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87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477" r:id="rId80"/>
    <p:sldId id="478" r:id="rId81"/>
    <p:sldId id="479" r:id="rId82"/>
    <p:sldId id="480" r:id="rId83"/>
    <p:sldId id="481" r:id="rId84"/>
    <p:sldId id="482" r:id="rId85"/>
    <p:sldId id="483" r:id="rId86"/>
    <p:sldId id="484" r:id="rId87"/>
    <p:sldId id="485" r:id="rId88"/>
    <p:sldId id="486" r:id="rId89"/>
    <p:sldId id="487" r:id="rId90"/>
    <p:sldId id="488" r:id="rId91"/>
    <p:sldId id="489" r:id="rId92"/>
    <p:sldId id="490" r:id="rId93"/>
    <p:sldId id="491" r:id="rId94"/>
    <p:sldId id="492" r:id="rId95"/>
    <p:sldId id="493" r:id="rId96"/>
    <p:sldId id="494" r:id="rId97"/>
    <p:sldId id="495" r:id="rId98"/>
    <p:sldId id="496" r:id="rId99"/>
    <p:sldId id="497" r:id="rId100"/>
    <p:sldId id="498" r:id="rId101"/>
    <p:sldId id="499" r:id="rId102"/>
    <p:sldId id="500" r:id="rId103"/>
    <p:sldId id="501" r:id="rId104"/>
    <p:sldId id="502" r:id="rId105"/>
    <p:sldId id="503" r:id="rId106"/>
    <p:sldId id="504" r:id="rId107"/>
    <p:sldId id="505" r:id="rId108"/>
    <p:sldId id="506" r:id="rId109"/>
    <p:sldId id="507" r:id="rId110"/>
    <p:sldId id="508" r:id="rId111"/>
    <p:sldId id="509" r:id="rId112"/>
    <p:sldId id="510" r:id="rId113"/>
    <p:sldId id="511" r:id="rId114"/>
    <p:sldId id="512" r:id="rId115"/>
    <p:sldId id="513" r:id="rId116"/>
    <p:sldId id="298" r:id="rId1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660033"/>
    <a:srgbClr val="800000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-8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6131" name="日期占位符 17613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1860" name="幻灯片图像占位符 176131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17613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6134" name="页脚占位符 17613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6135" name="灯片编号占位符 17613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2B4F29-A925-4F4B-B58B-E127EC8F0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28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8EF47EF3-3577-451D-B716-CD0399E1FF0F}" type="slidenum">
              <a:rPr lang="zh-CN" altLang="en-US">
                <a:ea typeface="宋体" pitchFamily="2" charset="-122"/>
              </a:rPr>
              <a:pPr eaLnBrk="1" hangingPunct="1"/>
              <a:t>14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2288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22884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3400"/>
            <a:ext cx="5486400" cy="4113213"/>
          </a:xfrm>
        </p:spPr>
        <p:txBody>
          <a:bodyPr anchor="ctr"/>
          <a:lstStyle/>
          <a:p>
            <a:pPr eaLnBrk="1" hangingPunct="1"/>
            <a:endParaRPr lang="zh-CN" altLang="en-US" smtClean="0">
              <a:latin typeface="Arial" charset="0"/>
              <a:ea typeface="宋体" pitchFamily="2" charset="-122"/>
            </a:endParaRPr>
          </a:p>
        </p:txBody>
      </p:sp>
      <p:sp>
        <p:nvSpPr>
          <p:cNvPr id="122885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r">
              <a:buFont typeface="Arial" charset="0"/>
              <a:buNone/>
            </a:pPr>
            <a:fld id="{7753A7BE-38C4-44AC-8069-F30837A7BA57}" type="slidenum">
              <a:rPr lang="zh-CN" altLang="en-US" sz="1200">
                <a:ea typeface="宋体" pitchFamily="2" charset="-122"/>
              </a:rPr>
              <a:pPr algn="r">
                <a:buFont typeface="Arial" charset="0"/>
                <a:buNone/>
              </a:pPr>
              <a:t>14</a:t>
            </a:fld>
            <a:endParaRPr lang="zh-CN" altLang="en-US" sz="120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32930BAE-290C-40BE-88AF-3421408F7EED}" type="slidenum">
              <a:rPr lang="zh-CN" altLang="en-US">
                <a:ea typeface="宋体" pitchFamily="2" charset="-122"/>
              </a:rPr>
              <a:pPr eaLnBrk="1" hangingPunct="1"/>
              <a:t>18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23907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r">
              <a:buFont typeface="Arial" charset="0"/>
              <a:buNone/>
            </a:pPr>
            <a:fld id="{2A333082-3D72-409D-95FA-FCAFB1A966C1}" type="slidenum">
              <a:rPr lang="en-US" altLang="zh-CN" sz="1200">
                <a:ea typeface="宋体" pitchFamily="2" charset="-122"/>
              </a:rPr>
              <a:pPr algn="r">
                <a:buFont typeface="Arial" charset="0"/>
                <a:buNone/>
              </a:pPr>
              <a:t>18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123908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3400"/>
            <a:ext cx="5486400" cy="4113213"/>
          </a:xfrm>
        </p:spPr>
        <p:txBody>
          <a:bodyPr anchor="ctr"/>
          <a:lstStyle/>
          <a:p>
            <a:pPr eaLnBrk="1" hangingPunct="1"/>
            <a:endParaRPr lang="zh-CN" altLang="zh-CN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B860C09-0B92-4484-AB97-5F93274B7AC9}" type="slidenum">
              <a:rPr lang="zh-CN" altLang="en-US">
                <a:ea typeface="宋体" pitchFamily="2" charset="-122"/>
              </a:rPr>
              <a:pPr eaLnBrk="1" hangingPunct="1"/>
              <a:t>19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r">
              <a:buFont typeface="Arial" charset="0"/>
              <a:buNone/>
            </a:pPr>
            <a:fld id="{ADF3A38D-626D-4CFE-BE26-3884B83F7330}" type="slidenum">
              <a:rPr lang="en-US" altLang="zh-CN" sz="1200">
                <a:ea typeface="宋体" pitchFamily="2" charset="-122"/>
              </a:rPr>
              <a:pPr algn="r">
                <a:buFont typeface="Arial" charset="0"/>
                <a:buNone/>
              </a:pPr>
              <a:t>19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124932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3400"/>
            <a:ext cx="5486400" cy="4113213"/>
          </a:xfrm>
        </p:spPr>
        <p:txBody>
          <a:bodyPr anchor="ctr"/>
          <a:lstStyle/>
          <a:p>
            <a:pPr eaLnBrk="1" hangingPunct="1"/>
            <a:endParaRPr lang="zh-CN" altLang="zh-CN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5" name="任意多边形 4111"/>
            <p:cNvSpPr>
              <a:spLocks noChangeArrowheads="1"/>
            </p:cNvSpPr>
            <p:nvPr/>
          </p:nvSpPr>
          <p:spPr bwMode="auto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4112"/>
            <p:cNvSpPr>
              <a:spLocks noChangeArrowheads="1"/>
            </p:cNvSpPr>
            <p:nvPr/>
          </p:nvSpPr>
          <p:spPr bwMode="auto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4113"/>
            <p:cNvSpPr>
              <a:spLocks noChangeArrowheads="1"/>
            </p:cNvSpPr>
            <p:nvPr/>
          </p:nvSpPr>
          <p:spPr bwMode="auto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4114"/>
            <p:cNvSpPr>
              <a:spLocks noChangeArrowheads="1"/>
            </p:cNvSpPr>
            <p:nvPr/>
          </p:nvSpPr>
          <p:spPr bwMode="auto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4115"/>
            <p:cNvSpPr>
              <a:spLocks noChangeArrowheads="1"/>
            </p:cNvSpPr>
            <p:nvPr/>
          </p:nvSpPr>
          <p:spPr bwMode="auto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4116"/>
            <p:cNvSpPr>
              <a:spLocks noChangeArrowheads="1"/>
            </p:cNvSpPr>
            <p:nvPr/>
          </p:nvSpPr>
          <p:spPr bwMode="auto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4117"/>
            <p:cNvSpPr>
              <a:spLocks noChangeArrowheads="1"/>
            </p:cNvSpPr>
            <p:nvPr/>
          </p:nvSpPr>
          <p:spPr bwMode="auto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4118"/>
            <p:cNvSpPr>
              <a:spLocks noChangeArrowheads="1"/>
            </p:cNvSpPr>
            <p:nvPr/>
          </p:nvSpPr>
          <p:spPr bwMode="auto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4119"/>
            <p:cNvSpPr>
              <a:spLocks noChangeArrowheads="1"/>
            </p:cNvSpPr>
            <p:nvPr/>
          </p:nvSpPr>
          <p:spPr bwMode="auto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任意多边形 4120"/>
            <p:cNvSpPr>
              <a:spLocks noChangeArrowheads="1"/>
            </p:cNvSpPr>
            <p:nvPr/>
          </p:nvSpPr>
          <p:spPr bwMode="auto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任意多边形 4121"/>
            <p:cNvSpPr>
              <a:spLocks noChangeArrowheads="1"/>
            </p:cNvSpPr>
            <p:nvPr/>
          </p:nvSpPr>
          <p:spPr bwMode="auto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4122"/>
            <p:cNvSpPr>
              <a:spLocks noChangeArrowheads="1"/>
            </p:cNvSpPr>
            <p:nvPr/>
          </p:nvSpPr>
          <p:spPr bwMode="auto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任意多边形 4123"/>
            <p:cNvSpPr>
              <a:spLocks noChangeArrowheads="1"/>
            </p:cNvSpPr>
            <p:nvPr/>
          </p:nvSpPr>
          <p:spPr bwMode="auto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任意多边形 4124"/>
            <p:cNvSpPr>
              <a:spLocks noChangeArrowheads="1"/>
            </p:cNvSpPr>
            <p:nvPr/>
          </p:nvSpPr>
          <p:spPr bwMode="auto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任意多边形 4125"/>
            <p:cNvSpPr>
              <a:spLocks noChangeArrowheads="1"/>
            </p:cNvSpPr>
            <p:nvPr/>
          </p:nvSpPr>
          <p:spPr bwMode="auto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任意多边形 4126"/>
            <p:cNvSpPr>
              <a:spLocks noChangeArrowheads="1"/>
            </p:cNvSpPr>
            <p:nvPr/>
          </p:nvSpPr>
          <p:spPr bwMode="auto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任意多边形 4127"/>
            <p:cNvSpPr>
              <a:spLocks noChangeArrowheads="1"/>
            </p:cNvSpPr>
            <p:nvPr/>
          </p:nvSpPr>
          <p:spPr bwMode="auto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4128"/>
            <p:cNvSpPr>
              <a:spLocks noChangeArrowheads="1"/>
            </p:cNvSpPr>
            <p:nvPr/>
          </p:nvSpPr>
          <p:spPr bwMode="auto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4129"/>
            <p:cNvSpPr>
              <a:spLocks noChangeArrowheads="1"/>
            </p:cNvSpPr>
            <p:nvPr/>
          </p:nvSpPr>
          <p:spPr bwMode="auto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4130"/>
            <p:cNvSpPr>
              <a:spLocks noChangeArrowheads="1"/>
            </p:cNvSpPr>
            <p:nvPr/>
          </p:nvSpPr>
          <p:spPr bwMode="auto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 4131"/>
            <p:cNvSpPr>
              <a:spLocks noChangeArrowheads="1"/>
            </p:cNvSpPr>
            <p:nvPr/>
          </p:nvSpPr>
          <p:spPr bwMode="auto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4132"/>
            <p:cNvSpPr>
              <a:spLocks noChangeArrowheads="1"/>
            </p:cNvSpPr>
            <p:nvPr/>
          </p:nvSpPr>
          <p:spPr bwMode="auto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4133"/>
            <p:cNvSpPr>
              <a:spLocks noChangeArrowheads="1"/>
            </p:cNvSpPr>
            <p:nvPr/>
          </p:nvSpPr>
          <p:spPr bwMode="auto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 4134"/>
            <p:cNvSpPr>
              <a:spLocks noChangeArrowheads="1"/>
            </p:cNvSpPr>
            <p:nvPr/>
          </p:nvSpPr>
          <p:spPr bwMode="auto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 4135"/>
            <p:cNvSpPr>
              <a:spLocks noChangeArrowheads="1"/>
            </p:cNvSpPr>
            <p:nvPr/>
          </p:nvSpPr>
          <p:spPr bwMode="auto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 4136"/>
            <p:cNvSpPr>
              <a:spLocks noChangeArrowheads="1"/>
            </p:cNvSpPr>
            <p:nvPr/>
          </p:nvSpPr>
          <p:spPr bwMode="auto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 4137"/>
            <p:cNvSpPr>
              <a:spLocks noChangeArrowheads="1"/>
            </p:cNvSpPr>
            <p:nvPr/>
          </p:nvSpPr>
          <p:spPr bwMode="auto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4138"/>
            <p:cNvSpPr>
              <a:spLocks noChangeArrowheads="1"/>
            </p:cNvSpPr>
            <p:nvPr/>
          </p:nvSpPr>
          <p:spPr bwMode="auto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4139"/>
            <p:cNvSpPr>
              <a:spLocks noChangeArrowheads="1"/>
            </p:cNvSpPr>
            <p:nvPr/>
          </p:nvSpPr>
          <p:spPr bwMode="auto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4140"/>
            <p:cNvSpPr>
              <a:spLocks noChangeArrowheads="1"/>
            </p:cNvSpPr>
            <p:nvPr/>
          </p:nvSpPr>
          <p:spPr bwMode="auto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 4141"/>
            <p:cNvSpPr>
              <a:spLocks noChangeArrowheads="1"/>
            </p:cNvSpPr>
            <p:nvPr/>
          </p:nvSpPr>
          <p:spPr bwMode="auto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4142"/>
            <p:cNvSpPr>
              <a:spLocks noChangeArrowheads="1"/>
            </p:cNvSpPr>
            <p:nvPr/>
          </p:nvSpPr>
          <p:spPr bwMode="auto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4143"/>
            <p:cNvSpPr>
              <a:spLocks noChangeArrowheads="1"/>
            </p:cNvSpPr>
            <p:nvPr/>
          </p:nvSpPr>
          <p:spPr bwMode="auto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 4144"/>
            <p:cNvSpPr>
              <a:spLocks noChangeArrowheads="1"/>
            </p:cNvSpPr>
            <p:nvPr/>
          </p:nvSpPr>
          <p:spPr bwMode="auto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 4145"/>
            <p:cNvSpPr>
              <a:spLocks noChangeArrowheads="1"/>
            </p:cNvSpPr>
            <p:nvPr/>
          </p:nvSpPr>
          <p:spPr bwMode="auto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 4146"/>
            <p:cNvSpPr>
              <a:spLocks noChangeArrowheads="1"/>
            </p:cNvSpPr>
            <p:nvPr/>
          </p:nvSpPr>
          <p:spPr bwMode="auto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 4147"/>
            <p:cNvSpPr>
              <a:spLocks noChangeArrowheads="1"/>
            </p:cNvSpPr>
            <p:nvPr/>
          </p:nvSpPr>
          <p:spPr bwMode="auto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48"/>
            <p:cNvSpPr>
              <a:spLocks noChangeArrowheads="1"/>
            </p:cNvSpPr>
            <p:nvPr/>
          </p:nvSpPr>
          <p:spPr bwMode="auto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 4149"/>
            <p:cNvSpPr>
              <a:spLocks noChangeArrowheads="1"/>
            </p:cNvSpPr>
            <p:nvPr/>
          </p:nvSpPr>
          <p:spPr bwMode="auto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任意多边形 4150"/>
            <p:cNvSpPr>
              <a:spLocks noChangeArrowheads="1"/>
            </p:cNvSpPr>
            <p:nvPr/>
          </p:nvSpPr>
          <p:spPr bwMode="auto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 4151"/>
            <p:cNvSpPr>
              <a:spLocks noChangeArrowheads="1"/>
            </p:cNvSpPr>
            <p:nvPr/>
          </p:nvSpPr>
          <p:spPr bwMode="auto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 4152"/>
            <p:cNvSpPr>
              <a:spLocks noChangeArrowheads="1"/>
            </p:cNvSpPr>
            <p:nvPr/>
          </p:nvSpPr>
          <p:spPr bwMode="auto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 4153"/>
            <p:cNvSpPr>
              <a:spLocks noChangeArrowheads="1"/>
            </p:cNvSpPr>
            <p:nvPr/>
          </p:nvSpPr>
          <p:spPr bwMode="auto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154"/>
            <p:cNvSpPr>
              <a:spLocks noChangeArrowheads="1"/>
            </p:cNvSpPr>
            <p:nvPr/>
          </p:nvSpPr>
          <p:spPr bwMode="auto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 4155"/>
            <p:cNvSpPr>
              <a:spLocks noChangeArrowheads="1"/>
            </p:cNvSpPr>
            <p:nvPr/>
          </p:nvSpPr>
          <p:spPr bwMode="auto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 4156"/>
            <p:cNvSpPr>
              <a:spLocks noChangeArrowheads="1"/>
            </p:cNvSpPr>
            <p:nvPr/>
          </p:nvSpPr>
          <p:spPr bwMode="auto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 4157"/>
            <p:cNvSpPr>
              <a:spLocks noChangeArrowheads="1"/>
            </p:cNvSpPr>
            <p:nvPr/>
          </p:nvSpPr>
          <p:spPr bwMode="auto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 4158"/>
            <p:cNvSpPr>
              <a:spLocks noChangeArrowheads="1"/>
            </p:cNvSpPr>
            <p:nvPr/>
          </p:nvSpPr>
          <p:spPr bwMode="auto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 4159"/>
            <p:cNvSpPr>
              <a:spLocks noChangeArrowheads="1"/>
            </p:cNvSpPr>
            <p:nvPr/>
          </p:nvSpPr>
          <p:spPr bwMode="auto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 4160"/>
            <p:cNvSpPr>
              <a:spLocks noChangeArrowheads="1"/>
            </p:cNvSpPr>
            <p:nvPr/>
          </p:nvSpPr>
          <p:spPr bwMode="auto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 4161"/>
            <p:cNvSpPr>
              <a:spLocks noChangeArrowheads="1"/>
            </p:cNvSpPr>
            <p:nvPr/>
          </p:nvSpPr>
          <p:spPr bwMode="auto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 4162"/>
            <p:cNvSpPr>
              <a:spLocks noChangeArrowheads="1"/>
            </p:cNvSpPr>
            <p:nvPr/>
          </p:nvSpPr>
          <p:spPr bwMode="auto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 4163"/>
            <p:cNvSpPr>
              <a:spLocks noChangeArrowheads="1"/>
            </p:cNvSpPr>
            <p:nvPr/>
          </p:nvSpPr>
          <p:spPr bwMode="auto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 4164"/>
            <p:cNvSpPr>
              <a:spLocks noChangeArrowheads="1"/>
            </p:cNvSpPr>
            <p:nvPr/>
          </p:nvSpPr>
          <p:spPr bwMode="auto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 4165"/>
            <p:cNvSpPr>
              <a:spLocks noChangeArrowheads="1"/>
            </p:cNvSpPr>
            <p:nvPr/>
          </p:nvSpPr>
          <p:spPr bwMode="auto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 4166"/>
            <p:cNvSpPr>
              <a:spLocks noChangeArrowheads="1"/>
            </p:cNvSpPr>
            <p:nvPr/>
          </p:nvSpPr>
          <p:spPr bwMode="auto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 4167"/>
            <p:cNvSpPr>
              <a:spLocks noChangeArrowheads="1"/>
            </p:cNvSpPr>
            <p:nvPr/>
          </p:nvSpPr>
          <p:spPr bwMode="auto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 4168"/>
            <p:cNvSpPr>
              <a:spLocks noChangeArrowheads="1"/>
            </p:cNvSpPr>
            <p:nvPr/>
          </p:nvSpPr>
          <p:spPr bwMode="auto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 4169"/>
            <p:cNvSpPr>
              <a:spLocks noChangeArrowheads="1"/>
            </p:cNvSpPr>
            <p:nvPr/>
          </p:nvSpPr>
          <p:spPr bwMode="auto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 4170"/>
            <p:cNvSpPr>
              <a:spLocks noChangeArrowheads="1"/>
            </p:cNvSpPr>
            <p:nvPr/>
          </p:nvSpPr>
          <p:spPr bwMode="auto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 4171"/>
            <p:cNvSpPr>
              <a:spLocks noChangeArrowheads="1"/>
            </p:cNvSpPr>
            <p:nvPr/>
          </p:nvSpPr>
          <p:spPr bwMode="auto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 4172"/>
            <p:cNvSpPr>
              <a:spLocks noChangeArrowheads="1"/>
            </p:cNvSpPr>
            <p:nvPr/>
          </p:nvSpPr>
          <p:spPr bwMode="auto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任意多边形 4173"/>
            <p:cNvSpPr>
              <a:spLocks noChangeArrowheads="1"/>
            </p:cNvSpPr>
            <p:nvPr/>
          </p:nvSpPr>
          <p:spPr bwMode="auto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任意多边形 4174"/>
            <p:cNvSpPr>
              <a:spLocks noChangeArrowheads="1"/>
            </p:cNvSpPr>
            <p:nvPr/>
          </p:nvSpPr>
          <p:spPr bwMode="auto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任意多边形 4175"/>
            <p:cNvSpPr>
              <a:spLocks noChangeArrowheads="1"/>
            </p:cNvSpPr>
            <p:nvPr/>
          </p:nvSpPr>
          <p:spPr bwMode="auto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任意多边形 4176"/>
            <p:cNvSpPr>
              <a:spLocks noChangeArrowheads="1"/>
            </p:cNvSpPr>
            <p:nvPr/>
          </p:nvSpPr>
          <p:spPr bwMode="auto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4177"/>
            <p:cNvSpPr>
              <a:spLocks noChangeArrowheads="1"/>
            </p:cNvSpPr>
            <p:nvPr/>
          </p:nvSpPr>
          <p:spPr bwMode="auto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任意多边形 4178"/>
            <p:cNvSpPr>
              <a:spLocks noChangeArrowheads="1"/>
            </p:cNvSpPr>
            <p:nvPr/>
          </p:nvSpPr>
          <p:spPr bwMode="auto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任意多边形 4179"/>
            <p:cNvSpPr>
              <a:spLocks noChangeArrowheads="1"/>
            </p:cNvSpPr>
            <p:nvPr/>
          </p:nvSpPr>
          <p:spPr bwMode="auto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 4180"/>
            <p:cNvSpPr>
              <a:spLocks noChangeArrowheads="1"/>
            </p:cNvSpPr>
            <p:nvPr/>
          </p:nvSpPr>
          <p:spPr bwMode="auto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4181"/>
            <p:cNvSpPr>
              <a:spLocks noChangeArrowheads="1"/>
            </p:cNvSpPr>
            <p:nvPr/>
          </p:nvSpPr>
          <p:spPr bwMode="auto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任意多边形 4182"/>
            <p:cNvSpPr>
              <a:spLocks noChangeArrowheads="1"/>
            </p:cNvSpPr>
            <p:nvPr/>
          </p:nvSpPr>
          <p:spPr bwMode="auto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任意多边形 4183"/>
            <p:cNvSpPr>
              <a:spLocks noChangeArrowheads="1"/>
            </p:cNvSpPr>
            <p:nvPr/>
          </p:nvSpPr>
          <p:spPr bwMode="auto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 4184"/>
            <p:cNvSpPr>
              <a:spLocks noChangeArrowheads="1"/>
            </p:cNvSpPr>
            <p:nvPr/>
          </p:nvSpPr>
          <p:spPr bwMode="auto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任意多边形 4185"/>
            <p:cNvSpPr>
              <a:spLocks noChangeArrowheads="1"/>
            </p:cNvSpPr>
            <p:nvPr/>
          </p:nvSpPr>
          <p:spPr bwMode="auto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任意多边形 4186"/>
            <p:cNvSpPr>
              <a:spLocks noChangeArrowheads="1"/>
            </p:cNvSpPr>
            <p:nvPr/>
          </p:nvSpPr>
          <p:spPr bwMode="auto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任意多边形 4187"/>
            <p:cNvSpPr>
              <a:spLocks noChangeArrowheads="1"/>
            </p:cNvSpPr>
            <p:nvPr/>
          </p:nvSpPr>
          <p:spPr bwMode="auto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任意多边形 4188"/>
            <p:cNvSpPr>
              <a:spLocks noChangeArrowheads="1"/>
            </p:cNvSpPr>
            <p:nvPr/>
          </p:nvSpPr>
          <p:spPr bwMode="auto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任意多边形 4189"/>
            <p:cNvSpPr>
              <a:spLocks noChangeArrowheads="1"/>
            </p:cNvSpPr>
            <p:nvPr/>
          </p:nvSpPr>
          <p:spPr bwMode="auto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任意多边形 4190"/>
            <p:cNvSpPr>
              <a:spLocks noChangeArrowheads="1"/>
            </p:cNvSpPr>
            <p:nvPr/>
          </p:nvSpPr>
          <p:spPr bwMode="auto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任意多边形 4191"/>
            <p:cNvSpPr>
              <a:spLocks noChangeArrowheads="1"/>
            </p:cNvSpPr>
            <p:nvPr/>
          </p:nvSpPr>
          <p:spPr bwMode="auto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4192"/>
            <p:cNvSpPr>
              <a:spLocks noChangeArrowheads="1"/>
            </p:cNvSpPr>
            <p:nvPr/>
          </p:nvSpPr>
          <p:spPr bwMode="auto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任意多边形 4193"/>
            <p:cNvSpPr>
              <a:spLocks noChangeArrowheads="1"/>
            </p:cNvSpPr>
            <p:nvPr/>
          </p:nvSpPr>
          <p:spPr bwMode="auto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任意多边形 4194"/>
            <p:cNvSpPr>
              <a:spLocks noChangeArrowheads="1"/>
            </p:cNvSpPr>
            <p:nvPr/>
          </p:nvSpPr>
          <p:spPr bwMode="auto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任意多边形 4195"/>
            <p:cNvSpPr>
              <a:spLocks noChangeArrowheads="1"/>
            </p:cNvSpPr>
            <p:nvPr/>
          </p:nvSpPr>
          <p:spPr bwMode="auto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任意多边形 4196"/>
            <p:cNvSpPr>
              <a:spLocks noChangeArrowheads="1"/>
            </p:cNvSpPr>
            <p:nvPr/>
          </p:nvSpPr>
          <p:spPr bwMode="auto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任意多边形 4197"/>
            <p:cNvSpPr>
              <a:spLocks noChangeArrowheads="1"/>
            </p:cNvSpPr>
            <p:nvPr/>
          </p:nvSpPr>
          <p:spPr bwMode="auto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任意多边形 4198"/>
            <p:cNvSpPr>
              <a:spLocks noChangeArrowheads="1"/>
            </p:cNvSpPr>
            <p:nvPr/>
          </p:nvSpPr>
          <p:spPr bwMode="auto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任意多边形 4199"/>
            <p:cNvSpPr>
              <a:spLocks noChangeArrowheads="1"/>
            </p:cNvSpPr>
            <p:nvPr/>
          </p:nvSpPr>
          <p:spPr bwMode="auto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任意多边形 4200"/>
            <p:cNvSpPr>
              <a:spLocks noChangeArrowheads="1"/>
            </p:cNvSpPr>
            <p:nvPr/>
          </p:nvSpPr>
          <p:spPr bwMode="auto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任意多边形 4201"/>
            <p:cNvSpPr>
              <a:spLocks noChangeArrowheads="1"/>
            </p:cNvSpPr>
            <p:nvPr/>
          </p:nvSpPr>
          <p:spPr bwMode="auto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任意多边形 4202"/>
            <p:cNvSpPr>
              <a:spLocks noChangeArrowheads="1"/>
            </p:cNvSpPr>
            <p:nvPr/>
          </p:nvSpPr>
          <p:spPr bwMode="auto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任意多边形 4203"/>
            <p:cNvSpPr>
              <a:spLocks noChangeArrowheads="1"/>
            </p:cNvSpPr>
            <p:nvPr/>
          </p:nvSpPr>
          <p:spPr bwMode="auto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任意多边形 4204"/>
            <p:cNvSpPr>
              <a:spLocks noChangeArrowheads="1"/>
            </p:cNvSpPr>
            <p:nvPr/>
          </p:nvSpPr>
          <p:spPr bwMode="auto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任意多边形 4205"/>
            <p:cNvSpPr>
              <a:spLocks noChangeArrowheads="1"/>
            </p:cNvSpPr>
            <p:nvPr/>
          </p:nvSpPr>
          <p:spPr bwMode="auto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任意多边形 4206"/>
            <p:cNvSpPr>
              <a:spLocks noChangeArrowheads="1"/>
            </p:cNvSpPr>
            <p:nvPr/>
          </p:nvSpPr>
          <p:spPr bwMode="auto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任意多边形 4207"/>
            <p:cNvSpPr>
              <a:spLocks noChangeArrowheads="1"/>
            </p:cNvSpPr>
            <p:nvPr/>
          </p:nvSpPr>
          <p:spPr bwMode="auto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任意多边形 4208"/>
            <p:cNvSpPr>
              <a:spLocks noChangeArrowheads="1"/>
            </p:cNvSpPr>
            <p:nvPr/>
          </p:nvSpPr>
          <p:spPr bwMode="auto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任意多边形 4209"/>
            <p:cNvSpPr>
              <a:spLocks noChangeArrowheads="1"/>
            </p:cNvSpPr>
            <p:nvPr/>
          </p:nvSpPr>
          <p:spPr bwMode="auto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任意多边形 4210"/>
            <p:cNvSpPr>
              <a:spLocks noChangeArrowheads="1"/>
            </p:cNvSpPr>
            <p:nvPr/>
          </p:nvSpPr>
          <p:spPr bwMode="auto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任意多边形 4211"/>
            <p:cNvSpPr>
              <a:spLocks noChangeArrowheads="1"/>
            </p:cNvSpPr>
            <p:nvPr/>
          </p:nvSpPr>
          <p:spPr bwMode="auto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任意多边形 4212"/>
            <p:cNvSpPr>
              <a:spLocks noChangeArrowheads="1"/>
            </p:cNvSpPr>
            <p:nvPr/>
          </p:nvSpPr>
          <p:spPr bwMode="auto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任意多边形 4213"/>
            <p:cNvSpPr>
              <a:spLocks noChangeArrowheads="1"/>
            </p:cNvSpPr>
            <p:nvPr/>
          </p:nvSpPr>
          <p:spPr bwMode="auto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任意多边形 4214"/>
            <p:cNvSpPr>
              <a:spLocks noChangeArrowheads="1"/>
            </p:cNvSpPr>
            <p:nvPr/>
          </p:nvSpPr>
          <p:spPr bwMode="auto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任意多边形 4215"/>
            <p:cNvSpPr>
              <a:spLocks noChangeArrowheads="1"/>
            </p:cNvSpPr>
            <p:nvPr/>
          </p:nvSpPr>
          <p:spPr bwMode="auto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任意多边形 4216"/>
            <p:cNvSpPr>
              <a:spLocks noChangeArrowheads="1"/>
            </p:cNvSpPr>
            <p:nvPr/>
          </p:nvSpPr>
          <p:spPr bwMode="auto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任意多边形 4217"/>
            <p:cNvSpPr>
              <a:spLocks noChangeArrowheads="1"/>
            </p:cNvSpPr>
            <p:nvPr/>
          </p:nvSpPr>
          <p:spPr bwMode="auto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任意多边形 4218"/>
            <p:cNvSpPr>
              <a:spLocks noChangeArrowheads="1"/>
            </p:cNvSpPr>
            <p:nvPr/>
          </p:nvSpPr>
          <p:spPr bwMode="auto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3" name="图片 112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图片 113" descr="artplus_nature_naturalcity42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图片 115" descr="artplus_nature_naturalcity42_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491172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图片 116" descr="artplus_nature_naturalcity42_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图片 117" descr="artplus_nature_naturalcity42_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81200"/>
            <a:ext cx="15462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图片 118" descr="artplus_nature_naturalcity42_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" descr="logo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438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noProof="1"/>
              <a:t>Click to edit Master subtitle style</a:t>
            </a:r>
          </a:p>
        </p:txBody>
      </p:sp>
      <p:sp>
        <p:nvSpPr>
          <p:cNvPr id="123" name="日期占位符 4099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168275"/>
          </a:xfrm>
        </p:spPr>
        <p:txBody>
          <a:bodyPr anchor="t"/>
          <a:lstStyle>
            <a:lvl1pPr>
              <a:defRPr sz="1200" dirty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DFD0D4-73AF-4555-AE78-539E46439923}" type="datetime1">
              <a:rPr lang="zh-CN" altLang="en-US"/>
              <a:pPr>
                <a:defRPr/>
              </a:pPr>
              <a:t>2020/2/16 Sunday</a:t>
            </a:fld>
            <a:endParaRPr lang="zh-CN" altLang="en-US"/>
          </a:p>
        </p:txBody>
      </p:sp>
      <p:sp>
        <p:nvSpPr>
          <p:cNvPr id="124" name="页脚占位符 4100"/>
          <p:cNvSpPr>
            <a:spLocks noGrp="1"/>
          </p:cNvSpPr>
          <p:nvPr>
            <p:ph type="ftr" sz="quarter" idx="11"/>
          </p:nvPr>
        </p:nvSpPr>
        <p:spPr>
          <a:xfrm>
            <a:off x="6705600" y="6477000"/>
            <a:ext cx="2286000" cy="168275"/>
          </a:xfrm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" name="灯片编号占位符 4101"/>
          <p:cNvSpPr>
            <a:spLocks noGrp="1"/>
          </p:cNvSpPr>
          <p:nvPr>
            <p:ph type="sldNum" sz="quarter" idx="12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E149C154-0907-47A4-ACE8-4ED921AE0B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065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86FBF-9DB9-4E1F-9F9E-7BF0660CB3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6FB2A-ED99-4882-9851-2DDF195D1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3EC1-8904-46E9-8276-4176A99FC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3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1DE1-462B-4758-B0B0-76B50721B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276F5-574A-4084-917B-3AAFB2156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0DCB-FA57-4819-B552-66235EFE7D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3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E61C5-3458-45FE-83DF-39E009DB38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2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F7D2-9A8E-4771-B374-64AAC2B89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D125-F87D-44BD-A5F7-CD2D5D54E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ABF92-E6D3-44F2-84A7-67CAEB25DD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42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040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>
                <a:solidFill>
                  <a:schemeClr val="bg1"/>
                </a:solidFill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noProof="1">
                <a:solidFill>
                  <a:schemeClr val="bg1"/>
                </a:solidFill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3A2E49-02FA-450E-AB1C-73F66CB5A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1032" descr="artplus_nature_naturalcity42_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1033" descr="artplus_nature_naturalcity42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1034" descr="artplus_nature_naturalcity42_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1035" descr="artplus_nature_naturalcity42_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1036" descr="artplus_nature_naturalcity42_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图片 1037" descr="artplus_nature_naturalcity42_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图片 1038" descr="artplus_nature_naturalcity42_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noProof="1"/>
              <a:t>Click to edit Master title style</a:t>
            </a:r>
          </a:p>
        </p:txBody>
      </p:sp>
      <p:pic>
        <p:nvPicPr>
          <p:cNvPr id="1045" name="图片 1044" descr="b_1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2" descr="logo"/>
          <p:cNvPicPr>
            <a:picLocks noChangeAspect="1" noChangeArrowheads="1"/>
          </p:cNvPicPr>
          <p:nvPr userDrawn="1"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2057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sz="2800" kern="120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文本框 2051"/>
          <p:cNvSpPr txBox="1"/>
          <p:nvPr/>
        </p:nvSpPr>
        <p:spPr>
          <a:xfrm>
            <a:off x="1828800" y="1905000"/>
            <a:ext cx="5181600" cy="823913"/>
          </a:xfrm>
          <a:prstGeom prst="rect">
            <a:avLst/>
          </a:prstGeom>
          <a:solidFill>
            <a:schemeClr val="bg1">
              <a:alpha val="49001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800" b="1" noProof="1">
                <a:solidFill>
                  <a:srgbClr val="CC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4000" b="1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</a:rPr>
              <a:t>数 据 库 系 统 原 理</a:t>
            </a:r>
          </a:p>
        </p:txBody>
      </p:sp>
      <p:sp>
        <p:nvSpPr>
          <p:cNvPr id="2055" name="object 7"/>
          <p:cNvSpPr txBox="1"/>
          <p:nvPr/>
        </p:nvSpPr>
        <p:spPr>
          <a:xfrm>
            <a:off x="1524000" y="4038600"/>
            <a:ext cx="5513388" cy="1184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</a:rPr>
              <a:t>曲文龙</a:t>
            </a:r>
          </a:p>
          <a:p>
            <a:pPr algn="ctr">
              <a:spcBef>
                <a:spcPts val="300"/>
              </a:spcBef>
              <a:defRPr/>
            </a:pPr>
            <a:r>
              <a:rPr lang="zh-CN" altLang="en-US" sz="2400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</a:rPr>
              <a:t>信息工程学院</a:t>
            </a:r>
          </a:p>
          <a:p>
            <a:pPr algn="ctr">
              <a:spcBef>
                <a:spcPts val="1350"/>
              </a:spcBef>
              <a:defRPr/>
            </a:pPr>
            <a:fld id="{BB962C8B-B14F-4D97-AF65-F5344CB8AC3E}" type="datetimeyyyy年M月d日星期W">
              <a:rPr lang="zh-CN" altLang="en-US" sz="1600" b="1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pPr algn="ctr">
                <a:spcBef>
                  <a:spcPts val="1350"/>
                </a:spcBef>
                <a:defRPr/>
              </a:pPr>
              <a:t>2020年2月16日星期日</a:t>
            </a:fld>
            <a:endParaRPr lang="zh-CN" altLang="en-US" sz="1600" b="1" noProof="1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笛卡尔积（续）</a:t>
            </a:r>
            <a:endParaRPr lang="en-US" altLang="zh-CN" sz="3600" noProof="1"/>
          </a:p>
        </p:txBody>
      </p:sp>
      <p:sp>
        <p:nvSpPr>
          <p:cNvPr id="17101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元组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Tuple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笛卡尔积中每一个元素（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d1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d2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dn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）叫作一个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元组（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n-tuple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）或简称元组</a:t>
            </a:r>
            <a:endParaRPr lang="en-US" altLang="zh-CN" sz="2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张清玫，计算机专业，李勇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endParaRPr lang="en-US" altLang="zh-CN" sz="2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(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张清玫，计算机专业，刘晨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 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等 都是元组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分量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Component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笛卡尔积元素（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2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）中的每一个值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2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叫作一个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分量</a:t>
            </a:r>
            <a:endParaRPr lang="zh-CN" altLang="en-US" sz="2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张清玫、计算机专业、李勇、刘晨等都是分量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104451" name="Rectangle 6"/>
          <p:cNvSpPr>
            <a:spLocks noChangeArrowheads="1"/>
          </p:cNvSpPr>
          <p:nvPr/>
        </p:nvSpPr>
        <p:spPr bwMode="auto">
          <a:xfrm>
            <a:off x="684213" y="1196975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>
                <a:ea typeface="宋体" pitchFamily="2" charset="-122"/>
              </a:rPr>
              <a:t>图</a:t>
            </a:r>
            <a:r>
              <a:rPr lang="en-US" altLang="zh-CN" sz="2400" b="1">
                <a:ea typeface="宋体" pitchFamily="2" charset="-122"/>
              </a:rPr>
              <a:t>(b)</a:t>
            </a:r>
            <a:r>
              <a:rPr lang="zh-CN" altLang="en-US" sz="2400" b="1">
                <a:ea typeface="宋体" pitchFamily="2" charset="-122"/>
              </a:rPr>
              <a:t>是例</a:t>
            </a:r>
            <a:r>
              <a:rPr lang="en-US" altLang="zh-CN" sz="2400" b="1">
                <a:ea typeface="宋体" pitchFamily="2" charset="-122"/>
              </a:rPr>
              <a:t>2.8</a:t>
            </a:r>
            <a:r>
              <a:rPr lang="zh-CN" altLang="en-US" sz="2400" b="1">
                <a:ea typeface="宋体" pitchFamily="2" charset="-122"/>
              </a:rPr>
              <a:t>中关系</a:t>
            </a:r>
            <a:r>
              <a:rPr lang="en-US" altLang="zh-CN" sz="2400" b="1" i="1">
                <a:ea typeface="宋体" pitchFamily="2" charset="-122"/>
              </a:rPr>
              <a:t>R</a:t>
            </a:r>
            <a:r>
              <a:rPr lang="zh-CN" altLang="en-US" sz="2400" b="1">
                <a:ea typeface="宋体" pitchFamily="2" charset="-122"/>
              </a:rPr>
              <a:t>和关系</a:t>
            </a:r>
            <a:r>
              <a:rPr lang="en-US" altLang="zh-CN" sz="2400" b="1" i="1">
                <a:ea typeface="宋体" pitchFamily="2" charset="-122"/>
              </a:rPr>
              <a:t>S</a:t>
            </a:r>
            <a:r>
              <a:rPr lang="zh-CN" altLang="en-US" sz="2400" b="1">
                <a:ea typeface="宋体" pitchFamily="2" charset="-122"/>
              </a:rPr>
              <a:t>的左外连接</a:t>
            </a:r>
            <a:r>
              <a:rPr lang="en-US" altLang="zh-CN" sz="2400" b="1">
                <a:ea typeface="宋体" pitchFamily="2" charset="-122"/>
              </a:rPr>
              <a:t>,</a:t>
            </a:r>
            <a:r>
              <a:rPr lang="zh-CN" altLang="en-US" sz="2400" b="1">
                <a:ea typeface="宋体" pitchFamily="2" charset="-122"/>
              </a:rPr>
              <a:t>图</a:t>
            </a:r>
            <a:r>
              <a:rPr lang="en-US" altLang="zh-CN" sz="2400" b="1">
                <a:ea typeface="宋体" pitchFamily="2" charset="-122"/>
              </a:rPr>
              <a:t>(c)</a:t>
            </a:r>
            <a:r>
              <a:rPr lang="zh-CN" altLang="en-US" sz="2400" b="1">
                <a:ea typeface="宋体" pitchFamily="2" charset="-122"/>
              </a:rPr>
              <a:t>是右外连接 </a:t>
            </a:r>
          </a:p>
        </p:txBody>
      </p:sp>
      <p:graphicFrame>
        <p:nvGraphicFramePr>
          <p:cNvPr id="267268" name="内容占位符 267267"/>
          <p:cNvGraphicFramePr>
            <a:graphicFrameLocks noGrp="1"/>
          </p:cNvGraphicFramePr>
          <p:nvPr>
            <p:ph sz="quarter" idx="4294967295"/>
          </p:nvPr>
        </p:nvGraphicFramePr>
        <p:xfrm>
          <a:off x="684213" y="1895475"/>
          <a:ext cx="3814763" cy="3257551"/>
        </p:xfrm>
        <a:graphic>
          <a:graphicData uri="http://schemas.openxmlformats.org/drawingml/2006/table">
            <a:tbl>
              <a:tblPr/>
              <a:tblGrid>
                <a:gridCol w="954088"/>
                <a:gridCol w="954087"/>
                <a:gridCol w="952500"/>
                <a:gridCol w="954088"/>
              </a:tblGrid>
              <a:tr h="44992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1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61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6281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61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61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44" marR="91444" marT="46463" marB="4646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305" name="内容占位符 267304"/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1970088"/>
          <a:ext cx="3898900" cy="3170237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4725"/>
                <a:gridCol w="974725"/>
              </a:tblGrid>
              <a:tr h="45012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20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453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453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420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453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478" marB="4647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104526" name="Rectangle 6"/>
          <p:cNvSpPr>
            <a:spLocks noChangeArrowheads="1"/>
          </p:cNvSpPr>
          <p:nvPr/>
        </p:nvSpPr>
        <p:spPr bwMode="auto">
          <a:xfrm>
            <a:off x="2008188" y="5143500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ea typeface="宋体" pitchFamily="2" charset="-122"/>
              </a:rPr>
              <a:t>图</a:t>
            </a:r>
            <a:r>
              <a:rPr lang="en-US" altLang="zh-CN" b="1">
                <a:ea typeface="宋体" pitchFamily="2" charset="-122"/>
              </a:rPr>
              <a:t>(b)                                                                         </a:t>
            </a:r>
            <a:r>
              <a:rPr lang="zh-CN" altLang="en-US" b="1">
                <a:ea typeface="宋体" pitchFamily="2" charset="-122"/>
              </a:rPr>
              <a:t>图</a:t>
            </a:r>
            <a:r>
              <a:rPr lang="en-US" altLang="zh-CN" b="1">
                <a:ea typeface="宋体" pitchFamily="2" charset="-122"/>
              </a:rPr>
              <a:t>(c)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除运算（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Division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268291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268413"/>
            <a:ext cx="8137525" cy="461962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>
                <a:latin typeface="Arial Unicode MS" panose="020B0604020202020204" pitchFamily="34" charset="-122"/>
              </a:rPr>
              <a:t>给定关系</a:t>
            </a:r>
            <a:r>
              <a:rPr lang="en-US" altLang="zh-CN" sz="2400" noProof="1"/>
              <a:t>R (X</a:t>
            </a:r>
            <a:r>
              <a:rPr lang="zh-CN" altLang="en-US" sz="2400" noProof="1"/>
              <a:t>，</a:t>
            </a:r>
            <a:r>
              <a:rPr lang="en-US" altLang="zh-CN" sz="2400" noProof="1"/>
              <a:t>Y) </a:t>
            </a:r>
            <a:r>
              <a:rPr lang="zh-CN" altLang="en-US" sz="2400" noProof="1">
                <a:latin typeface="Arial Unicode MS" panose="020B0604020202020204" pitchFamily="34" charset="-122"/>
              </a:rPr>
              <a:t>和</a:t>
            </a:r>
            <a:r>
              <a:rPr lang="en-US" altLang="zh-CN" sz="2400" noProof="1"/>
              <a:t>S (Y</a:t>
            </a:r>
            <a:r>
              <a:rPr lang="zh-CN" altLang="en-US" sz="2400" noProof="1"/>
              <a:t>，</a:t>
            </a:r>
            <a:r>
              <a:rPr lang="en-US" altLang="zh-CN" sz="2400" noProof="1"/>
              <a:t>Z)</a:t>
            </a:r>
            <a:r>
              <a:rPr lang="zh-CN" altLang="en-US" sz="2400" noProof="1">
                <a:latin typeface="Arial Unicode MS" panose="020B0604020202020204" pitchFamily="34" charset="-122"/>
              </a:rPr>
              <a:t>，其中</a:t>
            </a:r>
            <a:r>
              <a:rPr lang="en-US" altLang="zh-CN" sz="2400" i="1" noProof="1"/>
              <a:t>X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Y</a:t>
            </a:r>
            <a:r>
              <a:rPr lang="zh-CN" altLang="en-US" sz="2400" noProof="1"/>
              <a:t>，</a:t>
            </a:r>
            <a:r>
              <a:rPr lang="en-US" altLang="zh-CN" sz="2400" i="1" noProof="1" smtClean="0"/>
              <a:t>Z </a:t>
            </a:r>
            <a:r>
              <a:rPr lang="zh-CN" altLang="en-US" sz="2400" noProof="1" smtClean="0">
                <a:latin typeface="Arial Unicode MS" panose="020B0604020202020204" pitchFamily="34" charset="-122"/>
              </a:rPr>
              <a:t>为</a:t>
            </a:r>
            <a:r>
              <a:rPr lang="zh-CN" altLang="en-US" sz="2400" noProof="1">
                <a:latin typeface="Arial Unicode MS" panose="020B0604020202020204" pitchFamily="34" charset="-122"/>
              </a:rPr>
              <a:t>属性组。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noProof="1"/>
              <a:t>R</a:t>
            </a:r>
            <a:r>
              <a:rPr lang="zh-CN" altLang="en-US" sz="2400" noProof="1">
                <a:latin typeface="Arial Unicode MS" panose="020B0604020202020204" pitchFamily="34" charset="-122"/>
              </a:rPr>
              <a:t>中的</a:t>
            </a:r>
            <a:r>
              <a:rPr lang="en-US" altLang="zh-CN" sz="2400" noProof="1"/>
              <a:t>Y</a:t>
            </a:r>
            <a:r>
              <a:rPr lang="zh-CN" altLang="en-US" sz="2400" noProof="1">
                <a:latin typeface="Arial Unicode MS" panose="020B0604020202020204" pitchFamily="34" charset="-122"/>
              </a:rPr>
              <a:t>与</a:t>
            </a:r>
            <a:r>
              <a:rPr lang="en-US" altLang="zh-CN" sz="2400" noProof="1"/>
              <a:t>S</a:t>
            </a:r>
            <a:r>
              <a:rPr lang="zh-CN" altLang="en-US" sz="2400" noProof="1">
                <a:latin typeface="Arial Unicode MS" panose="020B0604020202020204" pitchFamily="34" charset="-122"/>
              </a:rPr>
              <a:t>中的</a:t>
            </a:r>
            <a:r>
              <a:rPr lang="en-US" altLang="zh-CN" sz="2400" noProof="1"/>
              <a:t>Y</a:t>
            </a:r>
            <a:r>
              <a:rPr lang="zh-CN" altLang="en-US" sz="2400" noProof="1">
                <a:latin typeface="Arial Unicode MS" panose="020B0604020202020204" pitchFamily="34" charset="-122"/>
              </a:rPr>
              <a:t>可以有不同的属性名，但必须出自相同的</a:t>
            </a:r>
            <a:endParaRPr lang="en-US" altLang="zh-CN" sz="2400" noProof="1">
              <a:latin typeface="Arial Unicode MS" panose="020B0604020202020204" pitchFamily="34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>
                <a:latin typeface="Arial Unicode MS" panose="020B0604020202020204" pitchFamily="34" charset="-122"/>
              </a:rPr>
              <a:t>域集。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noProof="1"/>
              <a:t>R</a:t>
            </a:r>
            <a:r>
              <a:rPr lang="zh-CN" altLang="en-US" sz="2400" noProof="1">
                <a:latin typeface="Arial Unicode MS" panose="020B0604020202020204" pitchFamily="34" charset="-122"/>
              </a:rPr>
              <a:t>与</a:t>
            </a:r>
            <a:r>
              <a:rPr lang="en-US" altLang="zh-CN" sz="2400" noProof="1"/>
              <a:t>S</a:t>
            </a:r>
            <a:r>
              <a:rPr lang="zh-CN" altLang="en-US" sz="2400" noProof="1">
                <a:latin typeface="Arial Unicode MS" panose="020B0604020202020204" pitchFamily="34" charset="-122"/>
              </a:rPr>
              <a:t>的除运算得到一个新的关系</a:t>
            </a:r>
            <a:r>
              <a:rPr lang="en-US" altLang="zh-CN" sz="2400" noProof="1"/>
              <a:t>P(X)</a:t>
            </a:r>
            <a:r>
              <a:rPr lang="zh-CN" altLang="en-US" sz="2400" i="1" noProof="1">
                <a:solidFill>
                  <a:schemeClr val="hlink"/>
                </a:solidFill>
                <a:latin typeface="Arial Unicode MS" panose="020B0604020202020204" pitchFamily="34" charset="-122"/>
              </a:rPr>
              <a:t>，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400" noProof="1"/>
              <a:t>P</a:t>
            </a:r>
            <a:r>
              <a:rPr lang="zh-CN" altLang="en-US" sz="2400" noProof="1">
                <a:latin typeface="Arial Unicode MS" panose="020B0604020202020204" pitchFamily="34" charset="-122"/>
              </a:rPr>
              <a:t>是</a:t>
            </a:r>
            <a:r>
              <a:rPr lang="en-US" altLang="zh-CN" sz="2400" noProof="1"/>
              <a:t>R</a:t>
            </a:r>
            <a:r>
              <a:rPr lang="zh-CN" altLang="en-US" sz="2400" noProof="1">
                <a:latin typeface="Arial Unicode MS" panose="020B0604020202020204" pitchFamily="34" charset="-122"/>
              </a:rPr>
              <a:t>中满足下列条件的元组在 </a:t>
            </a:r>
            <a:r>
              <a:rPr lang="en-US" altLang="zh-CN" sz="2400" i="1" noProof="1"/>
              <a:t>X </a:t>
            </a:r>
            <a:r>
              <a:rPr lang="zh-CN" altLang="en-US" sz="2400" noProof="1">
                <a:latin typeface="Arial Unicode MS" panose="020B0604020202020204" pitchFamily="34" charset="-122"/>
              </a:rPr>
              <a:t>属性列上的投影：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>
                <a:latin typeface="Arial Unicode MS" panose="020B0604020202020204" pitchFamily="34" charset="-122"/>
              </a:rPr>
              <a:t>元组在</a:t>
            </a:r>
            <a:r>
              <a:rPr lang="en-US" altLang="zh-CN" sz="2400" i="1" noProof="1"/>
              <a:t>X</a:t>
            </a:r>
            <a:r>
              <a:rPr lang="zh-CN" altLang="en-US" sz="2400" noProof="1">
                <a:latin typeface="Arial Unicode MS" panose="020B0604020202020204" pitchFamily="34" charset="-122"/>
              </a:rPr>
              <a:t>上分量值</a:t>
            </a:r>
            <a:r>
              <a:rPr lang="en-US" altLang="zh-CN" sz="2400" i="1" noProof="1">
                <a:latin typeface="Arial Unicode MS" panose="020B0604020202020204" pitchFamily="34" charset="-122"/>
              </a:rPr>
              <a:t>x</a:t>
            </a:r>
            <a:r>
              <a:rPr lang="zh-CN" altLang="en-US" sz="2400" noProof="1">
                <a:latin typeface="Arial Unicode MS" panose="020B0604020202020204" pitchFamily="34" charset="-122"/>
              </a:rPr>
              <a:t>的象集</a:t>
            </a:r>
            <a:r>
              <a:rPr lang="en-US" altLang="zh-CN" sz="2400" i="1" noProof="1"/>
              <a:t>Y</a:t>
            </a:r>
            <a:r>
              <a:rPr lang="en-US" altLang="zh-CN" sz="2400" i="1" baseline="-30000" noProof="1"/>
              <a:t>x</a:t>
            </a:r>
            <a:r>
              <a:rPr lang="zh-CN" altLang="en-US" sz="2400" noProof="1">
                <a:latin typeface="Arial Unicode MS" panose="020B0604020202020204" pitchFamily="34" charset="-122"/>
              </a:rPr>
              <a:t>包含</a:t>
            </a:r>
            <a:r>
              <a:rPr lang="en-US" altLang="zh-CN" sz="2400" i="1" noProof="1"/>
              <a:t>S</a:t>
            </a:r>
            <a:r>
              <a:rPr lang="zh-CN" altLang="en-US" sz="2400" noProof="1">
                <a:latin typeface="Arial Unicode MS" panose="020B0604020202020204" pitchFamily="34" charset="-122"/>
              </a:rPr>
              <a:t>在</a:t>
            </a:r>
            <a:r>
              <a:rPr lang="en-US" altLang="zh-CN" sz="2400" i="1" noProof="1"/>
              <a:t>Y</a:t>
            </a:r>
            <a:r>
              <a:rPr lang="zh-CN" altLang="en-US" sz="2400" noProof="1">
                <a:latin typeface="Arial Unicode MS" panose="020B0604020202020204" pitchFamily="34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latin typeface="Arial Unicode MS" panose="020B0604020202020204" pitchFamily="34" charset="-122"/>
              </a:rPr>
              <a:t>       </a:t>
            </a:r>
            <a:r>
              <a:rPr lang="en-US" altLang="zh-CN" i="1" noProof="1"/>
              <a:t>R</a:t>
            </a:r>
            <a:r>
              <a:rPr lang="en-US" altLang="zh-CN" noProof="1"/>
              <a:t>÷</a:t>
            </a:r>
            <a:r>
              <a:rPr lang="en-US" altLang="zh-CN" i="1" noProof="1"/>
              <a:t>S</a:t>
            </a:r>
            <a:r>
              <a:rPr lang="en-US" altLang="zh-CN" noProof="1"/>
              <a:t>={</a:t>
            </a:r>
            <a:r>
              <a:rPr lang="en-US" altLang="zh-CN" i="1" noProof="1"/>
              <a:t>t</a:t>
            </a:r>
            <a:r>
              <a:rPr lang="en-US" altLang="zh-CN" baseline="-30000" noProof="1"/>
              <a:t>r</a:t>
            </a:r>
            <a:r>
              <a:rPr lang="en-US" altLang="zh-CN" noProof="1"/>
              <a:t>[</a:t>
            </a:r>
            <a:r>
              <a:rPr lang="en-US" altLang="zh-CN" i="1" noProof="1"/>
              <a:t>X</a:t>
            </a:r>
            <a:r>
              <a:rPr lang="en-US" altLang="zh-CN" noProof="1"/>
              <a:t>]|</a:t>
            </a:r>
            <a:r>
              <a:rPr lang="en-US" altLang="zh-CN" i="1" noProof="1"/>
              <a:t>t</a:t>
            </a:r>
            <a:r>
              <a:rPr lang="en-US" altLang="zh-CN" baseline="-30000" noProof="1"/>
              <a:t>r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i="1" noProof="1"/>
              <a:t>R</a:t>
            </a:r>
            <a:r>
              <a:rPr lang="en-US" altLang="zh-CN" noProof="1"/>
              <a:t>∧π</a:t>
            </a:r>
            <a:r>
              <a:rPr lang="en-US" altLang="zh-CN" baseline="-30000" noProof="1"/>
              <a:t>Y</a:t>
            </a:r>
            <a:r>
              <a:rPr lang="en-US" altLang="zh-CN" noProof="1"/>
              <a:t>(</a:t>
            </a:r>
            <a:r>
              <a:rPr lang="en-US" altLang="zh-CN" i="1" noProof="1"/>
              <a:t>S</a:t>
            </a:r>
            <a:r>
              <a:rPr lang="en-US" altLang="zh-CN" noProof="1"/>
              <a:t>)</a:t>
            </a:r>
            <a:r>
              <a:rPr lang="en-US" altLang="zh-CN" noProof="1">
                <a:sym typeface="Symbol" panose="05050102010706020507" pitchFamily="18" charset="2"/>
              </a:rPr>
              <a:t></a:t>
            </a:r>
            <a:r>
              <a:rPr lang="en-US" altLang="zh-CN" i="1" noProof="1"/>
              <a:t>Y</a:t>
            </a:r>
            <a:r>
              <a:rPr lang="en-US" altLang="zh-CN" i="1" baseline="-30000" noProof="1"/>
              <a:t>x</a:t>
            </a:r>
            <a:r>
              <a:rPr lang="en-US" altLang="zh-CN" noProof="1"/>
              <a:t>}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i="1" noProof="1">
                <a:latin typeface="Arial Unicode MS" panose="020B0604020202020204" pitchFamily="34" charset="-122"/>
              </a:rPr>
              <a:t>       </a:t>
            </a:r>
            <a:r>
              <a:rPr lang="en-US" altLang="zh-CN" i="1" noProof="1"/>
              <a:t>Y</a:t>
            </a:r>
            <a:r>
              <a:rPr lang="en-US" altLang="zh-CN" i="1" baseline="-30000" noProof="1"/>
              <a:t>x</a:t>
            </a:r>
            <a:r>
              <a:rPr lang="zh-CN" altLang="en-US" noProof="1"/>
              <a:t>：</a:t>
            </a:r>
            <a:r>
              <a:rPr lang="en-US" altLang="zh-CN" i="1" noProof="1"/>
              <a:t>x</a:t>
            </a:r>
            <a:r>
              <a:rPr lang="zh-CN" altLang="en-US" noProof="1">
                <a:latin typeface="Arial Unicode MS" panose="020B0604020202020204" pitchFamily="34" charset="-122"/>
              </a:rPr>
              <a:t>在</a:t>
            </a:r>
            <a:r>
              <a:rPr lang="en-US" altLang="zh-CN" i="1" noProof="1"/>
              <a:t>R</a:t>
            </a:r>
            <a:r>
              <a:rPr lang="zh-CN" altLang="en-US" noProof="1">
                <a:latin typeface="Arial Unicode MS" panose="020B0604020202020204" pitchFamily="34" charset="-122"/>
              </a:rPr>
              <a:t>中的象集，</a:t>
            </a:r>
            <a:r>
              <a:rPr lang="en-US" altLang="zh-CN" i="1" noProof="1"/>
              <a:t>x</a:t>
            </a:r>
            <a:r>
              <a:rPr lang="en-US" altLang="zh-CN" noProof="1"/>
              <a:t> = </a:t>
            </a:r>
            <a:r>
              <a:rPr lang="en-US" altLang="zh-CN" i="1" noProof="1"/>
              <a:t>t</a:t>
            </a:r>
            <a:r>
              <a:rPr lang="en-US" altLang="zh-CN" baseline="-30000" noProof="1"/>
              <a:t>r</a:t>
            </a:r>
            <a:r>
              <a:rPr lang="en-US" altLang="zh-CN" noProof="1"/>
              <a:t>[</a:t>
            </a:r>
            <a:r>
              <a:rPr lang="en-US" altLang="zh-CN" i="1" noProof="1"/>
              <a:t>X</a:t>
            </a:r>
            <a:r>
              <a:rPr lang="en-US" altLang="zh-CN" noProof="1"/>
              <a:t>]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altLang="zh-CN" sz="2200" noProof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除运算（续）</a:t>
            </a:r>
            <a:endParaRPr lang="en-US" altLang="zh-CN" sz="3600" noProof="1"/>
          </a:p>
        </p:txBody>
      </p:sp>
      <p:sp>
        <p:nvSpPr>
          <p:cNvPr id="2693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noProof="1"/>
              <a:t>除操作是同时从行和列角度进行运算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 </a:t>
            </a:r>
          </a:p>
          <a:p>
            <a:pPr algn="just" eaLnBrk="1" hangingPunct="1">
              <a:defRPr/>
            </a:pPr>
            <a:endParaRPr lang="zh-CN" altLang="en-US" noProof="1"/>
          </a:p>
          <a:p>
            <a:pPr algn="just" eaLnBrk="1" hangingPunct="1">
              <a:defRPr/>
            </a:pPr>
            <a:endParaRPr lang="zh-CN" altLang="en-US" noProof="1"/>
          </a:p>
          <a:p>
            <a:pPr algn="just" eaLnBrk="1" hangingPunct="1">
              <a:defRPr/>
            </a:pPr>
            <a:endParaRPr lang="zh-CN" altLang="en-US" noProof="1"/>
          </a:p>
          <a:p>
            <a:pPr lvl="2" algn="just"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en-US" altLang="zh-CN" noProof="1"/>
          </a:p>
        </p:txBody>
      </p:sp>
      <p:grpSp>
        <p:nvGrpSpPr>
          <p:cNvPr id="106500" name="Group 43"/>
          <p:cNvGrpSpPr>
            <a:grpSpLocks/>
          </p:cNvGrpSpPr>
          <p:nvPr/>
        </p:nvGrpSpPr>
        <p:grpSpPr bwMode="auto">
          <a:xfrm>
            <a:off x="2700338" y="2492375"/>
            <a:ext cx="3810000" cy="2209800"/>
            <a:chOff x="1728" y="1536"/>
            <a:chExt cx="2400" cy="1392"/>
          </a:xfrm>
        </p:grpSpPr>
        <p:grpSp>
          <p:nvGrpSpPr>
            <p:cNvPr id="106501" name="Group 20"/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06516" name="Rectangle 21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17" name="Rectangle 22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18" name="Rectangle 23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19" name="Rectangle 24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20" name="Rectangle 2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21" name="Rectangle 26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22" name="Rectangle 2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523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6502" name="AutoShape 29"/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1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3" name="Rectangle 30"/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4" name="Rectangle 31"/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5" name="Rectangle 32"/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6" name="Rectangle 33"/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altLang="zh-CN" sz="2000">
                  <a:ea typeface="宋体" pitchFamily="2" charset="-122"/>
                </a:rPr>
                <a:t>÷</a:t>
              </a:r>
            </a:p>
          </p:txBody>
        </p:sp>
        <p:sp>
          <p:nvSpPr>
            <p:cNvPr id="106507" name="AutoShape 34"/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8" name="Rectangle 35" descr="浅色下对角线"/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09" name="Rectangle 36" descr="浅色下对角线"/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10" name="Rectangle 37" descr="浅色下对角线"/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511" name="Text Box 38"/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R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6512" name="Text Box 39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S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6513" name="Line 40"/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4" name="Line 41"/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Line 42"/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除运算（续）</a:t>
            </a:r>
            <a:endParaRPr lang="en-US" altLang="zh-CN" sz="3600" noProof="1"/>
          </a:p>
        </p:txBody>
      </p:sp>
      <p:sp>
        <p:nvSpPr>
          <p:cNvPr id="107523" name="Rectangle 132"/>
          <p:cNvSpPr>
            <a:spLocks noChangeArrowheads="1"/>
          </p:cNvSpPr>
          <p:nvPr/>
        </p:nvSpPr>
        <p:spPr bwMode="auto">
          <a:xfrm>
            <a:off x="539750" y="1130300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None/>
            </a:pPr>
            <a:r>
              <a:rPr lang="en-US" altLang="zh-CN" sz="2400" b="1">
                <a:ea typeface="宋体" pitchFamily="2" charset="-122"/>
              </a:rPr>
              <a:t>[</a:t>
            </a:r>
            <a:r>
              <a:rPr lang="zh-CN" altLang="en-US" sz="2400" b="1">
                <a:ea typeface="宋体" pitchFamily="2" charset="-122"/>
              </a:rPr>
              <a:t>例</a:t>
            </a:r>
            <a:r>
              <a:rPr lang="en-US" altLang="zh-CN" sz="2400" b="1">
                <a:ea typeface="宋体" pitchFamily="2" charset="-122"/>
              </a:rPr>
              <a:t>2.9]</a:t>
            </a:r>
            <a:r>
              <a:rPr lang="zh-CN" altLang="en-US" sz="2400" b="1">
                <a:ea typeface="宋体" pitchFamily="2" charset="-122"/>
              </a:rPr>
              <a:t>设关系</a:t>
            </a:r>
            <a:r>
              <a:rPr lang="en-US" altLang="zh-CN" sz="2400" b="1" i="1">
                <a:ea typeface="宋体" pitchFamily="2" charset="-122"/>
              </a:rPr>
              <a:t>R</a:t>
            </a:r>
            <a:r>
              <a:rPr lang="zh-CN" altLang="en-US" sz="2400" b="1">
                <a:ea typeface="宋体" pitchFamily="2" charset="-122"/>
              </a:rPr>
              <a:t>、</a:t>
            </a:r>
            <a:r>
              <a:rPr lang="en-US" altLang="zh-CN" sz="2400" b="1" i="1">
                <a:ea typeface="宋体" pitchFamily="2" charset="-122"/>
              </a:rPr>
              <a:t>S</a:t>
            </a:r>
            <a:r>
              <a:rPr lang="zh-CN" altLang="en-US" sz="2400" b="1">
                <a:ea typeface="宋体" pitchFamily="2" charset="-122"/>
              </a:rPr>
              <a:t>分别为下图的</a:t>
            </a:r>
            <a:r>
              <a:rPr lang="en-US" altLang="zh-CN" sz="2400" b="1">
                <a:ea typeface="宋体" pitchFamily="2" charset="-122"/>
              </a:rPr>
              <a:t>(a)</a:t>
            </a:r>
            <a:r>
              <a:rPr lang="zh-CN" altLang="en-US" sz="2400" b="1">
                <a:ea typeface="宋体" pitchFamily="2" charset="-122"/>
              </a:rPr>
              <a:t>和</a:t>
            </a:r>
            <a:r>
              <a:rPr lang="en-US" altLang="zh-CN" sz="2400" b="1">
                <a:ea typeface="宋体" pitchFamily="2" charset="-122"/>
              </a:rPr>
              <a:t>(b)</a:t>
            </a:r>
            <a:r>
              <a:rPr lang="zh-CN" altLang="en-US" sz="2400" b="1">
                <a:ea typeface="宋体" pitchFamily="2" charset="-122"/>
              </a:rPr>
              <a:t>，</a:t>
            </a:r>
            <a:r>
              <a:rPr lang="en-US" altLang="zh-CN" sz="2400" b="1" i="1">
                <a:ea typeface="宋体" pitchFamily="2" charset="-122"/>
              </a:rPr>
              <a:t>RS</a:t>
            </a:r>
            <a:r>
              <a:rPr lang="zh-CN" altLang="en-US" sz="2400" b="1">
                <a:ea typeface="宋体" pitchFamily="2" charset="-122"/>
              </a:rPr>
              <a:t>的结果为图</a:t>
            </a:r>
            <a:r>
              <a:rPr lang="en-US" altLang="zh-CN" sz="2400" b="1">
                <a:ea typeface="宋体" pitchFamily="2" charset="-122"/>
              </a:rPr>
              <a:t>(c) </a:t>
            </a:r>
          </a:p>
        </p:txBody>
      </p:sp>
      <p:graphicFrame>
        <p:nvGraphicFramePr>
          <p:cNvPr id="270340" name="内容占位符 270339"/>
          <p:cNvGraphicFramePr>
            <a:graphicFrameLocks noGrp="1"/>
          </p:cNvGraphicFramePr>
          <p:nvPr>
            <p:ph sz="half" idx="4294967295"/>
          </p:nvPr>
        </p:nvGraphicFramePr>
        <p:xfrm>
          <a:off x="1054100" y="2625725"/>
          <a:ext cx="2941638" cy="3946526"/>
        </p:xfrm>
        <a:graphic>
          <a:graphicData uri="http://schemas.openxmlformats.org/drawingml/2006/table">
            <a:tbl>
              <a:tblPr/>
              <a:tblGrid>
                <a:gridCol w="918012"/>
                <a:gridCol w="1012607"/>
                <a:gridCol w="1011019"/>
              </a:tblGrid>
              <a:tr h="49442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6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26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c7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42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c6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26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42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a4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b6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c6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87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42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51007" marB="5100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378" name="表格 270377"/>
          <p:cNvGraphicFramePr/>
          <p:nvPr/>
        </p:nvGraphicFramePr>
        <p:xfrm>
          <a:off x="4859338" y="2693988"/>
          <a:ext cx="2112963" cy="1973261"/>
        </p:xfrm>
        <a:graphic>
          <a:graphicData uri="http://schemas.openxmlformats.org/drawingml/2006/table">
            <a:tbl>
              <a:tblPr/>
              <a:tblGrid>
                <a:gridCol w="704850"/>
                <a:gridCol w="703263"/>
                <a:gridCol w="704850"/>
              </a:tblGrid>
              <a:tr h="49340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D</a:t>
                      </a:r>
                      <a:endParaRPr lang="zh-CN" altLang="en-US" sz="2500" dirty="0"/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34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d1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304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d1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340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d2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2828" marB="5282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107584" name="TextBox 7"/>
          <p:cNvSpPr txBox="1">
            <a:spLocks noChangeArrowheads="1"/>
          </p:cNvSpPr>
          <p:nvPr/>
        </p:nvSpPr>
        <p:spPr bwMode="auto">
          <a:xfrm>
            <a:off x="941388" y="213360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107585" name="TextBox 10"/>
          <p:cNvSpPr txBox="1">
            <a:spLocks noChangeArrowheads="1"/>
          </p:cNvSpPr>
          <p:nvPr/>
        </p:nvSpPr>
        <p:spPr bwMode="auto">
          <a:xfrm>
            <a:off x="5037138" y="4844880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 dirty="0">
                <a:ea typeface="宋体" pitchFamily="2" charset="-122"/>
              </a:rPr>
              <a:t>R÷S</a:t>
            </a:r>
            <a:endParaRPr lang="zh-CN" altLang="en-US" sz="2200" b="1" dirty="0">
              <a:ea typeface="宋体" pitchFamily="2" charset="-122"/>
            </a:endParaRPr>
          </a:p>
        </p:txBody>
      </p:sp>
      <p:sp>
        <p:nvSpPr>
          <p:cNvPr id="107586" name="TextBox 10"/>
          <p:cNvSpPr txBox="1">
            <a:spLocks noChangeArrowheads="1"/>
          </p:cNvSpPr>
          <p:nvPr/>
        </p:nvSpPr>
        <p:spPr bwMode="auto">
          <a:xfrm>
            <a:off x="5227638" y="22701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graphicFrame>
        <p:nvGraphicFramePr>
          <p:cNvPr id="270403" name="表格 270402"/>
          <p:cNvGraphicFramePr/>
          <p:nvPr>
            <p:extLst>
              <p:ext uri="{D42A27DB-BD31-4B8C-83A1-F6EECF244321}">
                <p14:modId xmlns:p14="http://schemas.microsoft.com/office/powerpoint/2010/main" val="3412781125"/>
              </p:ext>
            </p:extLst>
          </p:nvPr>
        </p:nvGraphicFramePr>
        <p:xfrm>
          <a:off x="5113338" y="5333950"/>
          <a:ext cx="704850" cy="993775"/>
        </p:xfrm>
        <a:graphic>
          <a:graphicData uri="http://schemas.openxmlformats.org/drawingml/2006/table">
            <a:tbl>
              <a:tblPr/>
              <a:tblGrid>
                <a:gridCol w="704850"/>
              </a:tblGrid>
              <a:tr h="52956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L="91541" marR="91541" marT="49133" marB="4913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420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541" marR="91541" marT="49133" marB="4913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除运算（续）</a:t>
            </a:r>
          </a:p>
        </p:txBody>
      </p:sp>
      <p:sp>
        <p:nvSpPr>
          <p:cNvPr id="27136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098550"/>
            <a:ext cx="7988300" cy="501808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sz="2400" noProof="1"/>
              <a:t>在关系</a:t>
            </a:r>
            <a:r>
              <a:rPr lang="en-US" altLang="zh-CN" sz="2400" noProof="1"/>
              <a:t>R</a:t>
            </a:r>
            <a:r>
              <a:rPr lang="zh-CN" altLang="en-US" sz="2400" noProof="1"/>
              <a:t>中，</a:t>
            </a:r>
            <a:r>
              <a:rPr lang="en-US" altLang="zh-CN" sz="2400" noProof="1"/>
              <a:t>A</a:t>
            </a:r>
            <a:r>
              <a:rPr lang="zh-CN" altLang="en-US" sz="2400" noProof="1"/>
              <a:t>可以取四个值</a:t>
            </a:r>
            <a:r>
              <a:rPr lang="en-US" altLang="zh-CN" sz="2400" noProof="1"/>
              <a:t>{a1</a:t>
            </a:r>
            <a:r>
              <a:rPr lang="zh-CN" altLang="en-US" sz="2400" noProof="1"/>
              <a:t>，</a:t>
            </a:r>
            <a:r>
              <a:rPr lang="en-US" altLang="zh-CN" sz="2400" noProof="1"/>
              <a:t>a2</a:t>
            </a:r>
            <a:r>
              <a:rPr lang="zh-CN" altLang="en-US" sz="2400" noProof="1"/>
              <a:t>，</a:t>
            </a:r>
            <a:r>
              <a:rPr lang="en-US" altLang="zh-CN" sz="2400" noProof="1"/>
              <a:t>a3</a:t>
            </a:r>
            <a:r>
              <a:rPr lang="zh-CN" altLang="en-US" sz="2400" noProof="1"/>
              <a:t>，</a:t>
            </a:r>
            <a:r>
              <a:rPr lang="en-US" altLang="zh-CN" sz="2400" noProof="1"/>
              <a:t>a4}</a:t>
            </a:r>
          </a:p>
          <a:p>
            <a:pPr lvl="1" indent="-209550" algn="just" eaLnBrk="1" hangingPunct="1">
              <a:buFont typeface="Wingdings" pitchFamily="2" charset="2"/>
              <a:buNone/>
              <a:defRPr/>
            </a:pPr>
            <a:r>
              <a:rPr lang="en-US" altLang="zh-CN" i="1" noProof="1"/>
              <a:t>    a</a:t>
            </a:r>
            <a:r>
              <a:rPr lang="en-US" altLang="zh-CN" baseline="-30000" noProof="1"/>
              <a:t>1</a:t>
            </a:r>
            <a:r>
              <a:rPr lang="zh-CN" altLang="en-US" noProof="1"/>
              <a:t>的象集为 </a:t>
            </a:r>
            <a:r>
              <a:rPr lang="en-US" altLang="zh-CN" noProof="1"/>
              <a:t>{(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2</a:t>
            </a:r>
            <a:r>
              <a:rPr lang="en-US" altLang="zh-CN" noProof="1"/>
              <a:t>)</a:t>
            </a:r>
            <a:r>
              <a:rPr lang="zh-CN" altLang="en-US" noProof="1"/>
              <a:t>，</a:t>
            </a:r>
            <a:r>
              <a:rPr lang="en-US" altLang="zh-CN" noProof="1"/>
              <a:t>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2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3</a:t>
            </a:r>
            <a:r>
              <a:rPr lang="en-US" altLang="zh-CN" noProof="1"/>
              <a:t>)</a:t>
            </a:r>
            <a:r>
              <a:rPr lang="zh-CN" altLang="en-US" noProof="1"/>
              <a:t>，</a:t>
            </a:r>
            <a:r>
              <a:rPr lang="en-US" altLang="zh-CN" noProof="1"/>
              <a:t>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2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1</a:t>
            </a:r>
            <a:r>
              <a:rPr lang="en-US" altLang="zh-CN" noProof="1"/>
              <a:t>)}</a:t>
            </a:r>
          </a:p>
          <a:p>
            <a:pPr lvl="1" indent="-209550" algn="just" eaLnBrk="1" hangingPunct="1">
              <a:buFont typeface="Wingdings" pitchFamily="2" charset="2"/>
              <a:buNone/>
              <a:defRPr/>
            </a:pPr>
            <a:r>
              <a:rPr lang="en-US" altLang="zh-CN" i="1" noProof="1"/>
              <a:t>    a</a:t>
            </a:r>
            <a:r>
              <a:rPr lang="en-US" altLang="zh-CN" baseline="-30000" noProof="1"/>
              <a:t>2</a:t>
            </a:r>
            <a:r>
              <a:rPr lang="zh-CN" altLang="en-US" noProof="1"/>
              <a:t>的象集为 </a:t>
            </a:r>
            <a:r>
              <a:rPr lang="en-US" altLang="zh-CN" noProof="1"/>
              <a:t>{(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3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7</a:t>
            </a:r>
            <a:r>
              <a:rPr lang="en-US" altLang="zh-CN" noProof="1"/>
              <a:t>)</a:t>
            </a:r>
            <a:r>
              <a:rPr lang="zh-CN" altLang="en-US" noProof="1"/>
              <a:t>，</a:t>
            </a:r>
            <a:r>
              <a:rPr lang="en-US" altLang="zh-CN" noProof="1"/>
              <a:t>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2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3</a:t>
            </a:r>
            <a:r>
              <a:rPr lang="en-US" altLang="zh-CN" noProof="1"/>
              <a:t>)}</a:t>
            </a:r>
          </a:p>
          <a:p>
            <a:pPr lvl="1" indent="-209550" algn="just" eaLnBrk="1" hangingPunct="1">
              <a:buFont typeface="Wingdings" pitchFamily="2" charset="2"/>
              <a:buNone/>
              <a:defRPr/>
            </a:pPr>
            <a:r>
              <a:rPr lang="en-US" altLang="zh-CN" i="1" noProof="1"/>
              <a:t>    a</a:t>
            </a:r>
            <a:r>
              <a:rPr lang="en-US" altLang="zh-CN" baseline="-30000" noProof="1"/>
              <a:t>3</a:t>
            </a:r>
            <a:r>
              <a:rPr lang="zh-CN" altLang="en-US" noProof="1"/>
              <a:t>的象集为 </a:t>
            </a:r>
            <a:r>
              <a:rPr lang="en-US" altLang="zh-CN" noProof="1"/>
              <a:t>{</a:t>
            </a:r>
            <a:r>
              <a:rPr lang="en-US" altLang="zh-CN" i="1" noProof="1"/>
              <a:t>(b</a:t>
            </a:r>
            <a:r>
              <a:rPr lang="en-US" altLang="zh-CN" baseline="-30000" noProof="1"/>
              <a:t>4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6</a:t>
            </a:r>
            <a:r>
              <a:rPr lang="en-US" altLang="zh-CN" noProof="1"/>
              <a:t>)}</a:t>
            </a:r>
          </a:p>
          <a:p>
            <a:pPr lvl="1" indent="-209550" algn="just" eaLnBrk="1" hangingPunct="1">
              <a:buFont typeface="Wingdings" pitchFamily="2" charset="2"/>
              <a:buNone/>
              <a:defRPr/>
            </a:pPr>
            <a:r>
              <a:rPr lang="en-US" altLang="zh-CN" i="1" noProof="1"/>
              <a:t>    a</a:t>
            </a:r>
            <a:r>
              <a:rPr lang="en-US" altLang="zh-CN" baseline="-30000" noProof="1"/>
              <a:t>4</a:t>
            </a:r>
            <a:r>
              <a:rPr lang="zh-CN" altLang="en-US" noProof="1"/>
              <a:t>的象集为 </a:t>
            </a:r>
            <a:r>
              <a:rPr lang="en-US" altLang="zh-CN" noProof="1"/>
              <a:t>{(</a:t>
            </a:r>
            <a:r>
              <a:rPr lang="en-US" altLang="zh-CN" i="1" noProof="1"/>
              <a:t>b</a:t>
            </a:r>
            <a:r>
              <a:rPr lang="en-US" altLang="zh-CN" baseline="-30000" noProof="1"/>
              <a:t>6</a:t>
            </a:r>
            <a:r>
              <a:rPr lang="zh-CN" altLang="en-US" noProof="1"/>
              <a:t>，</a:t>
            </a:r>
            <a:r>
              <a:rPr lang="en-US" altLang="zh-CN" i="1" noProof="1"/>
              <a:t>c</a:t>
            </a:r>
            <a:r>
              <a:rPr lang="en-US" altLang="zh-CN" baseline="-30000" noProof="1"/>
              <a:t>6</a:t>
            </a:r>
            <a:r>
              <a:rPr lang="en-US" altLang="zh-CN" noProof="1"/>
              <a:t>)}</a:t>
            </a:r>
          </a:p>
          <a:p>
            <a:pPr algn="just" eaLnBrk="1" hangingPunct="1">
              <a:defRPr/>
            </a:pPr>
            <a:r>
              <a:rPr lang="en-US" altLang="zh-CN" sz="2400" i="1" noProof="1"/>
              <a:t>S</a:t>
            </a:r>
            <a:r>
              <a:rPr lang="zh-CN" altLang="en-US" sz="2400" noProof="1"/>
              <a:t>在</a:t>
            </a:r>
            <a:r>
              <a:rPr lang="en-US" altLang="zh-CN" sz="2400" noProof="1"/>
              <a:t>(</a:t>
            </a:r>
            <a:r>
              <a:rPr lang="en-US" altLang="zh-CN" sz="2400" i="1" noProof="1"/>
              <a:t>B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C</a:t>
            </a:r>
            <a:r>
              <a:rPr lang="en-US" altLang="zh-CN" sz="2400" noProof="1"/>
              <a:t>)</a:t>
            </a:r>
            <a:r>
              <a:rPr lang="zh-CN" altLang="en-US" sz="2400" noProof="1"/>
              <a:t>上的投影为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400" i="1" noProof="1"/>
              <a:t>           </a:t>
            </a:r>
            <a:r>
              <a:rPr lang="en-US" altLang="zh-CN" sz="2400" i="1" noProof="1"/>
              <a:t>{(b1</a:t>
            </a:r>
            <a:r>
              <a:rPr lang="zh-CN" altLang="en-US" sz="2400" i="1" noProof="1"/>
              <a:t>，</a:t>
            </a:r>
            <a:r>
              <a:rPr lang="en-US" altLang="zh-CN" sz="2400" i="1" noProof="1"/>
              <a:t>c2)</a:t>
            </a:r>
            <a:r>
              <a:rPr lang="zh-CN" altLang="en-US" sz="2400" i="1" noProof="1"/>
              <a:t>，</a:t>
            </a:r>
            <a:r>
              <a:rPr lang="en-US" altLang="zh-CN" sz="2400" i="1" noProof="1"/>
              <a:t>(b2</a:t>
            </a:r>
            <a:r>
              <a:rPr lang="zh-CN" altLang="en-US" sz="2400" i="1" noProof="1"/>
              <a:t>，</a:t>
            </a:r>
            <a:r>
              <a:rPr lang="en-US" altLang="zh-CN" sz="2400" i="1" noProof="1"/>
              <a:t>c1)</a:t>
            </a:r>
            <a:r>
              <a:rPr lang="zh-CN" altLang="en-US" sz="2400" i="1" noProof="1"/>
              <a:t>，</a:t>
            </a:r>
            <a:r>
              <a:rPr lang="en-US" altLang="zh-CN" sz="2400" i="1" noProof="1"/>
              <a:t>(b2</a:t>
            </a:r>
            <a:r>
              <a:rPr lang="zh-CN" altLang="en-US" sz="2400" i="1" noProof="1"/>
              <a:t>，</a:t>
            </a:r>
            <a:r>
              <a:rPr lang="en-US" altLang="zh-CN" sz="2400" i="1" noProof="1"/>
              <a:t>c3) }</a:t>
            </a:r>
            <a:endParaRPr lang="en-US" altLang="zh-CN" sz="2400" noProof="1"/>
          </a:p>
          <a:p>
            <a:pPr eaLnBrk="1" hangingPunct="1">
              <a:defRPr/>
            </a:pPr>
            <a:r>
              <a:rPr lang="zh-CN" altLang="en-US" sz="2400" noProof="1"/>
              <a:t>只有</a:t>
            </a:r>
            <a:r>
              <a:rPr lang="en-US" altLang="zh-CN" sz="2400" i="1" noProof="1"/>
              <a:t>a</a:t>
            </a:r>
            <a:r>
              <a:rPr lang="en-US" altLang="zh-CN" sz="2400" baseline="-30000" noProof="1"/>
              <a:t>1</a:t>
            </a:r>
            <a:r>
              <a:rPr lang="zh-CN" altLang="en-US" sz="2400" noProof="1"/>
              <a:t>的象集包含了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在</a:t>
            </a:r>
            <a:r>
              <a:rPr lang="en-US" altLang="zh-CN" sz="2400" noProof="1"/>
              <a:t>(</a:t>
            </a:r>
            <a:r>
              <a:rPr lang="en-US" altLang="zh-CN" sz="2400" i="1" noProof="1"/>
              <a:t>B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C</a:t>
            </a:r>
            <a:r>
              <a:rPr lang="en-US" altLang="zh-CN" sz="2400" noProof="1"/>
              <a:t>)</a:t>
            </a:r>
            <a:r>
              <a:rPr lang="zh-CN" altLang="en-US" sz="2400" noProof="1"/>
              <a:t>属性组上的投影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noProof="1"/>
              <a:t>     所以     </a:t>
            </a:r>
            <a:r>
              <a:rPr lang="en-US" altLang="zh-CN" sz="2400" i="1" noProof="1"/>
              <a:t>R</a:t>
            </a:r>
            <a:r>
              <a:rPr lang="en-US" altLang="zh-CN" sz="2400" noProof="1"/>
              <a:t>÷</a:t>
            </a:r>
            <a:r>
              <a:rPr lang="en-US" altLang="zh-CN" sz="2400" i="1" noProof="1"/>
              <a:t>S</a:t>
            </a:r>
            <a:r>
              <a:rPr lang="en-US" altLang="zh-CN" sz="2400" noProof="1"/>
              <a:t> ={</a:t>
            </a:r>
            <a:r>
              <a:rPr lang="en-US" altLang="zh-CN" sz="2400" i="1" noProof="1"/>
              <a:t>a</a:t>
            </a:r>
            <a:r>
              <a:rPr lang="en-US" altLang="zh-CN" sz="2400" baseline="-30000" noProof="1"/>
              <a:t>1</a:t>
            </a:r>
            <a:r>
              <a:rPr lang="en-US" altLang="zh-CN" sz="2400" noProof="1"/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综合举例</a:t>
            </a:r>
          </a:p>
        </p:txBody>
      </p:sp>
      <p:sp>
        <p:nvSpPr>
          <p:cNvPr id="2723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以学生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课程数据库为例 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2.10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查询至少选修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号课程和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号课程的学生号码 。</a:t>
            </a:r>
          </a:p>
          <a:p>
            <a:pPr marL="819150" lvl="1" eaLnBrk="1" hangingPunct="1">
              <a:buFont typeface="Wingdings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首先建立一个临时关系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</a:p>
          <a:p>
            <a:pPr marL="819150" lvl="1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</a:t>
            </a: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algn="just" eaLnBrk="1" hangingPunct="1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Cno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Cno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=‘1’or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Cno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=‘3’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(COURSE)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然后求：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Sno,Cno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(SC)÷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19150" lvl="1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aphicFrame>
        <p:nvGraphicFramePr>
          <p:cNvPr id="272388" name="表格 272387"/>
          <p:cNvGraphicFramePr/>
          <p:nvPr/>
        </p:nvGraphicFramePr>
        <p:xfrm>
          <a:off x="4975225" y="2500313"/>
          <a:ext cx="1066800" cy="15049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67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  </a:t>
                      </a:r>
                      <a:r>
                        <a:rPr lang="en-US" altLang="zh-CN" sz="2400" err="1"/>
                        <a:t>Cno</a:t>
                      </a:r>
                      <a:endParaRPr lang="en-US" altLang="zh-CN" sz="2400"/>
                    </a:p>
                  </a:txBody>
                  <a:tcPr marT="50188" marB="5018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55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   1</a:t>
                      </a:r>
                    </a:p>
                  </a:txBody>
                  <a:tcPr marT="50188" marB="5018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5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   3</a:t>
                      </a:r>
                    </a:p>
                  </a:txBody>
                  <a:tcPr marT="50188" marB="5018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综合举例（续）</a:t>
            </a:r>
            <a:endParaRPr lang="en-US" altLang="zh-CN" sz="3600" noProof="1"/>
          </a:p>
        </p:txBody>
      </p:sp>
      <p:sp>
        <p:nvSpPr>
          <p:cNvPr id="273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23850" y="1341438"/>
            <a:ext cx="4752975" cy="4983162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eaLnBrk="1" hangingPunct="1">
              <a:defRPr/>
            </a:pPr>
            <a:r>
              <a:rPr lang="en-US" altLang="zh-CN" noProof="1">
                <a:ea typeface="黑体" panose="02010609060101010101" pitchFamily="49" charset="-122"/>
              </a:rPr>
              <a:t>[</a:t>
            </a:r>
            <a:r>
              <a:rPr lang="zh-CN" altLang="en-US" noProof="1">
                <a:ea typeface="黑体" panose="02010609060101010101" pitchFamily="49" charset="-122"/>
              </a:rPr>
              <a:t>例</a:t>
            </a:r>
            <a:r>
              <a:rPr lang="en-US" altLang="zh-CN" noProof="1">
                <a:ea typeface="黑体" panose="02010609060101010101" pitchFamily="49" charset="-122"/>
              </a:rPr>
              <a:t>2.10]</a:t>
            </a:r>
            <a:r>
              <a:rPr lang="zh-CN" altLang="en-US" noProof="1"/>
              <a:t>续</a:t>
            </a:r>
            <a:endParaRPr lang="en-US" altLang="zh-CN" noProof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    </a:t>
            </a:r>
            <a:r>
              <a:rPr lang="en-US" altLang="zh-CN" noProof="1"/>
              <a:t>π</a:t>
            </a:r>
            <a:r>
              <a:rPr lang="en-US" altLang="zh-CN" baseline="-30000" noProof="1"/>
              <a:t>Sno,Cno</a:t>
            </a:r>
            <a:r>
              <a:rPr lang="en-US" altLang="zh-CN" noProof="1"/>
              <a:t>(SC)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	201215121</a:t>
            </a:r>
            <a:r>
              <a:rPr lang="zh-CN" altLang="en-US" noProof="1"/>
              <a:t>象集</a:t>
            </a:r>
            <a:r>
              <a:rPr lang="en-US" altLang="zh-CN" noProof="1"/>
              <a:t>{1</a:t>
            </a:r>
            <a:r>
              <a:rPr lang="zh-CN" altLang="en-US" noProof="1"/>
              <a:t>，</a:t>
            </a:r>
            <a:r>
              <a:rPr lang="en-US" altLang="zh-CN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3}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	201215122</a:t>
            </a:r>
            <a:r>
              <a:rPr lang="zh-CN" altLang="en-US" noProof="1"/>
              <a:t>象集</a:t>
            </a:r>
            <a:r>
              <a:rPr lang="en-US" altLang="zh-CN" noProof="1"/>
              <a:t>{2</a:t>
            </a:r>
            <a:r>
              <a:rPr lang="zh-CN" altLang="en-US" noProof="1"/>
              <a:t>，</a:t>
            </a:r>
            <a:r>
              <a:rPr lang="en-US" altLang="zh-CN" noProof="1"/>
              <a:t>3}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K={1</a:t>
            </a:r>
            <a:r>
              <a:rPr lang="zh-CN" altLang="en-US" noProof="1"/>
              <a:t>，</a:t>
            </a:r>
            <a:r>
              <a:rPr lang="en-US" altLang="zh-CN" noProof="1"/>
              <a:t>3}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</a:t>
            </a:r>
            <a:r>
              <a:rPr lang="zh-CN" altLang="en-US" noProof="1"/>
              <a:t>于是：</a:t>
            </a:r>
            <a:r>
              <a:rPr lang="en-US" altLang="zh-CN" noProof="1"/>
              <a:t>π</a:t>
            </a:r>
            <a:r>
              <a:rPr lang="en-US" altLang="zh-CN" baseline="-30000" noProof="1"/>
              <a:t>Sno,Cno</a:t>
            </a:r>
            <a:r>
              <a:rPr lang="en-US" altLang="zh-CN" noProof="1"/>
              <a:t>(SC)÷</a:t>
            </a:r>
            <a:r>
              <a:rPr lang="en-US" altLang="zh-CN" i="1" noProof="1"/>
              <a:t>K=</a:t>
            </a:r>
            <a:r>
              <a:rPr lang="en-US" altLang="zh-CN" noProof="1"/>
              <a:t>{201215121}</a:t>
            </a:r>
          </a:p>
        </p:txBody>
      </p:sp>
      <p:graphicFrame>
        <p:nvGraphicFramePr>
          <p:cNvPr id="273412" name="内容占位符 273411"/>
          <p:cNvGraphicFramePr>
            <a:graphicFrameLocks noGrp="1"/>
          </p:cNvGraphicFramePr>
          <p:nvPr>
            <p:ph sz="half" idx="4294967295"/>
          </p:nvPr>
        </p:nvGraphicFramePr>
        <p:xfrm>
          <a:off x="5076825" y="1296988"/>
          <a:ext cx="3322638" cy="4119563"/>
        </p:xfrm>
        <a:graphic>
          <a:graphicData uri="http://schemas.openxmlformats.org/drawingml/2006/table">
            <a:tbl>
              <a:tblPr/>
              <a:tblGrid>
                <a:gridCol w="1662113"/>
                <a:gridCol w="1660525"/>
              </a:tblGrid>
              <a:tr h="5619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Sno</a:t>
                      </a:r>
                      <a:endParaRPr lang="en-US" altLang="zh-CN" sz="22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Cno</a:t>
                      </a:r>
                      <a:endParaRPr lang="en-US" altLang="zh-CN" sz="22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综合举例（续）</a:t>
            </a:r>
            <a:endParaRPr lang="en-US" altLang="zh-CN" sz="3600" noProof="1"/>
          </a:p>
        </p:txBody>
      </p:sp>
      <p:sp>
        <p:nvSpPr>
          <p:cNvPr id="27443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96975"/>
            <a:ext cx="8496300" cy="47371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200" noProof="1"/>
              <a:t>[</a:t>
            </a:r>
            <a:r>
              <a:rPr lang="zh-CN" altLang="en-US" sz="2200" noProof="1">
                <a:ea typeface="黑体" panose="02010609060101010101" pitchFamily="49" charset="-122"/>
              </a:rPr>
              <a:t>例</a:t>
            </a:r>
            <a:r>
              <a:rPr lang="en-US" altLang="zh-CN" sz="2200" noProof="1">
                <a:ea typeface="黑体" panose="02010609060101010101" pitchFamily="49" charset="-122"/>
              </a:rPr>
              <a:t>2.11</a:t>
            </a:r>
            <a:r>
              <a:rPr lang="en-US" altLang="zh-CN" sz="2200" noProof="1"/>
              <a:t>]  </a:t>
            </a:r>
            <a:r>
              <a:rPr lang="zh-CN" altLang="en-US" sz="2200" noProof="1"/>
              <a:t>查询选修了</a:t>
            </a:r>
            <a:r>
              <a:rPr lang="en-US" altLang="zh-CN" sz="2200" noProof="1"/>
              <a:t>2</a:t>
            </a:r>
            <a:r>
              <a:rPr lang="zh-CN" altLang="en-US" sz="2200" noProof="1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200" noProof="1"/>
              <a:t>    </a:t>
            </a:r>
            <a:r>
              <a:rPr lang="en-US" altLang="zh-CN" sz="2200" noProof="1"/>
              <a:t>π</a:t>
            </a:r>
            <a:r>
              <a:rPr lang="en-US" altLang="zh-CN" sz="2200" baseline="-30000" noProof="1"/>
              <a:t>Sno</a:t>
            </a:r>
            <a:r>
              <a:rPr lang="en-US" altLang="zh-CN" sz="2200" noProof="1"/>
              <a:t>(σ</a:t>
            </a:r>
            <a:r>
              <a:rPr lang="en-US" altLang="zh-CN" sz="2200" baseline="-30000" noProof="1"/>
              <a:t>Cno=‘2’</a:t>
            </a:r>
            <a:r>
              <a:rPr lang="en-US" altLang="zh-CN" sz="2200" noProof="1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200" noProof="1"/>
              <a:t>[</a:t>
            </a:r>
            <a:r>
              <a:rPr lang="zh-CN" altLang="en-US" sz="2200" noProof="1">
                <a:ea typeface="黑体" panose="02010609060101010101" pitchFamily="49" charset="-122"/>
              </a:rPr>
              <a:t>例</a:t>
            </a:r>
            <a:r>
              <a:rPr lang="en-US" altLang="zh-CN" sz="2200" noProof="1">
                <a:ea typeface="黑体" panose="02010609060101010101" pitchFamily="49" charset="-122"/>
              </a:rPr>
              <a:t>2.12</a:t>
            </a:r>
            <a:r>
              <a:rPr lang="en-US" altLang="zh-CN" sz="2200" noProof="1"/>
              <a:t>]  </a:t>
            </a:r>
            <a:r>
              <a:rPr lang="zh-CN" altLang="en-US" sz="2200" noProof="1"/>
              <a:t>查询至少选修了一门其直接先行课为</a:t>
            </a:r>
            <a:r>
              <a:rPr lang="en-US" altLang="zh-CN" sz="2200" noProof="1"/>
              <a:t>5</a:t>
            </a:r>
            <a:r>
              <a:rPr lang="zh-CN" altLang="en-US" sz="2200" noProof="1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200" noProof="1"/>
              <a:t>     </a:t>
            </a:r>
            <a:r>
              <a:rPr lang="en-US" altLang="zh-CN" sz="2200" noProof="1"/>
              <a:t>π</a:t>
            </a:r>
            <a:r>
              <a:rPr lang="en-US" altLang="zh-CN" sz="2200" baseline="-30000" noProof="1"/>
              <a:t>Sname</a:t>
            </a:r>
            <a:r>
              <a:rPr lang="en-US" altLang="zh-CN" sz="2200" noProof="1"/>
              <a:t>(σ</a:t>
            </a:r>
            <a:r>
              <a:rPr lang="en-US" altLang="zh-CN" sz="2200" baseline="-30000" noProof="1"/>
              <a:t>Cpno=‘5’</a:t>
            </a:r>
            <a:r>
              <a:rPr lang="en-US" altLang="zh-CN" sz="2200" noProof="1">
                <a:solidFill>
                  <a:srgbClr val="E02920"/>
                </a:solidFill>
              </a:rPr>
              <a:t>(Course    SC   </a:t>
            </a:r>
            <a:r>
              <a:rPr lang="en-US" altLang="zh-CN" sz="2200" noProof="1"/>
              <a:t>π</a:t>
            </a:r>
            <a:r>
              <a:rPr lang="en-US" altLang="zh-CN" sz="2200" baseline="-30000" noProof="1"/>
              <a:t>Sno,Sname </a:t>
            </a:r>
            <a:r>
              <a:rPr lang="en-US" altLang="zh-CN" sz="2200" noProof="1"/>
              <a:t>(Student))</a:t>
            </a:r>
            <a:r>
              <a:rPr lang="en-US" altLang="zh-CN" sz="2200" noProof="1">
                <a:ea typeface="黑体" panose="02010609060101010101" pitchFamily="49" charset="-122"/>
              </a:rPr>
              <a:t> </a:t>
            </a:r>
            <a:r>
              <a:rPr lang="zh-CN" altLang="en-US" sz="2200" noProof="1"/>
              <a:t> </a:t>
            </a:r>
            <a:endParaRPr lang="en-US" altLang="zh-CN" sz="2200" noProof="1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200" noProof="1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200" noProof="1"/>
              <a:t>      π</a:t>
            </a:r>
            <a:r>
              <a:rPr lang="en-US" altLang="zh-CN" sz="2200" baseline="-30000" noProof="1"/>
              <a:t>Sname </a:t>
            </a:r>
            <a:r>
              <a:rPr lang="en-US" altLang="zh-CN" sz="2200" noProof="1"/>
              <a:t>(π</a:t>
            </a:r>
            <a:r>
              <a:rPr lang="en-US" altLang="zh-CN" sz="2200" baseline="-30000" noProof="1"/>
              <a:t>Sno </a:t>
            </a:r>
            <a:r>
              <a:rPr lang="en-US" altLang="zh-CN" sz="2200" noProof="1">
                <a:solidFill>
                  <a:srgbClr val="E02920"/>
                </a:solidFill>
              </a:rPr>
              <a:t>(σ</a:t>
            </a:r>
            <a:r>
              <a:rPr lang="en-US" altLang="zh-CN" sz="2200" baseline="-30000" noProof="1">
                <a:solidFill>
                  <a:srgbClr val="E02920"/>
                </a:solidFill>
              </a:rPr>
              <a:t>Cpno='5' </a:t>
            </a:r>
            <a:r>
              <a:rPr lang="en-US" altLang="zh-CN" sz="2200" noProof="1">
                <a:solidFill>
                  <a:srgbClr val="E02920"/>
                </a:solidFill>
              </a:rPr>
              <a:t>(Course)   SC)    </a:t>
            </a:r>
            <a:r>
              <a:rPr lang="en-US" altLang="zh-CN" sz="2200" noProof="1"/>
              <a:t>π</a:t>
            </a:r>
            <a:r>
              <a:rPr lang="en-US" altLang="zh-CN" sz="2200" baseline="-30000" noProof="1"/>
              <a:t>Sno,Sname </a:t>
            </a:r>
            <a:r>
              <a:rPr lang="en-US" altLang="zh-CN" sz="2200" noProof="1"/>
              <a:t>(Student))</a:t>
            </a:r>
            <a:r>
              <a:rPr lang="en-US" altLang="zh-CN" sz="2200" noProof="1">
                <a:ea typeface="黑体" panose="02010609060101010101" pitchFamily="49" charset="-122"/>
              </a:rPr>
              <a:t> </a:t>
            </a:r>
            <a:r>
              <a:rPr lang="zh-CN" altLang="en-US" sz="2200" noProof="1"/>
              <a:t> </a:t>
            </a:r>
            <a:endParaRPr lang="en-US" altLang="zh-CN" sz="2200" noProof="1"/>
          </a:p>
          <a:p>
            <a:pPr algn="just"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200" noProof="1">
                <a:ea typeface="黑体" panose="02010609060101010101" pitchFamily="49" charset="-122"/>
              </a:rPr>
              <a:t>[</a:t>
            </a:r>
            <a:r>
              <a:rPr lang="zh-CN" altLang="en-US" sz="2200" noProof="1">
                <a:ea typeface="黑体" panose="02010609060101010101" pitchFamily="49" charset="-122"/>
              </a:rPr>
              <a:t>例</a:t>
            </a:r>
            <a:r>
              <a:rPr lang="en-US" altLang="zh-CN" sz="2200" noProof="1">
                <a:ea typeface="黑体" panose="02010609060101010101" pitchFamily="49" charset="-122"/>
              </a:rPr>
              <a:t>2.13</a:t>
            </a:r>
            <a:r>
              <a:rPr lang="en-US" altLang="zh-CN" sz="2200" noProof="1"/>
              <a:t>]  </a:t>
            </a:r>
            <a:r>
              <a:rPr lang="zh-CN" altLang="en-US" sz="2200" noProof="1"/>
              <a:t>查询选修了全部课程的学生号码和姓名。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200" noProof="1"/>
              <a:t> </a:t>
            </a:r>
            <a:r>
              <a:rPr lang="en-US" altLang="zh-CN" sz="2200" noProof="1"/>
              <a:t>π</a:t>
            </a:r>
            <a:r>
              <a:rPr lang="en-US" altLang="zh-CN" sz="2200" baseline="-30000" noProof="1"/>
              <a:t>Sno,Cno</a:t>
            </a:r>
            <a:r>
              <a:rPr lang="en-US" altLang="zh-CN" sz="2200" noProof="1"/>
              <a:t>(SC)÷π</a:t>
            </a:r>
            <a:r>
              <a:rPr lang="en-US" altLang="zh-CN" sz="2200" baseline="-30000" noProof="1"/>
              <a:t>Cno</a:t>
            </a:r>
            <a:r>
              <a:rPr lang="en-US" altLang="zh-CN" sz="2200" noProof="1"/>
              <a:t>(Course</a:t>
            </a:r>
            <a:r>
              <a:rPr lang="en-US" altLang="zh-CN" sz="2200" noProof="1"/>
              <a:t>)</a:t>
            </a:r>
            <a:r>
              <a:rPr lang="zh-CN" altLang="en-US" sz="2200" noProof="1"/>
              <a:t>   </a:t>
            </a:r>
            <a:r>
              <a:rPr lang="zh-CN" altLang="en-US" sz="2200" noProof="1" smtClean="0"/>
              <a:t>   </a:t>
            </a:r>
            <a:r>
              <a:rPr lang="en-US" altLang="zh-CN" sz="2200" noProof="1" smtClean="0"/>
              <a:t>π</a:t>
            </a:r>
            <a:r>
              <a:rPr lang="en-US" altLang="zh-CN" sz="2200" baseline="-30000" noProof="1" smtClean="0"/>
              <a:t>Sno,Sname</a:t>
            </a:r>
            <a:r>
              <a:rPr lang="en-US" altLang="zh-CN" sz="2200" noProof="1" smtClean="0"/>
              <a:t>(Student</a:t>
            </a:r>
            <a:r>
              <a:rPr lang="en-US" altLang="zh-CN" sz="2200" noProof="1"/>
              <a:t>)</a:t>
            </a:r>
            <a:r>
              <a:rPr lang="zh-CN" altLang="en-US" sz="2200" noProof="1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sz="2200" noProof="1"/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 rot="10800000">
            <a:off x="3885167" y="2441575"/>
            <a:ext cx="990600" cy="914400"/>
            <a:chOff x="6431" y="11824"/>
            <a:chExt cx="705" cy="367"/>
          </a:xfrm>
        </p:grpSpPr>
        <p:sp>
          <p:nvSpPr>
            <p:cNvPr id="111634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35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11621" name="Group 7"/>
          <p:cNvGrpSpPr>
            <a:grpSpLocks/>
          </p:cNvGrpSpPr>
          <p:nvPr/>
        </p:nvGrpSpPr>
        <p:grpSpPr bwMode="auto">
          <a:xfrm rot="10800000">
            <a:off x="4427593" y="2492375"/>
            <a:ext cx="990600" cy="904875"/>
            <a:chOff x="6431" y="11828"/>
            <a:chExt cx="705" cy="363"/>
          </a:xfrm>
        </p:grpSpPr>
        <p:sp>
          <p:nvSpPr>
            <p:cNvPr id="111632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33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11622" name="Group 7"/>
          <p:cNvGrpSpPr>
            <a:grpSpLocks/>
          </p:cNvGrpSpPr>
          <p:nvPr/>
        </p:nvGrpSpPr>
        <p:grpSpPr bwMode="auto">
          <a:xfrm rot="10800000">
            <a:off x="4427538" y="3644900"/>
            <a:ext cx="990600" cy="903288"/>
            <a:chOff x="6431" y="11828"/>
            <a:chExt cx="705" cy="363"/>
          </a:xfrm>
        </p:grpSpPr>
        <p:sp>
          <p:nvSpPr>
            <p:cNvPr id="11163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3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11623" name="Group 7"/>
          <p:cNvGrpSpPr>
            <a:grpSpLocks/>
          </p:cNvGrpSpPr>
          <p:nvPr/>
        </p:nvGrpSpPr>
        <p:grpSpPr bwMode="auto">
          <a:xfrm rot="10800000">
            <a:off x="5165725" y="3644900"/>
            <a:ext cx="990600" cy="904875"/>
            <a:chOff x="6431" y="11828"/>
            <a:chExt cx="705" cy="363"/>
          </a:xfrm>
        </p:grpSpPr>
        <p:sp>
          <p:nvSpPr>
            <p:cNvPr id="11162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11625" name="Group 7"/>
          <p:cNvGrpSpPr>
            <a:grpSpLocks/>
          </p:cNvGrpSpPr>
          <p:nvPr/>
        </p:nvGrpSpPr>
        <p:grpSpPr bwMode="auto">
          <a:xfrm rot="10800000">
            <a:off x="3717257" y="4797425"/>
            <a:ext cx="990600" cy="904875"/>
            <a:chOff x="6431" y="11828"/>
            <a:chExt cx="705" cy="363"/>
          </a:xfrm>
        </p:grpSpPr>
        <p:sp>
          <p:nvSpPr>
            <p:cNvPr id="11162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62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小结 </a:t>
            </a:r>
          </a:p>
        </p:txBody>
      </p:sp>
      <p:sp>
        <p:nvSpPr>
          <p:cNvPr id="27545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关系代数运算</a:t>
            </a:r>
          </a:p>
          <a:p>
            <a:pPr lvl="1"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关系代数运算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并、差、交、笛卡尔积、投影、选择、连接、除</a:t>
            </a:r>
          </a:p>
          <a:p>
            <a:pPr lvl="1"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基本运算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并、差、笛卡尔积、投影、选择</a:t>
            </a:r>
          </a:p>
          <a:p>
            <a:pPr lvl="1"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交、连接、除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可以用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种基本运算来表达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引进它们并不增加语言的能力，但可以简化表达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小结（续）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764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997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关系代数表达式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关系代数运算经有限次复合后形成的式子</a:t>
            </a:r>
          </a:p>
          <a:p>
            <a:pPr lvl="2" algn="just" eaLnBrk="1" hangingPunct="1">
              <a:buFontTx/>
              <a:buNone/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典型关系代数语言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ISBL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System Base Language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由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IBM United Kingdom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研究中心研制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用于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PRTV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Peterlee Relational Test Vehicle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）实验系统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笛卡尔积（续）</a:t>
            </a:r>
            <a:endParaRPr lang="en-US" altLang="zh-CN" sz="3600" noProof="1"/>
          </a:p>
        </p:txBody>
      </p:sp>
      <p:sp>
        <p:nvSpPr>
          <p:cNvPr id="172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99745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基数（</a:t>
            </a:r>
            <a:r>
              <a:rPr lang="en-US" altLang="zh-CN" noProof="1"/>
              <a:t>Cardinal number</a:t>
            </a:r>
            <a:r>
              <a:rPr lang="zh-CN" altLang="en-US" noProof="1"/>
              <a:t>）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若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i</a:t>
            </a:r>
            <a:r>
              <a:rPr lang="zh-CN" altLang="en-US" noProof="1"/>
              <a:t>（</a:t>
            </a:r>
            <a:r>
              <a:rPr lang="en-US" altLang="zh-CN" i="1" noProof="1"/>
              <a:t>i</a:t>
            </a:r>
            <a:r>
              <a:rPr lang="zh-CN" altLang="en-US" noProof="1"/>
              <a:t>＝</a:t>
            </a:r>
            <a:r>
              <a:rPr lang="en-US" altLang="zh-CN" noProof="1"/>
              <a:t>1</a:t>
            </a:r>
            <a:r>
              <a:rPr lang="zh-CN" altLang="en-US" noProof="1"/>
              <a:t>，</a:t>
            </a:r>
            <a:r>
              <a:rPr lang="en-US" altLang="zh-CN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n</a:t>
            </a:r>
            <a:r>
              <a:rPr lang="zh-CN" altLang="en-US" noProof="1"/>
              <a:t>）为有限集，其基数为</a:t>
            </a:r>
            <a:r>
              <a:rPr lang="en-US" altLang="zh-CN" i="1" noProof="1"/>
              <a:t>m</a:t>
            </a:r>
            <a:r>
              <a:rPr lang="en-US" altLang="zh-CN" i="1" baseline="-25000" noProof="1"/>
              <a:t>i</a:t>
            </a:r>
            <a:r>
              <a:rPr lang="zh-CN" altLang="en-US" noProof="1"/>
              <a:t>（</a:t>
            </a:r>
            <a:r>
              <a:rPr lang="en-US" altLang="zh-CN" i="1" noProof="1"/>
              <a:t>i</a:t>
            </a:r>
            <a:r>
              <a:rPr lang="zh-CN" altLang="en-US" noProof="1"/>
              <a:t>＝</a:t>
            </a:r>
            <a:r>
              <a:rPr lang="en-US" altLang="zh-CN" noProof="1"/>
              <a:t>1</a:t>
            </a:r>
            <a:r>
              <a:rPr lang="zh-CN" altLang="en-US" noProof="1"/>
              <a:t>，</a:t>
            </a:r>
            <a:r>
              <a:rPr lang="en-US" altLang="zh-CN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n</a:t>
            </a:r>
            <a:r>
              <a:rPr lang="zh-CN" altLang="en-US" noProof="1"/>
              <a:t>），则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en-US" altLang="zh-CN" noProof="1"/>
              <a:t>×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en-US" altLang="zh-CN" noProof="1"/>
              <a:t>×…×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的基数</a:t>
            </a:r>
            <a:r>
              <a:rPr lang="en-US" altLang="zh-CN" i="1" noProof="1"/>
              <a:t>M</a:t>
            </a:r>
            <a:r>
              <a:rPr lang="zh-CN" altLang="en-US" noProof="1"/>
              <a:t>为：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endParaRPr lang="zh-CN" altLang="en-US" sz="2000" noProof="1"/>
          </a:p>
          <a:p>
            <a:pPr lvl="1" algn="just" eaLnBrk="1" hangingPunct="1">
              <a:lnSpc>
                <a:spcPct val="140000"/>
              </a:lnSpc>
              <a:defRPr/>
            </a:pPr>
            <a:endParaRPr lang="zh-CN" altLang="en-US" sz="2000" noProof="1"/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笛卡尔积的表示方法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笛卡尔积可表示为一张二维表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表中的每行对应一个元组，表中的每列对应一个域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sz="2000" noProof="1"/>
          </a:p>
          <a:p>
            <a:pPr eaLnBrk="1" hangingPunct="1">
              <a:defRPr/>
            </a:pPr>
            <a:endParaRPr lang="en-US" altLang="zh-CN" sz="2400" noProof="1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843213" y="2924175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672808" imgH="342751" progId="Equation.3">
                  <p:embed/>
                </p:oleObj>
              </mc:Choice>
              <mc:Fallback>
                <p:oleObj r:id="rId3" imgW="672808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第二章 关系数据库</a:t>
            </a:r>
          </a:p>
        </p:txBody>
      </p:sp>
      <p:sp>
        <p:nvSpPr>
          <p:cNvPr id="27750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2.1  </a:t>
            </a:r>
            <a:r>
              <a:rPr lang="zh-CN" altLang="en-US" sz="2800" noProof="1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2.2  </a:t>
            </a:r>
            <a:r>
              <a:rPr lang="zh-CN" altLang="en-US" sz="2800" noProof="1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2.3  </a:t>
            </a:r>
            <a:r>
              <a:rPr lang="zh-CN" altLang="en-US" sz="2800" noProof="1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2.4  </a:t>
            </a:r>
            <a:r>
              <a:rPr lang="zh-CN" altLang="en-US" sz="2800" noProof="1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2.5  *</a:t>
            </a:r>
            <a:r>
              <a:rPr lang="zh-CN" altLang="en-US" sz="2800" noProof="1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>
                <a:solidFill>
                  <a:srgbClr val="0066FF"/>
                </a:solidFill>
              </a:rPr>
              <a:t>2.6  </a:t>
            </a:r>
            <a:r>
              <a:rPr lang="zh-CN" altLang="en-US" sz="2800" noProof="1">
                <a:solidFill>
                  <a:srgbClr val="0066FF"/>
                </a:solidFill>
              </a:rPr>
              <a:t>小结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2.6 </a:t>
            </a:r>
            <a:r>
              <a:rPr lang="zh-CN" altLang="en-US" sz="3600" noProof="1"/>
              <a:t>小结</a:t>
            </a:r>
          </a:p>
        </p:txBody>
      </p:sp>
      <p:sp>
        <p:nvSpPr>
          <p:cNvPr id="27853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关系数据库系统与非关系数据库系统的区别：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关系系统只有“表”这一种数据结构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非关系数据库系统还有其他数据结构，以及对这些数据结构的操作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小结（续）</a:t>
            </a:r>
          </a:p>
        </p:txBody>
      </p:sp>
      <p:sp>
        <p:nvSpPr>
          <p:cNvPr id="279555" name="Rectangle 3"/>
          <p:cNvSpPr>
            <a:spLocks noGrp="1"/>
          </p:cNvSpPr>
          <p:nvPr>
            <p:ph type="body" idx="4294967295"/>
          </p:nvPr>
        </p:nvSpPr>
        <p:spPr>
          <a:xfrm>
            <a:off x="457308" y="762070"/>
            <a:ext cx="7772400" cy="49228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defRPr/>
            </a:pPr>
            <a:r>
              <a:rPr lang="zh-CN" altLang="en-US" noProof="1"/>
              <a:t>关系数据结构</a:t>
            </a:r>
          </a:p>
          <a:p>
            <a:pPr lvl="1" eaLnBrk="1" hangingPunct="1">
              <a:defRPr/>
            </a:pPr>
            <a:r>
              <a:rPr lang="zh-CN" altLang="en-US" noProof="1"/>
              <a:t> </a:t>
            </a:r>
            <a:r>
              <a:rPr lang="zh-CN" altLang="en-US" noProof="1">
                <a:latin typeface="宋体" panose="02010600030101010101" pitchFamily="2" charset="-122"/>
              </a:rPr>
              <a:t>关系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笛卡尔积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2200" noProof="1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2200" noProof="1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2200" noProof="1"/>
              <a:t>基本关系的性质</a:t>
            </a:r>
          </a:p>
          <a:p>
            <a:pPr lvl="1" eaLnBrk="1" hangingPunct="1">
              <a:defRPr/>
            </a:pPr>
            <a:r>
              <a:rPr lang="zh-CN" altLang="en-US" noProof="1"/>
              <a:t> 关系模式</a:t>
            </a:r>
            <a:endParaRPr lang="zh-CN" altLang="en-US" noProof="1"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noProof="1"/>
              <a:t> 关系数据库</a:t>
            </a:r>
            <a:endParaRPr lang="en-US" altLang="zh-CN" noProof="1"/>
          </a:p>
          <a:p>
            <a:pPr lvl="1" eaLnBrk="1" hangingPunct="1">
              <a:defRPr/>
            </a:pPr>
            <a:r>
              <a:rPr lang="zh-CN" altLang="en-US" noProof="1"/>
              <a:t>关系模型的存储结构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小结（续）</a:t>
            </a:r>
          </a:p>
        </p:txBody>
      </p:sp>
      <p:sp>
        <p:nvSpPr>
          <p:cNvPr id="28057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noProof="1"/>
              <a:t>关系操作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noProof="1"/>
              <a:t>查询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选择、投影、连接、除、并、交、差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noProof="1"/>
              <a:t>数据更新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插入、删除、修改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小结（续）</a:t>
            </a:r>
          </a:p>
        </p:txBody>
      </p:sp>
      <p:sp>
        <p:nvSpPr>
          <p:cNvPr id="28160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noProof="1"/>
              <a:t>关系的完整性约束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noProof="1"/>
              <a:t>实体完整性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noProof="1"/>
              <a:t>参照完整性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外码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noProof="1"/>
              <a:t>用户定义的完整性</a:t>
            </a:r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noProof="1"/>
          </a:p>
          <a:p>
            <a:pPr eaLnBrk="1" hangingPunct="1">
              <a:defRPr/>
            </a:pP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小结（续）</a:t>
            </a:r>
          </a:p>
        </p:txBody>
      </p:sp>
      <p:sp>
        <p:nvSpPr>
          <p:cNvPr id="28262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noProof="1"/>
              <a:t>关系数据语言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noProof="1"/>
              <a:t>关系代数语言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noProof="1"/>
              <a:t>关系演算语言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元组关系演算语言  </a:t>
            </a:r>
            <a:r>
              <a:rPr lang="en-US" altLang="zh-CN" sz="2200" noProof="1"/>
              <a:t>ALPHA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域关系演算语言      </a:t>
            </a:r>
            <a:r>
              <a:rPr lang="en-US" altLang="zh-CN" sz="2200" noProof="1"/>
              <a:t>QBE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noProof="1"/>
          </a:p>
          <a:p>
            <a:pPr eaLnBrk="1" hangingPunct="1">
              <a:defRPr/>
            </a:pP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55297"/>
          <p:cNvSpPr>
            <a:spLocks noChangeArrowheads="1" noChangeShapeType="1" noTextEdit="1"/>
          </p:cNvSpPr>
          <p:nvPr/>
        </p:nvSpPr>
        <p:spPr bwMode="auto">
          <a:xfrm>
            <a:off x="762000" y="472440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accent1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5299" name="副标题 55298"/>
          <p:cNvSpPr>
            <a:spLocks noGrp="1"/>
          </p:cNvSpPr>
          <p:nvPr>
            <p:ph type="subTitle" idx="1"/>
          </p:nvPr>
        </p:nvSpPr>
        <p:spPr>
          <a:xfrm>
            <a:off x="609600" y="5581650"/>
            <a:ext cx="3132138" cy="361950"/>
          </a:xfrm>
        </p:spPr>
        <p:txBody>
          <a:bodyPr/>
          <a:lstStyle/>
          <a:p>
            <a:pPr eaLnBrk="1" hangingPunct="1">
              <a:defRPr/>
            </a:pPr>
            <a:endParaRPr lang="en-US" altLang="zh-CN" noProof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 idx="4294967295"/>
          </p:nvPr>
        </p:nvSpPr>
        <p:spPr>
          <a:xfrm>
            <a:off x="914400" y="403225"/>
            <a:ext cx="7391400" cy="43021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笛卡尔积（续）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zh-CN" sz="2400" b="1" dirty="0">
                <a:latin typeface="Arial" pitchFamily="34" charset="0"/>
                <a:ea typeface="宋体" panose="02010600030101010101" pitchFamily="2" charset="-122"/>
              </a:rPr>
              <a:t>例如</a:t>
            </a:r>
            <a:r>
              <a:rPr lang="zh-CN" altLang="en-US" sz="24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zh-CN" altLang="zh-CN" sz="2400" b="1" dirty="0">
                <a:latin typeface="Arial" pitchFamily="34" charset="0"/>
                <a:ea typeface="宋体" panose="02010600030101010101" pitchFamily="2" charset="-122"/>
              </a:rPr>
              <a:t>给出</a:t>
            </a:r>
            <a:r>
              <a:rPr lang="en-US" altLang="zh-CN" sz="2400" b="1" dirty="0">
                <a:latin typeface="Arial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Arial" pitchFamily="34" charset="0"/>
                <a:ea typeface="宋体" panose="02010600030101010101" pitchFamily="2" charset="-122"/>
              </a:rPr>
              <a:t>个域：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D1=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导师集合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SUPERVISOR=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｛张清玫，刘逸｝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D2=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专业集合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SPECIALITY=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｛计算机专业，信息专业｝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D3=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研究生集合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POSTGRADUATE=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｛李勇，刘晨，王敏｝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D1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D2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D3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的笛卡尔积为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000" b="1" kern="0" dirty="0">
              <a:latin typeface="+mn-lt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altLang="zh-CN" sz="2400" b="1" kern="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笛卡尔积（续）</a:t>
            </a:r>
          </a:p>
        </p:txBody>
      </p:sp>
      <p:sp>
        <p:nvSpPr>
          <p:cNvPr id="5" name="矩形 4"/>
          <p:cNvSpPr/>
          <p:nvPr/>
        </p:nvSpPr>
        <p:spPr>
          <a:xfrm>
            <a:off x="468313" y="1196975"/>
            <a:ext cx="8208962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 D1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D2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D3</a:t>
            </a:r>
            <a:r>
              <a:rPr lang="zh-CN" altLang="zh-CN" sz="2000" b="1" dirty="0">
                <a:latin typeface="+mn-lt"/>
                <a:ea typeface="宋体" panose="02010600030101010101" pitchFamily="2" charset="-122"/>
              </a:rPr>
              <a:t>＝｛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张清玫，计算机专业，李勇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张清玫，计算机专业，刘晨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张清玫，计算机专业，王敏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张清玫，信息专业，李勇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张清玫，信息专业，刘晨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张清玫，信息专业，王敏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刘逸，计算机专业，李勇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刘逸，计算机专业，刘晨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刘逸，计算机专业，王敏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刘逸，信息专业，李勇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        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刘逸，信息专业，刘晨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(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刘逸，信息专业，王敏</a:t>
            </a:r>
            <a:r>
              <a:rPr lang="en-US" altLang="zh-CN" sz="2200" b="1" dirty="0">
                <a:latin typeface="Arial" pitchFamily="34" charset="0"/>
                <a:ea typeface="宋体" panose="02010600030101010101" pitchFamily="2" charset="-122"/>
              </a:rPr>
              <a:t>) </a:t>
            </a:r>
            <a:r>
              <a:rPr lang="zh-CN" altLang="zh-CN" sz="2200" b="1" dirty="0">
                <a:latin typeface="Arial" pitchFamily="34" charset="0"/>
                <a:ea typeface="宋体" panose="02010600030101010101" pitchFamily="2" charset="-122"/>
              </a:rPr>
              <a:t>｝</a:t>
            </a:r>
            <a:endParaRPr lang="en-US" altLang="zh-CN" sz="2200" b="1" dirty="0">
              <a:latin typeface="Arial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基数为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+mn-lt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12</a:t>
            </a:r>
            <a:endParaRPr lang="zh-CN" altLang="en-US" sz="24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685800"/>
            <a:ext cx="7391400" cy="56356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noProof="1"/>
              <a:t> 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type="pic" idx="4294967295"/>
          </p:nvPr>
        </p:nvGraphicFramePr>
        <p:xfrm>
          <a:off x="552450" y="590550"/>
          <a:ext cx="7462838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4" imgW="3950280" imgH="3254400" progId="Word.Document.8">
                  <p:embed/>
                </p:oleObj>
              </mc:Choice>
              <mc:Fallback>
                <p:oleObj r:id="rId4" imgW="3950280" imgH="3254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90550"/>
                        <a:ext cx="7462838" cy="615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914400" y="1158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000066"/>
                </a:solidFill>
                <a:latin typeface="微软雅黑" pitchFamily="34" charset="-122"/>
              </a:rPr>
              <a:t>笛卡尔积（续）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3. </a:t>
            </a:r>
            <a:r>
              <a:rPr lang="zh-CN" altLang="en-US" sz="3600" noProof="1"/>
              <a:t>关系（</a:t>
            </a:r>
            <a:r>
              <a:rPr lang="en-US" altLang="zh-CN" sz="3600" noProof="1"/>
              <a:t>Relation</a:t>
            </a:r>
            <a:r>
              <a:rPr lang="zh-CN" altLang="en-US" sz="3600" noProof="1"/>
              <a:t>）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1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en-US" altLang="zh-CN" noProof="1">
                <a:ea typeface="黑体" panose="02010609060101010101" pitchFamily="49" charset="-122"/>
              </a:rPr>
              <a:t> </a:t>
            </a:r>
            <a:r>
              <a:rPr lang="zh-CN" altLang="en-US" noProof="1">
                <a:ea typeface="黑体" panose="02010609060101010101" pitchFamily="49" charset="-122"/>
              </a:rPr>
              <a:t>关系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en-US" altLang="zh-CN" noProof="1"/>
              <a:t>×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en-US" altLang="zh-CN" noProof="1"/>
              <a:t>×…×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的</a:t>
            </a:r>
            <a:r>
              <a:rPr lang="zh-CN" altLang="en-US" u="sng" noProof="1"/>
              <a:t>子集</a:t>
            </a:r>
            <a:r>
              <a:rPr lang="zh-CN" altLang="en-US" noProof="1"/>
              <a:t>叫作在域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上的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关系</a:t>
            </a:r>
            <a:r>
              <a:rPr lang="zh-CN" altLang="en-US" noProof="1"/>
              <a:t>，表示为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endParaRPr lang="zh-CN" altLang="en-US" noProof="1"/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     </a:t>
            </a:r>
            <a:r>
              <a:rPr lang="en-US" altLang="zh-CN" i="1" noProof="1"/>
              <a:t>R</a:t>
            </a:r>
            <a:r>
              <a:rPr lang="zh-CN" altLang="en-US" noProof="1"/>
              <a:t>（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）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     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400" i="1" noProof="1"/>
              <a:t>R</a:t>
            </a:r>
            <a:r>
              <a:rPr lang="zh-CN" altLang="en-US" sz="2400" i="1" noProof="1"/>
              <a:t>：</a:t>
            </a:r>
            <a:r>
              <a:rPr lang="zh-CN" altLang="en-US" sz="2400" noProof="1"/>
              <a:t>关系名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400" i="1" noProof="1"/>
              <a:t>n</a:t>
            </a:r>
            <a:r>
              <a:rPr lang="zh-CN" altLang="en-US" sz="2400" i="1" noProof="1"/>
              <a:t>：</a:t>
            </a:r>
            <a:r>
              <a:rPr lang="zh-CN" altLang="en-US" sz="2400" noProof="1"/>
              <a:t>关系的</a:t>
            </a:r>
            <a:r>
              <a:rPr lang="zh-CN" altLang="en-US" sz="2400" noProof="1">
                <a:ea typeface="黑体" panose="02010609060101010101" pitchFamily="49" charset="-122"/>
              </a:rPr>
              <a:t>目</a:t>
            </a:r>
            <a:r>
              <a:rPr lang="zh-CN" altLang="en-US" sz="2400" noProof="1"/>
              <a:t>或</a:t>
            </a:r>
            <a:r>
              <a:rPr lang="zh-CN" altLang="en-US" sz="2400" noProof="1">
                <a:ea typeface="黑体" panose="02010609060101010101" pitchFamily="49" charset="-122"/>
              </a:rPr>
              <a:t>度</a:t>
            </a:r>
            <a:r>
              <a:rPr lang="zh-CN" altLang="en-US" sz="2400" noProof="1"/>
              <a:t>（</a:t>
            </a:r>
            <a:r>
              <a:rPr lang="en-US" altLang="zh-CN" sz="2400" noProof="1"/>
              <a:t>Degree</a:t>
            </a:r>
            <a:r>
              <a:rPr lang="zh-CN" altLang="en-US" sz="2400" noProof="1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7946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792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358188" cy="478948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2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元组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关系中的每个元素是关系中的元组，通常用</a:t>
            </a:r>
            <a:r>
              <a:rPr lang="en-US" altLang="zh-CN" i="1" noProof="1"/>
              <a:t>t </a:t>
            </a:r>
            <a:r>
              <a:rPr lang="zh-CN" altLang="en-US" noProof="1"/>
              <a:t>表示。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单元关系与二元关系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当</a:t>
            </a:r>
            <a:r>
              <a:rPr lang="en-US" altLang="zh-CN" i="1" noProof="1"/>
              <a:t>n</a:t>
            </a:r>
            <a:r>
              <a:rPr lang="en-US" altLang="zh-CN" noProof="1"/>
              <a:t>=1</a:t>
            </a:r>
            <a:r>
              <a:rPr lang="zh-CN" altLang="en-US" noProof="1"/>
              <a:t>时，称该关系为</a:t>
            </a:r>
            <a:r>
              <a:rPr lang="zh-CN" altLang="en-US" noProof="1">
                <a:ea typeface="黑体" panose="02010609060101010101" pitchFamily="49" charset="-122"/>
              </a:rPr>
              <a:t>单元</a:t>
            </a:r>
            <a:r>
              <a:rPr lang="zh-CN" altLang="en-US" noProof="1"/>
              <a:t>关系（</a:t>
            </a:r>
            <a:r>
              <a:rPr lang="en-US" altLang="zh-CN" noProof="1"/>
              <a:t>Unary relation</a:t>
            </a:r>
            <a:r>
              <a:rPr lang="zh-CN" altLang="en-US" noProof="1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                               或</a:t>
            </a:r>
            <a:r>
              <a:rPr lang="zh-CN" altLang="en-US" noProof="1">
                <a:ea typeface="黑体" panose="02010609060101010101" pitchFamily="49" charset="-122"/>
              </a:rPr>
              <a:t>一元</a:t>
            </a:r>
            <a:r>
              <a:rPr lang="zh-CN" altLang="en-US" noProof="1"/>
              <a:t>关系                            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当</a:t>
            </a:r>
            <a:r>
              <a:rPr lang="en-US" altLang="zh-CN" i="1" noProof="1"/>
              <a:t>n</a:t>
            </a:r>
            <a:r>
              <a:rPr lang="en-US" altLang="zh-CN" noProof="1"/>
              <a:t>=2</a:t>
            </a:r>
            <a:r>
              <a:rPr lang="zh-CN" altLang="en-US" noProof="1"/>
              <a:t>时，称该关系为</a:t>
            </a:r>
            <a:r>
              <a:rPr lang="zh-CN" altLang="en-US" noProof="1">
                <a:ea typeface="黑体" panose="02010609060101010101" pitchFamily="49" charset="-122"/>
              </a:rPr>
              <a:t>二元</a:t>
            </a:r>
            <a:r>
              <a:rPr lang="zh-CN" altLang="en-US" noProof="1"/>
              <a:t>关系（</a:t>
            </a:r>
            <a:r>
              <a:rPr lang="en-US" altLang="zh-CN" noProof="1"/>
              <a:t>Binary relation</a:t>
            </a:r>
            <a:r>
              <a:rPr lang="zh-CN" altLang="en-US" noProof="1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02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4991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4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关系的表示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关系是一个二维表，表的每行对应一个元组，表的每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列对应一个域</a:t>
            </a:r>
            <a:endParaRPr lang="en-US" altLang="zh-CN" noProof="1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5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属性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noProof="1"/>
              <a:t>关系中不同列可以对应相同的域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noProof="1"/>
              <a:t>为了加以区分，必须对每列起一个名字，称为属性（</a:t>
            </a:r>
            <a:r>
              <a:rPr lang="en-US" altLang="zh-CN" noProof="1"/>
              <a:t>Attribute</a:t>
            </a:r>
            <a:r>
              <a:rPr lang="zh-CN" altLang="en-US" noProof="1"/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en-US" altLang="zh-CN" i="1" noProof="1"/>
              <a:t>n</a:t>
            </a:r>
            <a:r>
              <a:rPr lang="zh-CN" altLang="en-US" noProof="1"/>
              <a:t>目关系必有</a:t>
            </a:r>
            <a:r>
              <a:rPr lang="en-US" altLang="zh-CN" i="1" noProof="1"/>
              <a:t>n</a:t>
            </a:r>
            <a:r>
              <a:rPr lang="zh-CN" altLang="en-US" noProof="1"/>
              <a:t>个属性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3200" noProof="1">
                <a:ea typeface="黑体" panose="02010609060101010101" pitchFamily="49" charset="-122"/>
              </a:rPr>
              <a:t>（</a:t>
            </a:r>
            <a:r>
              <a:rPr lang="en-US" altLang="zh-CN" sz="3200" noProof="1">
                <a:ea typeface="黑体" panose="02010609060101010101" pitchFamily="49" charset="-122"/>
              </a:rPr>
              <a:t>6</a:t>
            </a:r>
            <a:r>
              <a:rPr lang="zh-CN" altLang="en-US" sz="3200" noProof="1">
                <a:ea typeface="黑体" panose="02010609060101010101" pitchFamily="49" charset="-122"/>
              </a:rPr>
              <a:t>）</a:t>
            </a:r>
            <a:r>
              <a:rPr lang="zh-CN" altLang="en-US" sz="3200" noProof="1"/>
              <a:t>码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sz="2800" noProof="1"/>
              <a:t>候选码（</a:t>
            </a:r>
            <a:r>
              <a:rPr lang="en-US" altLang="zh-CN" sz="2800" noProof="1"/>
              <a:t>Candidate key</a:t>
            </a:r>
            <a:r>
              <a:rPr lang="zh-CN" altLang="en-US" sz="2800" noProof="1"/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noProof="1"/>
              <a:t>    若关系中的某一属性组的值能唯一地标识一个元组，则称该属性组为候选码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noProof="1"/>
              <a:t>    简单的情况：候选码只包含一个属性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sz="2800" noProof="1"/>
              <a:t>全码（</a:t>
            </a:r>
            <a:r>
              <a:rPr lang="en-US" altLang="zh-CN" sz="2800" noProof="1"/>
              <a:t>All-key</a:t>
            </a:r>
            <a:r>
              <a:rPr lang="zh-CN" altLang="en-US" sz="2800" noProof="1"/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noProof="1"/>
              <a:t>    最极端的情况：关系模式的所有属性组是这个关系模式的候选码，称为全码（</a:t>
            </a:r>
            <a:r>
              <a:rPr lang="en-US" altLang="zh-CN" sz="2600" noProof="1"/>
              <a:t>All-key</a:t>
            </a:r>
            <a:r>
              <a:rPr lang="zh-CN" altLang="en-US" sz="2600" noProof="1"/>
              <a:t>）</a:t>
            </a:r>
          </a:p>
          <a:p>
            <a:pPr lvl="1" algn="just" eaLnBrk="1" hangingPunct="1">
              <a:spcBef>
                <a:spcPts val="400"/>
              </a:spcBef>
              <a:buFont typeface="Wingdings" pitchFamily="2" charset="2"/>
              <a:buNone/>
              <a:defRPr/>
            </a:pPr>
            <a:endParaRPr lang="en-US" altLang="zh-CN" sz="26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329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098550"/>
            <a:ext cx="8785225" cy="52260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（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6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）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码（续）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主码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若一个关系有多个候选码，则选定其中一个为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主码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主属性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候选码的诸属性称为主属性（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Prime attribute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不包含在任何侯选码中的属性称为非主属性（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Non-Prime attribute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）或非码属性（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Non-key attribute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800" noProof="1"/>
              <a:t>关系数据库</a:t>
            </a:r>
          </a:p>
        </p:txBody>
      </p:sp>
      <p:sp>
        <p:nvSpPr>
          <p:cNvPr id="4099" name="任意多边形 39939"/>
          <p:cNvSpPr>
            <a:spLocks noChangeArrowheads="1"/>
          </p:cNvSpPr>
          <p:nvPr/>
        </p:nvSpPr>
        <p:spPr bwMode="auto">
          <a:xfrm flipV="1">
            <a:off x="0" y="-1752600"/>
            <a:ext cx="9144000" cy="6248400"/>
          </a:xfrm>
          <a:custGeom>
            <a:avLst/>
            <a:gdLst>
              <a:gd name="T0" fmla="*/ 2228850 w 21600"/>
              <a:gd name="T1" fmla="*/ 1781083 h 21600"/>
              <a:gd name="T2" fmla="*/ 4572000 w 21600"/>
              <a:gd name="T3" fmla="*/ 1034457 h 21600"/>
              <a:gd name="T4" fmla="*/ 6915150 w 21600"/>
              <a:gd name="T5" fmla="*/ 1781083 h 21600"/>
              <a:gd name="T6" fmla="*/ 8074660 w 21600"/>
              <a:gd name="T7" fmla="*/ 1116323 h 21600"/>
              <a:gd name="T8" fmla="*/ 4572000 w 21600"/>
              <a:gd name="T9" fmla="*/ 0 h 21600"/>
              <a:gd name="T10" fmla="*/ 1068917 w 21600"/>
              <a:gd name="T11" fmla="*/ 111632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5265" y="6157"/>
                </a:moveTo>
                <a:cubicBezTo>
                  <a:pt x="6590" y="4579"/>
                  <a:pt x="8578" y="3576"/>
                  <a:pt x="10800" y="3576"/>
                </a:cubicBezTo>
                <a:cubicBezTo>
                  <a:pt x="13022" y="3576"/>
                  <a:pt x="15010" y="4579"/>
                  <a:pt x="16335" y="6157"/>
                </a:cubicBezTo>
                <a:lnTo>
                  <a:pt x="19074" y="3859"/>
                </a:lnTo>
                <a:cubicBezTo>
                  <a:pt x="17093" y="1500"/>
                  <a:pt x="14122" y="0"/>
                  <a:pt x="10800" y="0"/>
                </a:cubicBezTo>
                <a:cubicBezTo>
                  <a:pt x="7478" y="0"/>
                  <a:pt x="4507" y="1500"/>
                  <a:pt x="2525" y="3859"/>
                </a:cubicBezTo>
                <a:lnTo>
                  <a:pt x="5265" y="6157"/>
                </a:ln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Bottom">
              <a:rot lat="20099998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4100" name="任意多边形 39940"/>
          <p:cNvSpPr>
            <a:spLocks noChangeArrowheads="1"/>
          </p:cNvSpPr>
          <p:nvPr/>
        </p:nvSpPr>
        <p:spPr bwMode="auto">
          <a:xfrm>
            <a:off x="685800" y="2971800"/>
            <a:ext cx="7767638" cy="3043238"/>
          </a:xfrm>
          <a:custGeom>
            <a:avLst/>
            <a:gdLst>
              <a:gd name="T0" fmla="*/ 7743825 w 4893"/>
              <a:gd name="T1" fmla="*/ 0 h 1917"/>
              <a:gd name="T2" fmla="*/ 7767638 w 4893"/>
              <a:gd name="T3" fmla="*/ 698500 h 1917"/>
              <a:gd name="T4" fmla="*/ 3916363 w 4893"/>
              <a:gd name="T5" fmla="*/ 3043238 h 1917"/>
              <a:gd name="T6" fmla="*/ 33338 w 4893"/>
              <a:gd name="T7" fmla="*/ 793750 h 1917"/>
              <a:gd name="T8" fmla="*/ 0 w 4893"/>
              <a:gd name="T9" fmla="*/ 3175 h 1917"/>
              <a:gd name="T10" fmla="*/ 3906838 w 4893"/>
              <a:gd name="T11" fmla="*/ 1058863 h 1917"/>
              <a:gd name="T12" fmla="*/ 7743825 w 4893"/>
              <a:gd name="T13" fmla="*/ 0 h 19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直接连接符 39941"/>
          <p:cNvSpPr>
            <a:spLocks noChangeShapeType="1"/>
          </p:cNvSpPr>
          <p:nvPr/>
        </p:nvSpPr>
        <p:spPr bwMode="auto">
          <a:xfrm flipH="1">
            <a:off x="2216150" y="49006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直接连接符 39942"/>
          <p:cNvSpPr>
            <a:spLocks noChangeShapeType="1"/>
          </p:cNvSpPr>
          <p:nvPr/>
        </p:nvSpPr>
        <p:spPr bwMode="auto">
          <a:xfrm>
            <a:off x="5970588" y="491648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直接连接符 39943"/>
          <p:cNvSpPr>
            <a:spLocks noChangeShapeType="1"/>
          </p:cNvSpPr>
          <p:nvPr/>
        </p:nvSpPr>
        <p:spPr bwMode="auto">
          <a:xfrm flipH="1">
            <a:off x="666750" y="4556125"/>
            <a:ext cx="1143000" cy="331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直接连接符 39944"/>
          <p:cNvSpPr>
            <a:spLocks noChangeShapeType="1"/>
          </p:cNvSpPr>
          <p:nvPr/>
        </p:nvSpPr>
        <p:spPr bwMode="auto">
          <a:xfrm>
            <a:off x="7362825" y="4551363"/>
            <a:ext cx="1103313" cy="331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39945"/>
          <p:cNvSpPr txBox="1">
            <a:spLocks noChangeArrowheads="1"/>
          </p:cNvSpPr>
          <p:nvPr/>
        </p:nvSpPr>
        <p:spPr bwMode="auto">
          <a:xfrm>
            <a:off x="2743200" y="4343400"/>
            <a:ext cx="3668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00">
                <a:solidFill>
                  <a:srgbClr val="FEFFFF"/>
                </a:solidFill>
              </a:rPr>
              <a:t>第</a:t>
            </a:r>
            <a:r>
              <a:rPr lang="en-US" altLang="zh-CN" sz="4000">
                <a:solidFill>
                  <a:srgbClr val="FEFFFF"/>
                </a:solidFill>
              </a:rPr>
              <a:t>2</a:t>
            </a:r>
            <a:r>
              <a:rPr lang="zh-CN" altLang="en-US" sz="4000">
                <a:solidFill>
                  <a:srgbClr val="FEFFFF"/>
                </a:solidFill>
              </a:rPr>
              <a:t>章</a:t>
            </a:r>
          </a:p>
        </p:txBody>
      </p:sp>
      <p:sp>
        <p:nvSpPr>
          <p:cNvPr id="4106" name="直接连接符 39946"/>
          <p:cNvSpPr>
            <a:spLocks noChangeShapeType="1"/>
          </p:cNvSpPr>
          <p:nvPr/>
        </p:nvSpPr>
        <p:spPr bwMode="auto">
          <a:xfrm flipH="1">
            <a:off x="2227263" y="2911475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39947"/>
          <p:cNvSpPr>
            <a:spLocks noChangeShapeType="1"/>
          </p:cNvSpPr>
          <p:nvPr/>
        </p:nvSpPr>
        <p:spPr bwMode="auto">
          <a:xfrm>
            <a:off x="5981700" y="2927350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39948"/>
          <p:cNvSpPr>
            <a:spLocks noChangeShapeType="1"/>
          </p:cNvSpPr>
          <p:nvPr/>
        </p:nvSpPr>
        <p:spPr bwMode="auto">
          <a:xfrm>
            <a:off x="4575175" y="3109913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任意多边形 39949"/>
          <p:cNvSpPr>
            <a:spLocks noChangeArrowheads="1"/>
          </p:cNvSpPr>
          <p:nvPr/>
        </p:nvSpPr>
        <p:spPr bwMode="auto">
          <a:xfrm>
            <a:off x="685800" y="2916238"/>
            <a:ext cx="7743825" cy="1036637"/>
          </a:xfrm>
          <a:custGeom>
            <a:avLst/>
            <a:gdLst>
              <a:gd name="T0" fmla="*/ 0 w 4878"/>
              <a:gd name="T1" fmla="*/ 0 h 653"/>
              <a:gd name="T2" fmla="*/ 3878263 w 4878"/>
              <a:gd name="T3" fmla="*/ 1030287 h 653"/>
              <a:gd name="T4" fmla="*/ 7743825 w 4878"/>
              <a:gd name="T5" fmla="*/ 26987 h 6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>
            <a:solidFill>
              <a:srgbClr val="FFFFFF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39950"/>
          <p:cNvSpPr>
            <a:spLocks noChangeShapeType="1"/>
          </p:cNvSpPr>
          <p:nvPr/>
        </p:nvSpPr>
        <p:spPr bwMode="auto">
          <a:xfrm flipH="1">
            <a:off x="2216150" y="48418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直接连接符 39951"/>
          <p:cNvSpPr>
            <a:spLocks noChangeShapeType="1"/>
          </p:cNvSpPr>
          <p:nvPr/>
        </p:nvSpPr>
        <p:spPr bwMode="auto">
          <a:xfrm>
            <a:off x="5970588" y="48577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直接连接符 39952"/>
          <p:cNvSpPr>
            <a:spLocks noChangeShapeType="1"/>
          </p:cNvSpPr>
          <p:nvPr/>
        </p:nvSpPr>
        <p:spPr bwMode="auto">
          <a:xfrm flipH="1">
            <a:off x="666750" y="44973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直接连接符 39953"/>
          <p:cNvSpPr>
            <a:spLocks noChangeShapeType="1"/>
          </p:cNvSpPr>
          <p:nvPr/>
        </p:nvSpPr>
        <p:spPr bwMode="auto">
          <a:xfrm>
            <a:off x="7362825" y="44926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直接连接符 39954"/>
          <p:cNvSpPr>
            <a:spLocks noChangeShapeType="1"/>
          </p:cNvSpPr>
          <p:nvPr/>
        </p:nvSpPr>
        <p:spPr bwMode="auto">
          <a:xfrm>
            <a:off x="4575175" y="30511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15" name="组合 39955"/>
          <p:cNvGrpSpPr>
            <a:grpSpLocks/>
          </p:cNvGrpSpPr>
          <p:nvPr/>
        </p:nvGrpSpPr>
        <p:grpSpPr bwMode="auto">
          <a:xfrm>
            <a:off x="1219200" y="1709738"/>
            <a:ext cx="1295400" cy="1371600"/>
            <a:chOff x="192" y="1917"/>
            <a:chExt cx="1042" cy="1102"/>
          </a:xfrm>
        </p:grpSpPr>
        <p:grpSp>
          <p:nvGrpSpPr>
            <p:cNvPr id="4144" name="组合 3995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4146" name="图片 39957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7" name="图片 39958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2" name="椭圆 39959"/>
              <p:cNvSpPr>
                <a:spLocks noChangeArrowheads="1"/>
              </p:cNvSpPr>
              <p:nvPr/>
            </p:nvSpPr>
            <p:spPr bwMode="auto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754E31"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754E31"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4145" name="图片 39960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16" name="组合 39961"/>
          <p:cNvGrpSpPr>
            <a:grpSpLocks/>
          </p:cNvGrpSpPr>
          <p:nvPr/>
        </p:nvGrpSpPr>
        <p:grpSpPr bwMode="auto">
          <a:xfrm>
            <a:off x="6545263" y="1709738"/>
            <a:ext cx="1295400" cy="1371600"/>
            <a:chOff x="192" y="1917"/>
            <a:chExt cx="1042" cy="1102"/>
          </a:xfrm>
        </p:grpSpPr>
        <p:grpSp>
          <p:nvGrpSpPr>
            <p:cNvPr id="4137" name="组合 39962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4139" name="图片 39963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0" name="图片 39964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48" name="椭圆 39965"/>
              <p:cNvSpPr>
                <a:spLocks noChangeArrowheads="1"/>
              </p:cNvSpPr>
              <p:nvPr/>
            </p:nvSpPr>
            <p:spPr bwMode="auto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754E31"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754E31"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4138" name="图片 39966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17" name="矩形 39967"/>
          <p:cNvSpPr>
            <a:spLocks noChangeArrowheads="1"/>
          </p:cNvSpPr>
          <p:nvPr/>
        </p:nvSpPr>
        <p:spPr bwMode="auto">
          <a:xfrm>
            <a:off x="1295400" y="19812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800000"/>
                </a:solidFill>
              </a:rPr>
              <a:t>1.</a:t>
            </a:r>
            <a:r>
              <a:rPr lang="zh-CN" altLang="en-US" sz="2000" b="1">
                <a:solidFill>
                  <a:srgbClr val="800000"/>
                </a:solidFill>
              </a:rPr>
              <a:t>关系数据结构</a:t>
            </a:r>
            <a:endParaRPr lang="en-US" altLang="zh-CN" sz="2000" b="1">
              <a:solidFill>
                <a:srgbClr val="800000"/>
              </a:solidFill>
            </a:endParaRPr>
          </a:p>
        </p:txBody>
      </p:sp>
      <p:sp>
        <p:nvSpPr>
          <p:cNvPr id="4118" name="矩形 39968"/>
          <p:cNvSpPr>
            <a:spLocks noChangeArrowheads="1"/>
          </p:cNvSpPr>
          <p:nvPr/>
        </p:nvSpPr>
        <p:spPr bwMode="auto">
          <a:xfrm>
            <a:off x="6553200" y="1981200"/>
            <a:ext cx="1590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800000"/>
                </a:solidFill>
              </a:rPr>
              <a:t>4.</a:t>
            </a:r>
            <a:r>
              <a:rPr lang="zh-CN" altLang="en-US" sz="2000" b="1">
                <a:solidFill>
                  <a:srgbClr val="800000"/>
                </a:solidFill>
              </a:rPr>
              <a:t>关系代数和关系</a:t>
            </a:r>
            <a:endParaRPr lang="en-US" altLang="zh-CN" sz="2000" b="1">
              <a:solidFill>
                <a:srgbClr val="800000"/>
              </a:solidFill>
            </a:endParaRPr>
          </a:p>
        </p:txBody>
      </p:sp>
      <p:grpSp>
        <p:nvGrpSpPr>
          <p:cNvPr id="4119" name="组合 39969"/>
          <p:cNvGrpSpPr>
            <a:grpSpLocks/>
          </p:cNvGrpSpPr>
          <p:nvPr/>
        </p:nvGrpSpPr>
        <p:grpSpPr bwMode="auto">
          <a:xfrm>
            <a:off x="2743200" y="1828800"/>
            <a:ext cx="1654175" cy="1749425"/>
            <a:chOff x="192" y="1917"/>
            <a:chExt cx="1042" cy="1102"/>
          </a:xfrm>
        </p:grpSpPr>
        <p:grpSp>
          <p:nvGrpSpPr>
            <p:cNvPr id="4130" name="组合 3997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4132" name="图片 39971" descr="light_shadow"/>
              <p:cNvPicPr>
                <a:picLocks noChangeAspect="1" noChangeArrowheads="1"/>
              </p:cNvPicPr>
              <p:nvPr/>
            </p:nvPicPr>
            <p:blipFill>
              <a:blip r:embed="rId5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3" name="图片 39972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56" name="椭圆 39973"/>
              <p:cNvSpPr>
                <a:spLocks noChangeArrowheads="1"/>
              </p:cNvSpPr>
              <p:nvPr/>
            </p:nvSpPr>
            <p:spPr bwMode="auto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37236"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337236"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4131" name="图片 3997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20" name="组合 39975"/>
          <p:cNvGrpSpPr>
            <a:grpSpLocks/>
          </p:cNvGrpSpPr>
          <p:nvPr/>
        </p:nvGrpSpPr>
        <p:grpSpPr bwMode="auto">
          <a:xfrm>
            <a:off x="4648200" y="1828800"/>
            <a:ext cx="1654175" cy="1749425"/>
            <a:chOff x="192" y="1917"/>
            <a:chExt cx="1042" cy="1102"/>
          </a:xfrm>
        </p:grpSpPr>
        <p:grpSp>
          <p:nvGrpSpPr>
            <p:cNvPr id="4123" name="组合 3997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4125" name="图片 39977" descr="light_shadow"/>
              <p:cNvPicPr>
                <a:picLocks noChangeAspect="1" noChangeArrowheads="1"/>
              </p:cNvPicPr>
              <p:nvPr/>
            </p:nvPicPr>
            <p:blipFill>
              <a:blip r:embed="rId5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6" name="图片 39978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2" name="椭圆 39979"/>
              <p:cNvSpPr>
                <a:spLocks noChangeArrowheads="1"/>
              </p:cNvSpPr>
              <p:nvPr/>
            </p:nvSpPr>
            <p:spPr bwMode="auto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37236"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337236"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4124" name="图片 39980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1" name="矩形 39981"/>
          <p:cNvSpPr>
            <a:spLocks noChangeArrowheads="1"/>
          </p:cNvSpPr>
          <p:nvPr/>
        </p:nvSpPr>
        <p:spPr bwMode="auto">
          <a:xfrm>
            <a:off x="2819400" y="2438400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800000"/>
                </a:solidFill>
              </a:rPr>
              <a:t>2.</a:t>
            </a:r>
            <a:r>
              <a:rPr lang="zh-CN" altLang="en-US" sz="2000" b="1">
                <a:solidFill>
                  <a:srgbClr val="800000"/>
                </a:solidFill>
              </a:rPr>
              <a:t>关系操作</a:t>
            </a:r>
          </a:p>
        </p:txBody>
      </p:sp>
      <p:sp>
        <p:nvSpPr>
          <p:cNvPr id="4122" name="矩形 39982"/>
          <p:cNvSpPr>
            <a:spLocks noChangeArrowheads="1"/>
          </p:cNvSpPr>
          <p:nvPr/>
        </p:nvSpPr>
        <p:spPr bwMode="auto">
          <a:xfrm>
            <a:off x="4876800" y="2286000"/>
            <a:ext cx="1268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>
                <a:solidFill>
                  <a:srgbClr val="800000"/>
                </a:solidFill>
              </a:rPr>
              <a:t>3.</a:t>
            </a:r>
            <a:r>
              <a:rPr lang="zh-CN" altLang="en-US" sz="2000" b="1">
                <a:solidFill>
                  <a:srgbClr val="800000"/>
                </a:solidFill>
              </a:rPr>
              <a:t>关系的完整性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534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98550"/>
            <a:ext cx="8496300" cy="47164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的笛卡尔积的某个子集才有实际含义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例：表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的笛卡尔积没有实际意义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取出有实际意义的元组来构造关系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关系：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SAP(SUPERVISOR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SPECIALITY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2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POSTGRADUATE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假设：导师与专业：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n:1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   导师与研究生：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1:n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主码：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POSTGRADUATE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（假设研究生不会重名）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endParaRPr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5371" name="表格 185370"/>
          <p:cNvGraphicFramePr/>
          <p:nvPr/>
        </p:nvGraphicFramePr>
        <p:xfrm>
          <a:off x="1187450" y="4249738"/>
          <a:ext cx="6408738" cy="1682750"/>
        </p:xfrm>
        <a:graphic>
          <a:graphicData uri="http://schemas.openxmlformats.org/drawingml/2006/table">
            <a:tbl>
              <a:tblPr/>
              <a:tblGrid>
                <a:gridCol w="2212975"/>
                <a:gridCol w="2097088"/>
                <a:gridCol w="2098675"/>
              </a:tblGrid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/>
                        <a:t>SUPERVISOR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/>
                        <a:t>SPECIALITY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/>
                        <a:t>POSTGRADUATE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zh-CN" sz="1800" dirty="0">
                          <a:solidFill>
                            <a:srgbClr val="000000"/>
                          </a:solidFill>
                        </a:rPr>
                        <a:t>张清玫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计算机专业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李勇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zh-CN" sz="1800" dirty="0">
                          <a:solidFill>
                            <a:srgbClr val="000000"/>
                          </a:solidFill>
                        </a:rPr>
                        <a:t>张清玫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计算机专业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刘晨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zh-CN" sz="1800" dirty="0">
                          <a:solidFill>
                            <a:srgbClr val="000000"/>
                          </a:solidFill>
                        </a:rPr>
                        <a:t>刘逸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信息专业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王敏</a:t>
                      </a:r>
                    </a:p>
                  </a:txBody>
                  <a:tcPr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6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7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三类关系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u="sng" noProof="1"/>
              <a:t>基本关系</a:t>
            </a:r>
            <a:r>
              <a:rPr lang="zh-CN" altLang="en-US" noProof="1"/>
              <a:t>（基本表或基表）</a:t>
            </a:r>
          </a:p>
          <a:p>
            <a:pPr lvl="2" eaLnBrk="1" hangingPunct="1">
              <a:buFontTx/>
              <a:buNone/>
              <a:defRPr/>
            </a:pPr>
            <a:r>
              <a:rPr lang="zh-CN" altLang="en-US" sz="2400" noProof="1"/>
              <a:t>实际存在的表，是实际存储数据的逻辑表示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u="sng" noProof="1"/>
              <a:t>查询表</a:t>
            </a:r>
          </a:p>
          <a:p>
            <a:pPr lvl="2" algn="just" eaLnBrk="1" hangingPunct="1">
              <a:buFontTx/>
              <a:buNone/>
              <a:defRPr/>
            </a:pPr>
            <a:r>
              <a:rPr lang="zh-CN" altLang="en-US" sz="2400" noProof="1"/>
              <a:t>查询结果对应的表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u="sng" noProof="1"/>
              <a:t>视图表</a:t>
            </a:r>
          </a:p>
          <a:p>
            <a:pPr lvl="2" algn="just" eaLnBrk="1" hangingPunct="1">
              <a:buFontTx/>
              <a:buNone/>
              <a:defRPr/>
            </a:pPr>
            <a:r>
              <a:rPr lang="zh-CN" altLang="en-US" sz="2400" noProof="1"/>
              <a:t>由基本表或其他视图表导出的表，是虚表，不对</a:t>
            </a:r>
          </a:p>
          <a:p>
            <a:pPr lvl="2" algn="just" eaLnBrk="1" hangingPunct="1">
              <a:buFontTx/>
              <a:buNone/>
              <a:defRPr/>
            </a:pPr>
            <a:r>
              <a:rPr lang="zh-CN" altLang="en-US" sz="2400" noProof="1"/>
              <a:t>应实际存储的数据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</a:p>
        </p:txBody>
      </p:sp>
      <p:sp>
        <p:nvSpPr>
          <p:cNvPr id="187395" name="Rectangle 3"/>
          <p:cNvSpPr>
            <a:spLocks noGrp="1"/>
          </p:cNvSpPr>
          <p:nvPr>
            <p:ph type="body" idx="4294967295"/>
          </p:nvPr>
        </p:nvSpPr>
        <p:spPr>
          <a:xfrm>
            <a:off x="663575" y="1098550"/>
            <a:ext cx="8229600" cy="49974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8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基本关系的性质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① 列是同质的（</a:t>
            </a:r>
            <a:r>
              <a:rPr lang="en-US" altLang="zh-CN" noProof="1"/>
              <a:t>Homogeneous</a:t>
            </a:r>
            <a:r>
              <a:rPr lang="zh-CN" altLang="en-US" noProof="1"/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Font typeface="Wingdings" pitchFamily="2" charset="2"/>
              <a:buNone/>
              <a:defRPr/>
            </a:pPr>
            <a:r>
              <a:rPr lang="zh-CN" altLang="en-US" noProof="1"/>
              <a:t>③ 列的顺序无所谓</a:t>
            </a:r>
            <a:r>
              <a:rPr lang="en-US" altLang="zh-CN" noProof="1"/>
              <a:t>,</a:t>
            </a:r>
            <a:r>
              <a:rPr lang="zh-CN" altLang="en-US" noProof="1"/>
              <a:t>，列的次序可以任意交换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⑤ 行的顺序无所谓，行的次序可以任意交换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基本关系的性质（续）</a:t>
            </a:r>
            <a:endParaRPr lang="en-US" altLang="zh-CN" sz="3600" noProof="1"/>
          </a:p>
        </p:txBody>
      </p:sp>
      <p:sp>
        <p:nvSpPr>
          <p:cNvPr id="18841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29600" cy="49990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noProof="1"/>
              <a:t>⑥ </a:t>
            </a:r>
            <a:r>
              <a:rPr lang="zh-CN" altLang="en-US" noProof="1"/>
              <a:t>分量必须取原子值</a:t>
            </a:r>
          </a:p>
          <a:p>
            <a:pPr lvl="1" eaLnBrk="1" hangingPunct="1">
              <a:buSzPct val="75000"/>
              <a:buFont typeface="Wingdings" pitchFamily="2" charset="2"/>
              <a:buNone/>
              <a:defRPr/>
            </a:pPr>
            <a:r>
              <a:rPr lang="zh-CN" altLang="en-US" noProof="1"/>
              <a:t>这是规范条件中最基本的一条</a:t>
            </a:r>
          </a:p>
          <a:p>
            <a:pPr lvl="2" algn="just" eaLnBrk="1" hangingPunct="1">
              <a:defRPr/>
            </a:pPr>
            <a:endParaRPr lang="zh-CN" altLang="en-US" noProof="1"/>
          </a:p>
          <a:p>
            <a:pPr lvl="2" algn="just" eaLnBrk="1" hangingPunct="1">
              <a:buFontTx/>
              <a:buNone/>
              <a:defRPr/>
            </a:pPr>
            <a:r>
              <a:rPr lang="zh-CN" altLang="en-US" sz="2800" noProof="1" smtClean="0"/>
              <a:t>               非</a:t>
            </a:r>
            <a:r>
              <a:rPr lang="zh-CN" altLang="en-US" sz="2800" noProof="1"/>
              <a:t>规范化关系</a:t>
            </a:r>
            <a:endParaRPr lang="zh-CN" altLang="en-US" sz="1800" noProof="1"/>
          </a:p>
        </p:txBody>
      </p:sp>
      <p:graphicFrame>
        <p:nvGraphicFramePr>
          <p:cNvPr id="188420" name="表格 188419"/>
          <p:cNvGraphicFramePr/>
          <p:nvPr/>
        </p:nvGraphicFramePr>
        <p:xfrm>
          <a:off x="1403350" y="3573463"/>
          <a:ext cx="6319838" cy="1681162"/>
        </p:xfrm>
        <a:graphic>
          <a:graphicData uri="http://schemas.openxmlformats.org/drawingml/2006/table">
            <a:tbl>
              <a:tblPr/>
              <a:tblGrid>
                <a:gridCol w="1679575"/>
                <a:gridCol w="1592263"/>
                <a:gridCol w="1524000"/>
                <a:gridCol w="1524000"/>
              </a:tblGrid>
              <a:tr h="461413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SUPERVISOR</a:t>
                      </a:r>
                      <a:endParaRPr lang="zh-CN" altLang="en-US" sz="2000" dirty="0"/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SPECIALITY</a:t>
                      </a:r>
                      <a:endParaRPr lang="zh-CN" altLang="en-US" sz="2000" dirty="0"/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POSTGRADUATE</a:t>
                      </a:r>
                      <a:endParaRPr lang="zh-CN" altLang="en-US" sz="2000" dirty="0"/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60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PG1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50162" marB="50162">
                    <a:lnL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PG2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060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zh-CN" sz="2000" dirty="0">
                          <a:solidFill>
                            <a:srgbClr val="000000"/>
                          </a:solidFill>
                        </a:rPr>
                        <a:t>张清玫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计算机专业</a:t>
                      </a: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李勇</a:t>
                      </a: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刘晨</a:t>
                      </a: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077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zh-CN" sz="2000" dirty="0">
                          <a:solidFill>
                            <a:srgbClr val="000000"/>
                          </a:solidFill>
                        </a:rPr>
                        <a:t>刘逸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信息专业</a:t>
                      </a: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王敏</a:t>
                      </a: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31" marR="91431" marT="50162" marB="50162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cxnSp>
        <p:nvCxnSpPr>
          <p:cNvPr id="25631" name="直接箭头连接符 8"/>
          <p:cNvCxnSpPr>
            <a:cxnSpLocks noChangeShapeType="1"/>
          </p:cNvCxnSpPr>
          <p:nvPr/>
        </p:nvCxnSpPr>
        <p:spPr bwMode="auto">
          <a:xfrm flipH="1" flipV="1">
            <a:off x="7667625" y="4797425"/>
            <a:ext cx="792163" cy="360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2" name="TextBox 9"/>
          <p:cNvSpPr txBox="1">
            <a:spLocks noChangeArrowheads="1"/>
          </p:cNvSpPr>
          <p:nvPr/>
        </p:nvSpPr>
        <p:spPr bwMode="auto">
          <a:xfrm>
            <a:off x="7848514" y="5084763"/>
            <a:ext cx="1142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ea typeface="宋体" pitchFamily="2" charset="-122"/>
              </a:rPr>
              <a:t>表中有表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  </a:t>
            </a:r>
            <a:r>
              <a:rPr lang="zh-CN" altLang="en-US" sz="3600" noProof="1"/>
              <a:t>关系数据结构</a:t>
            </a:r>
          </a:p>
        </p:txBody>
      </p:sp>
      <p:sp>
        <p:nvSpPr>
          <p:cNvPr id="189443" name="Rectangle 3"/>
          <p:cNvSpPr>
            <a:spLocks noGrp="1"/>
          </p:cNvSpPr>
          <p:nvPr>
            <p:ph type="body" idx="4294967295"/>
          </p:nvPr>
        </p:nvSpPr>
        <p:spPr>
          <a:xfrm>
            <a:off x="1219200" y="1296988"/>
            <a:ext cx="6521450" cy="46894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2.1.1  </a:t>
            </a:r>
            <a:r>
              <a:rPr lang="zh-CN" altLang="en-US" noProof="1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2.1.2  </a:t>
            </a:r>
            <a:r>
              <a:rPr lang="zh-CN" altLang="en-US" noProof="1">
                <a:solidFill>
                  <a:srgbClr val="000066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2.1.3  </a:t>
            </a:r>
            <a:r>
              <a:rPr lang="zh-CN" altLang="en-US" noProof="1"/>
              <a:t>关系数据库</a:t>
            </a:r>
            <a:endParaRPr lang="en-US" altLang="zh-CN" noProof="1"/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2.1.4   </a:t>
            </a:r>
            <a:r>
              <a:rPr lang="zh-CN" altLang="en-US" noProof="1"/>
              <a:t>关系模型的存储结构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2.1.2  </a:t>
            </a:r>
            <a:r>
              <a:rPr lang="zh-CN" altLang="en-US" sz="3600" noProof="1"/>
              <a:t>关系模式</a:t>
            </a:r>
            <a:endParaRPr lang="zh-CN" altLang="en-US" sz="3600" noProof="1">
              <a:ea typeface="黑体" panose="02010609060101010101" pitchFamily="49" charset="-122"/>
            </a:endParaRPr>
          </a:p>
        </p:txBody>
      </p:sp>
      <p:sp>
        <p:nvSpPr>
          <p:cNvPr id="190467" name="Rectangle 3"/>
          <p:cNvSpPr>
            <a:spLocks noGrp="1"/>
          </p:cNvSpPr>
          <p:nvPr>
            <p:ph type="body" idx="4294967295"/>
          </p:nvPr>
        </p:nvSpPr>
        <p:spPr>
          <a:xfrm>
            <a:off x="1066800" y="17526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1</a:t>
            </a:r>
            <a:r>
              <a:rPr lang="zh-CN" altLang="en-US" noProof="1"/>
              <a:t>．什么是关系模式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</a:t>
            </a:r>
            <a:r>
              <a:rPr lang="zh-CN" altLang="en-US" noProof="1"/>
              <a:t>．定义关系模式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3.  </a:t>
            </a:r>
            <a:r>
              <a:rPr lang="zh-CN" altLang="en-US" noProof="1"/>
              <a:t>关系模式与关系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1</a:t>
            </a:r>
            <a:r>
              <a:rPr lang="zh-CN" altLang="en-US" sz="3600" noProof="1"/>
              <a:t>．什么是关系模式</a:t>
            </a: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990664"/>
            <a:ext cx="8204200" cy="4968811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noProof="1"/>
              <a:t>关系模式（</a:t>
            </a:r>
            <a:r>
              <a:rPr lang="en-US" altLang="zh-CN" sz="2400" noProof="1"/>
              <a:t>Relation Schema</a:t>
            </a:r>
            <a:r>
              <a:rPr lang="zh-CN" altLang="en-US" sz="2400" noProof="1"/>
              <a:t>）</a:t>
            </a:r>
            <a:r>
              <a:rPr lang="zh-CN" altLang="en-US" sz="2400" noProof="1"/>
              <a:t>是</a:t>
            </a:r>
            <a:r>
              <a:rPr lang="zh-CN" altLang="en-US" sz="2400" noProof="1" smtClean="0"/>
              <a:t>型</a:t>
            </a:r>
            <a:endParaRPr lang="en-US" altLang="zh-CN" sz="2400" noProof="1" smtClean="0"/>
          </a:p>
          <a:p>
            <a:pPr marL="0" indent="0" algn="just" eaLnBrk="1" hangingPunct="1">
              <a:lnSpc>
                <a:spcPct val="130000"/>
              </a:lnSpc>
              <a:buNone/>
              <a:defRPr/>
            </a:pPr>
            <a:endParaRPr lang="zh-CN" altLang="en-US" sz="2400" noProof="1"/>
          </a:p>
          <a:p>
            <a:pPr algn="just" eaLnBrk="1" hangingPunct="1">
              <a:lnSpc>
                <a:spcPct val="130000"/>
              </a:lnSpc>
              <a:defRPr/>
            </a:pPr>
            <a:endParaRPr lang="en-US" altLang="zh-CN" sz="2400" noProof="1" smtClean="0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noProof="1" smtClean="0"/>
              <a:t>关系</a:t>
            </a:r>
            <a:r>
              <a:rPr lang="zh-CN" altLang="en-US" sz="2400" noProof="1"/>
              <a:t>是值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noProof="1"/>
              <a:t>关系模式是对关系的描述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noProof="1"/>
              <a:t>元组集合的结构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noProof="1"/>
              <a:t>属性构成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noProof="1"/>
              <a:t>属性来自的域           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noProof="1"/>
              <a:t>属性与域之间的映象关系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noProof="1"/>
              <a:t>完整性约束条件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noProof="1"/>
          </a:p>
        </p:txBody>
      </p:sp>
      <p:sp>
        <p:nvSpPr>
          <p:cNvPr id="2" name="矩形 1"/>
          <p:cNvSpPr/>
          <p:nvPr/>
        </p:nvSpPr>
        <p:spPr>
          <a:xfrm>
            <a:off x="1158392" y="1562554"/>
            <a:ext cx="52576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学生（</a:t>
            </a:r>
            <a:r>
              <a:rPr lang="zh-CN" altLang="en-US" sz="2000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学号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，姓名，性别，专业号，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年龄）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8392" y="2082760"/>
            <a:ext cx="56995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u="sng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sno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sname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ssex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s=major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sage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</a:t>
            </a:r>
            <a:r>
              <a:rPr lang="zh-CN" altLang="en-US" sz="3600" noProof="1"/>
              <a:t>．定义关系模式</a:t>
            </a: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关系模式可以形式化地表示为：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sz="2800" noProof="1">
                <a:solidFill>
                  <a:srgbClr val="79710F"/>
                </a:solidFill>
              </a:rPr>
              <a:t>    </a:t>
            </a:r>
            <a:r>
              <a:rPr lang="zh-CN" altLang="en-US" sz="2800" i="1" noProof="1">
                <a:solidFill>
                  <a:srgbClr val="79710F"/>
                </a:solidFill>
              </a:rPr>
              <a:t>	</a:t>
            </a:r>
            <a:r>
              <a:rPr lang="en-US" altLang="zh-CN" sz="2800" i="1" noProof="1">
                <a:solidFill>
                  <a:srgbClr val="000066"/>
                </a:solidFill>
              </a:rPr>
              <a:t>R</a:t>
            </a:r>
            <a:r>
              <a:rPr lang="zh-CN" altLang="en-US" sz="2800" i="1" noProof="1">
                <a:solidFill>
                  <a:srgbClr val="000066"/>
                </a:solidFill>
              </a:rPr>
              <a:t>（</a:t>
            </a:r>
            <a:r>
              <a:rPr lang="en-US" altLang="zh-CN" sz="2800" i="1" noProof="1">
                <a:solidFill>
                  <a:srgbClr val="000066"/>
                </a:solidFill>
              </a:rPr>
              <a:t>U</a:t>
            </a:r>
            <a:r>
              <a:rPr lang="zh-CN" altLang="en-US" sz="2800" i="1" noProof="1">
                <a:solidFill>
                  <a:srgbClr val="000066"/>
                </a:solidFill>
              </a:rPr>
              <a:t>，</a:t>
            </a:r>
            <a:r>
              <a:rPr lang="en-US" altLang="zh-CN" sz="2800" i="1" noProof="1">
                <a:solidFill>
                  <a:srgbClr val="000066"/>
                </a:solidFill>
              </a:rPr>
              <a:t>D</a:t>
            </a:r>
            <a:r>
              <a:rPr lang="zh-CN" altLang="en-US" sz="2800" i="1" noProof="1">
                <a:solidFill>
                  <a:srgbClr val="000066"/>
                </a:solidFill>
              </a:rPr>
              <a:t>，</a:t>
            </a:r>
            <a:r>
              <a:rPr lang="en-US" altLang="zh-CN" sz="2800" i="1" noProof="1">
                <a:solidFill>
                  <a:srgbClr val="000066"/>
                </a:solidFill>
              </a:rPr>
              <a:t>DOM</a:t>
            </a:r>
            <a:r>
              <a:rPr lang="zh-CN" altLang="en-US" sz="2800" i="1" noProof="1">
                <a:solidFill>
                  <a:srgbClr val="000066"/>
                </a:solidFill>
              </a:rPr>
              <a:t>，</a:t>
            </a:r>
            <a:r>
              <a:rPr lang="en-US" altLang="zh-CN" sz="2800" i="1" noProof="1">
                <a:solidFill>
                  <a:srgbClr val="000066"/>
                </a:solidFill>
              </a:rPr>
              <a:t>F</a:t>
            </a:r>
            <a:r>
              <a:rPr lang="zh-CN" altLang="en-US" sz="2800" i="1" noProof="1">
                <a:solidFill>
                  <a:srgbClr val="000066"/>
                </a:solidFill>
              </a:rPr>
              <a:t>）</a:t>
            </a:r>
            <a:endParaRPr lang="zh-CN" altLang="en-US" i="1" noProof="1">
              <a:solidFill>
                <a:srgbClr val="000066"/>
              </a:solidFill>
            </a:endParaRP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noProof="1"/>
              <a:t>		</a:t>
            </a:r>
            <a:r>
              <a:rPr lang="en-US" altLang="zh-CN" i="1" noProof="1"/>
              <a:t>R       	     </a:t>
            </a:r>
            <a:r>
              <a:rPr lang="zh-CN" altLang="en-US" noProof="1"/>
              <a:t>关系名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noProof="1"/>
              <a:t>		</a:t>
            </a:r>
            <a:r>
              <a:rPr lang="en-US" altLang="zh-CN" i="1" noProof="1"/>
              <a:t>U</a:t>
            </a:r>
            <a:r>
              <a:rPr lang="en-US" altLang="zh-CN" noProof="1"/>
              <a:t>       	     </a:t>
            </a:r>
            <a:r>
              <a:rPr lang="zh-CN" altLang="en-US" noProof="1"/>
              <a:t>组成该关系的属性名集合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noProof="1"/>
              <a:t>		</a:t>
            </a:r>
            <a:r>
              <a:rPr lang="en-US" altLang="zh-CN" i="1" noProof="1"/>
              <a:t>D</a:t>
            </a:r>
            <a:r>
              <a:rPr lang="en-US" altLang="zh-CN" noProof="1"/>
              <a:t>       	     </a:t>
            </a:r>
            <a:r>
              <a:rPr lang="en-US" altLang="zh-CN" i="1" noProof="1"/>
              <a:t>U</a:t>
            </a:r>
            <a:r>
              <a:rPr lang="zh-CN" altLang="en-US" noProof="1"/>
              <a:t>中属性所来自的域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		</a:t>
            </a:r>
            <a:r>
              <a:rPr lang="en-US" altLang="zh-CN" noProof="1"/>
              <a:t>DOM  	     </a:t>
            </a:r>
            <a:r>
              <a:rPr lang="zh-CN" altLang="en-US" noProof="1"/>
              <a:t>属性向域的映象集合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noProof="1"/>
              <a:t>		</a:t>
            </a:r>
            <a:r>
              <a:rPr lang="en-US" altLang="zh-CN" i="1" noProof="1"/>
              <a:t>F</a:t>
            </a:r>
            <a:r>
              <a:rPr lang="en-US" altLang="zh-CN" noProof="1"/>
              <a:t>        	     </a:t>
            </a:r>
            <a:r>
              <a:rPr lang="zh-CN" altLang="en-US" noProof="1"/>
              <a:t>属性间数据的依赖关系的集合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定义关系模式 （续）</a:t>
            </a:r>
            <a:endParaRPr lang="en-US" altLang="zh-CN" sz="3600" noProof="1"/>
          </a:p>
        </p:txBody>
      </p:sp>
      <p:sp>
        <p:nvSpPr>
          <p:cNvPr id="193539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268413"/>
            <a:ext cx="8277225" cy="4691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导师和研究生出自同一个域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人，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取不同的属性名，并在模式中定义属性向域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的映象，即说明它们分别出自哪个域：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SUPERVISOR-PERSON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DOM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POSTGRADUATE-PERSON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PERSON</a:t>
            </a:r>
          </a:p>
          <a:p>
            <a:pPr eaLnBrk="1" hangingPunct="1">
              <a:defRPr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定义关系模式 （续）</a:t>
            </a:r>
            <a:endParaRPr lang="en-US" altLang="zh-CN" sz="3600" noProof="1"/>
          </a:p>
        </p:txBody>
      </p:sp>
      <p:sp>
        <p:nvSpPr>
          <p:cNvPr id="19456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关系模式通常可以简记为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	</a:t>
            </a:r>
            <a:r>
              <a:rPr lang="en-US" altLang="zh-CN" i="1" noProof="1"/>
              <a:t>R (U)    </a:t>
            </a:r>
            <a:r>
              <a:rPr lang="zh-CN" altLang="en-US" i="1" noProof="1"/>
              <a:t>或    </a:t>
            </a:r>
            <a:r>
              <a:rPr lang="en-US" altLang="zh-CN" i="1" noProof="1"/>
              <a:t>R (A</a:t>
            </a:r>
            <a:r>
              <a:rPr lang="en-US" altLang="zh-CN" i="1" baseline="-25000" noProof="1"/>
              <a:t>1</a:t>
            </a:r>
            <a:r>
              <a:rPr lang="zh-CN" altLang="en-US" i="1" noProof="1"/>
              <a:t>，</a:t>
            </a:r>
            <a:r>
              <a:rPr lang="en-US" altLang="zh-CN" i="1" noProof="1"/>
              <a:t>A</a:t>
            </a:r>
            <a:r>
              <a:rPr lang="en-US" altLang="zh-CN" i="1" baseline="-25000" noProof="1"/>
              <a:t>2</a:t>
            </a:r>
            <a:r>
              <a:rPr lang="zh-CN" altLang="en-US" i="1" noProof="1"/>
              <a:t>，</a:t>
            </a:r>
            <a:r>
              <a:rPr lang="en-US" altLang="zh-CN" i="1" noProof="1"/>
              <a:t>…</a:t>
            </a:r>
            <a:r>
              <a:rPr lang="zh-CN" altLang="en-US" i="1" noProof="1"/>
              <a:t>，</a:t>
            </a:r>
            <a:r>
              <a:rPr lang="en-US" altLang="zh-CN" i="1" noProof="1"/>
              <a:t>A</a:t>
            </a:r>
            <a:r>
              <a:rPr lang="en-US" altLang="zh-CN" i="1" baseline="-25000" noProof="1"/>
              <a:t>n</a:t>
            </a:r>
            <a:r>
              <a:rPr lang="en-US" altLang="zh-CN" i="1" noProof="1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  <a:defRPr/>
            </a:pPr>
            <a:r>
              <a:rPr lang="en-US" altLang="zh-CN" i="1" noProof="1"/>
              <a:t>R: </a:t>
            </a:r>
            <a:r>
              <a:rPr lang="zh-CN" altLang="en-US" noProof="1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  <a:defRPr/>
            </a:pPr>
            <a:r>
              <a:rPr lang="en-US" altLang="zh-CN" i="1" noProof="1"/>
              <a:t>A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A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A</a:t>
            </a:r>
            <a:r>
              <a:rPr lang="en-US" altLang="zh-CN" i="1" baseline="-25000" noProof="1"/>
              <a:t>n  </a:t>
            </a:r>
            <a:r>
              <a:rPr lang="en-US" altLang="zh-CN" noProof="1"/>
              <a:t>: </a:t>
            </a:r>
            <a:r>
              <a:rPr lang="zh-CN" altLang="en-US" noProof="1"/>
              <a:t>属性名</a:t>
            </a:r>
          </a:p>
          <a:p>
            <a:pPr lvl="1"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注：域名及属性向域的映象常常直接说明为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    属性的类型、长度</a:t>
            </a:r>
          </a:p>
          <a:p>
            <a:pPr eaLnBrk="1" hangingPunct="1">
              <a:defRPr/>
            </a:pPr>
            <a:endParaRPr lang="en-US" altLang="zh-CN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关系数据库简介</a:t>
            </a:r>
          </a:p>
        </p:txBody>
      </p:sp>
      <p:sp>
        <p:nvSpPr>
          <p:cNvPr id="163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52513"/>
            <a:ext cx="86868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noProof="1"/>
              <a:t>提出关系模型的是美国</a:t>
            </a:r>
            <a:r>
              <a:rPr lang="en-US" altLang="zh-CN" sz="2400" noProof="1">
                <a:latin typeface="Times New Roman" panose="02020603050405020304" pitchFamily="18" charset="0"/>
              </a:rPr>
              <a:t>IBM</a:t>
            </a:r>
            <a:r>
              <a:rPr lang="zh-CN" altLang="en-US" sz="2400" noProof="1"/>
              <a:t>公司的</a:t>
            </a:r>
            <a:r>
              <a:rPr lang="en-US" altLang="zh-CN" sz="2400" noProof="1">
                <a:latin typeface="Times New Roman" panose="02020603050405020304" pitchFamily="18" charset="0"/>
              </a:rPr>
              <a:t>E.F.Codd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en-US" altLang="zh-CN" noProof="1"/>
              <a:t>1970</a:t>
            </a:r>
            <a:r>
              <a:rPr lang="zh-CN" altLang="en-US" noProof="1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E.F.Codd,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ACM》,1970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en-US" altLang="zh-CN" noProof="1"/>
              <a:t>1972</a:t>
            </a:r>
            <a:r>
              <a:rPr lang="zh-CN" altLang="en-US" noProof="1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en-US" altLang="zh-CN" noProof="1"/>
              <a:t>1974</a:t>
            </a:r>
            <a:r>
              <a:rPr lang="zh-CN" altLang="en-US" noProof="1"/>
              <a:t>年提出了关系的</a:t>
            </a:r>
            <a:r>
              <a:rPr lang="en-US" altLang="zh-CN" noProof="1">
                <a:latin typeface="Times New Roman" panose="02020603050405020304" pitchFamily="18" charset="0"/>
              </a:rPr>
              <a:t>BC</a:t>
            </a:r>
            <a:r>
              <a:rPr lang="zh-CN" altLang="en-US" noProof="1"/>
              <a:t>范式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3.  </a:t>
            </a:r>
            <a:r>
              <a:rPr lang="zh-CN" altLang="en-US" sz="3600" noProof="1"/>
              <a:t>关系模式与关系</a:t>
            </a:r>
          </a:p>
        </p:txBody>
      </p:sp>
      <p:sp>
        <p:nvSpPr>
          <p:cNvPr id="195587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098550"/>
            <a:ext cx="7772400" cy="486092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noProof="1"/>
              <a:t>关系模式</a:t>
            </a:r>
          </a:p>
          <a:p>
            <a:pPr lvl="1" algn="just" eaLnBrk="1" hangingPunct="1">
              <a:buSzPct val="75000"/>
              <a:defRPr/>
            </a:pPr>
            <a:r>
              <a:rPr lang="zh-CN" altLang="en-US" noProof="1"/>
              <a:t>对关系的描述</a:t>
            </a:r>
          </a:p>
          <a:p>
            <a:pPr lvl="1" algn="just" eaLnBrk="1" hangingPunct="1">
              <a:buSzPct val="75000"/>
              <a:defRPr/>
            </a:pPr>
            <a:r>
              <a:rPr lang="zh-CN" altLang="en-US" noProof="1"/>
              <a:t>静态的、稳定的</a:t>
            </a:r>
          </a:p>
          <a:p>
            <a:pPr algn="just" eaLnBrk="1" hangingPunct="1">
              <a:defRPr/>
            </a:pPr>
            <a:r>
              <a:rPr lang="zh-CN" altLang="en-US" noProof="1"/>
              <a:t>关系</a:t>
            </a:r>
          </a:p>
          <a:p>
            <a:pPr lvl="1" algn="just" eaLnBrk="1" hangingPunct="1">
              <a:buSzPct val="75000"/>
              <a:defRPr/>
            </a:pPr>
            <a:r>
              <a:rPr lang="zh-CN" altLang="en-US" noProof="1"/>
              <a:t>关系模式在某一时刻的状态或内容</a:t>
            </a:r>
          </a:p>
          <a:p>
            <a:pPr lvl="1" algn="just" eaLnBrk="1" hangingPunct="1">
              <a:buSzPct val="75000"/>
              <a:defRPr/>
            </a:pPr>
            <a:r>
              <a:rPr lang="zh-CN" altLang="en-US" noProof="1"/>
              <a:t>动态的、随时间不断变化的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noProof="1"/>
              <a:t>关系模式和关系往往笼统称为关系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    通过上下文加以区别</a:t>
            </a: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  </a:t>
            </a:r>
            <a:r>
              <a:rPr lang="zh-CN" altLang="en-US" sz="3600" noProof="1"/>
              <a:t>关系数据结构</a:t>
            </a: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098550"/>
            <a:ext cx="6729412" cy="48609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2.1.1  </a:t>
            </a:r>
            <a:r>
              <a:rPr lang="zh-CN" altLang="en-US" noProof="1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2.1.2  </a:t>
            </a:r>
            <a:r>
              <a:rPr lang="zh-CN" altLang="en-US" noProof="1"/>
              <a:t>关系模式</a:t>
            </a:r>
            <a:endParaRPr lang="zh-CN" altLang="en-US" noProof="1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2.1.3  </a:t>
            </a:r>
            <a:r>
              <a:rPr lang="zh-CN" altLang="en-US" noProof="1">
                <a:solidFill>
                  <a:srgbClr val="000066"/>
                </a:solidFill>
              </a:rPr>
              <a:t>关系数据库</a:t>
            </a:r>
            <a:endParaRPr lang="en-US" altLang="zh-CN" noProof="1">
              <a:solidFill>
                <a:srgbClr val="000066"/>
              </a:solidFill>
            </a:endParaRPr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2.1.4   </a:t>
            </a:r>
            <a:r>
              <a:rPr lang="zh-CN" altLang="en-US" noProof="1"/>
              <a:t>关系模型的存储结构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2.1.3  </a:t>
            </a:r>
            <a:r>
              <a:rPr lang="zh-CN" altLang="en-US" sz="3600" noProof="1"/>
              <a:t>关系数据库</a:t>
            </a:r>
          </a:p>
        </p:txBody>
      </p:sp>
      <p:sp>
        <p:nvSpPr>
          <p:cNvPr id="197635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296988"/>
            <a:ext cx="7704137" cy="46894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noProof="1"/>
              <a:t>关系数据库</a:t>
            </a:r>
          </a:p>
          <a:p>
            <a:pPr lvl="1" algn="just" eaLnBrk="1" hangingPunct="1">
              <a:defRPr/>
            </a:pPr>
            <a:r>
              <a:rPr lang="zh-CN" altLang="en-US" noProof="1"/>
              <a:t>在一个给定的应用领域中，所有关系的集合构成一个关系数据库</a:t>
            </a:r>
          </a:p>
          <a:p>
            <a:pPr algn="just" eaLnBrk="1" hangingPunct="1">
              <a:defRPr/>
            </a:pPr>
            <a:r>
              <a:rPr lang="zh-CN" altLang="en-US" noProof="1"/>
              <a:t>关系数据库的型与值</a:t>
            </a:r>
            <a:endParaRPr lang="en-US" altLang="zh-CN" noProof="1"/>
          </a:p>
          <a:p>
            <a:pPr lvl="1" algn="just" eaLnBrk="1" hangingPunct="1">
              <a:defRPr/>
            </a:pPr>
            <a:r>
              <a:rPr lang="zh-CN" altLang="en-US" noProof="1"/>
              <a:t>关系数据库的型</a:t>
            </a:r>
            <a:r>
              <a:rPr lang="en-US" altLang="zh-CN" noProof="1"/>
              <a:t>: </a:t>
            </a:r>
            <a:r>
              <a:rPr lang="zh-CN" altLang="en-US" noProof="1"/>
              <a:t>关系数据库模式，是对关系数据库的描述</a:t>
            </a:r>
            <a:endParaRPr lang="en-US" altLang="zh-CN" noProof="1"/>
          </a:p>
          <a:p>
            <a:pPr lvl="1" algn="just" eaLnBrk="1" hangingPunct="1">
              <a:defRPr/>
            </a:pPr>
            <a:r>
              <a:rPr lang="zh-CN" altLang="en-US" noProof="1"/>
              <a:t>关系数据库的值</a:t>
            </a:r>
            <a:r>
              <a:rPr lang="en-US" altLang="zh-CN" noProof="1"/>
              <a:t>: </a:t>
            </a:r>
            <a:r>
              <a:rPr lang="zh-CN" altLang="en-US" noProof="1"/>
              <a:t>关系模式在某一时刻对应的关系的集合，通常称为关系数据库</a:t>
            </a:r>
            <a:endParaRPr lang="en-US" altLang="zh-CN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  </a:t>
            </a:r>
            <a:r>
              <a:rPr lang="zh-CN" altLang="en-US" sz="3600" noProof="1"/>
              <a:t>关系数据结构</a:t>
            </a:r>
          </a:p>
        </p:txBody>
      </p:sp>
      <p:sp>
        <p:nvSpPr>
          <p:cNvPr id="198659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296988"/>
            <a:ext cx="6729412" cy="4784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2.1.1  </a:t>
            </a:r>
            <a:r>
              <a:rPr lang="zh-CN" altLang="en-US" noProof="1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2.1.2  </a:t>
            </a:r>
            <a:r>
              <a:rPr lang="zh-CN" altLang="en-US" noProof="1"/>
              <a:t>关系模式</a:t>
            </a:r>
            <a:endParaRPr lang="zh-CN" altLang="en-US" noProof="1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2.1.3  </a:t>
            </a:r>
            <a:r>
              <a:rPr lang="zh-CN" altLang="en-US" noProof="1"/>
              <a:t>关系数据库</a:t>
            </a:r>
            <a:endParaRPr lang="en-US" altLang="zh-CN" noProof="1"/>
          </a:p>
          <a:p>
            <a:pPr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2.1.4   </a:t>
            </a:r>
            <a:r>
              <a:rPr lang="zh-CN" altLang="en-US" noProof="1">
                <a:solidFill>
                  <a:srgbClr val="000066"/>
                </a:solidFill>
              </a:rPr>
              <a:t>关系模型的存储结构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2.1.4   </a:t>
            </a:r>
            <a:r>
              <a:rPr lang="zh-CN" altLang="en-US" sz="3600" noProof="1"/>
              <a:t>关系模型的存储结构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noProof="1"/>
              <a:t>关系数据库的物理组织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zh-CN" noProof="1"/>
              <a:t>有的</a:t>
            </a:r>
            <a:r>
              <a:rPr lang="zh-CN" altLang="en-US" noProof="1"/>
              <a:t>关系数据库管理系统中</a:t>
            </a:r>
            <a:r>
              <a:rPr lang="zh-CN" altLang="zh-CN" noProof="1"/>
              <a:t>一个表对应一个操作系统文件，将物理数据组织交给操作系统完成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zh-CN" noProof="1"/>
              <a:t>有的</a:t>
            </a:r>
            <a:r>
              <a:rPr lang="zh-CN" altLang="en-US" noProof="1"/>
              <a:t>关系数据库管理系统</a:t>
            </a:r>
            <a:r>
              <a:rPr lang="zh-CN" altLang="zh-CN" noProof="1"/>
              <a:t>从操作系统那里申请若干个大的文件，自己划分文件空间，组织表、索引等存储结构，并进行存储管理</a:t>
            </a: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第二章 关系数据库</a:t>
            </a:r>
          </a:p>
        </p:txBody>
      </p:sp>
      <p:sp>
        <p:nvSpPr>
          <p:cNvPr id="20070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2.1  </a:t>
            </a:r>
            <a:r>
              <a:rPr lang="zh-CN" altLang="en-US" sz="2800" noProof="1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>
                <a:solidFill>
                  <a:srgbClr val="3333FF"/>
                </a:solidFill>
              </a:rPr>
              <a:t>2.2  </a:t>
            </a:r>
            <a:r>
              <a:rPr lang="zh-CN" altLang="en-US" sz="2800" noProof="1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2.3  </a:t>
            </a:r>
            <a:r>
              <a:rPr lang="zh-CN" altLang="en-US" sz="2800" noProof="1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2.4  </a:t>
            </a:r>
            <a:r>
              <a:rPr lang="zh-CN" altLang="en-US" sz="2800" noProof="1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2.5  *</a:t>
            </a:r>
            <a:r>
              <a:rPr lang="zh-CN" altLang="en-US" sz="2800" noProof="1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2.6  </a:t>
            </a:r>
            <a:r>
              <a:rPr lang="zh-CN" altLang="en-US" sz="2800" noProof="1"/>
              <a:t>小结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2.2.1 </a:t>
            </a:r>
            <a:r>
              <a:rPr lang="zh-CN" altLang="en-US" sz="3600" noProof="1"/>
              <a:t>基本的关系操作</a:t>
            </a:r>
          </a:p>
        </p:txBody>
      </p:sp>
      <p:sp>
        <p:nvSpPr>
          <p:cNvPr id="2017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09675"/>
            <a:ext cx="8458200" cy="51847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noProof="1"/>
              <a:t> </a:t>
            </a:r>
            <a:r>
              <a:rPr lang="zh-CN" altLang="en-US" noProof="1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noProof="1"/>
              <a:t>查询操作：选择、投影、连接、除、并、差、交、笛卡尔积</a:t>
            </a:r>
            <a:endParaRPr lang="en-US" altLang="zh-CN" noProof="1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选择、投影、并、差、笛卡尔积是</a:t>
            </a:r>
            <a:r>
              <a:rPr lang="en-US" altLang="zh-CN" sz="2200" noProof="1"/>
              <a:t>5</a:t>
            </a:r>
            <a:r>
              <a:rPr lang="zh-CN" altLang="en-US" sz="2200" noProof="1"/>
              <a:t>种基本操作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noProof="1"/>
              <a:t>数据更新：插入、删除、修改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noProof="1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noProof="1"/>
              <a:t>集合操作方式：操作的对象和结果都是集合，</a:t>
            </a:r>
            <a:r>
              <a:rPr lang="zh-CN" altLang="en-US" noProof="1">
                <a:solidFill>
                  <a:srgbClr val="FF0000"/>
                </a:solidFill>
              </a:rPr>
              <a:t>一次一集合</a:t>
            </a:r>
            <a:r>
              <a:rPr lang="zh-CN" altLang="en-US" noProof="1"/>
              <a:t>的方式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2.2.2 </a:t>
            </a:r>
            <a:r>
              <a:rPr lang="zh-CN" altLang="en-US" sz="3600" noProof="1"/>
              <a:t>关系数据库语言的分类</a:t>
            </a:r>
          </a:p>
        </p:txBody>
      </p:sp>
      <p:sp>
        <p:nvSpPr>
          <p:cNvPr id="2027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81075"/>
            <a:ext cx="8229600" cy="54006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altLang="zh-CN" sz="2400" noProof="1"/>
              <a:t> </a:t>
            </a:r>
            <a:r>
              <a:rPr lang="zh-CN" altLang="en-US" sz="2400" noProof="1"/>
              <a:t>关系代数语言</a:t>
            </a:r>
          </a:p>
          <a:p>
            <a:pPr lvl="1" algn="just" eaLnBrk="1" hangingPunct="1">
              <a:spcBef>
                <a:spcPct val="0"/>
              </a:spcBef>
              <a:defRPr/>
            </a:pPr>
            <a:r>
              <a:rPr lang="zh-CN" altLang="en-US" sz="2200" noProof="1"/>
              <a:t>用对关系的运算来表达查询要求</a:t>
            </a:r>
          </a:p>
          <a:p>
            <a:pPr lvl="1" algn="just" eaLnBrk="1" hangingPunct="1">
              <a:spcBef>
                <a:spcPct val="0"/>
              </a:spcBef>
              <a:defRPr/>
            </a:pPr>
            <a:r>
              <a:rPr lang="zh-CN" altLang="en-US" sz="2200" noProof="1"/>
              <a:t>代表：</a:t>
            </a:r>
            <a:r>
              <a:rPr lang="en-US" altLang="zh-CN" sz="2200" noProof="1"/>
              <a:t>ISBL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zh-CN" altLang="en-US" sz="2400" noProof="1"/>
              <a:t>关系演算语言：用谓词来表达查询要求</a:t>
            </a:r>
          </a:p>
          <a:p>
            <a:pPr lvl="1" algn="just" eaLnBrk="1" hangingPunct="1">
              <a:spcBef>
                <a:spcPct val="0"/>
              </a:spcBef>
              <a:defRPr/>
            </a:pPr>
            <a:r>
              <a:rPr lang="zh-CN" altLang="en-US" sz="2200" noProof="1"/>
              <a:t>元组关系演算语言</a:t>
            </a:r>
          </a:p>
          <a:p>
            <a:pPr lvl="2" algn="just" eaLnBrk="1" hangingPunct="1"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谓词变元的基本对象是元组变量</a:t>
            </a:r>
          </a:p>
          <a:p>
            <a:pPr lvl="2" algn="just" eaLnBrk="1" hangingPunct="1"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代表：</a:t>
            </a:r>
            <a:r>
              <a:rPr lang="en-US" altLang="zh-CN" sz="2200" noProof="1"/>
              <a:t>APLHA, QUEL</a:t>
            </a:r>
          </a:p>
          <a:p>
            <a:pPr lvl="1" algn="just" eaLnBrk="1" hangingPunct="1">
              <a:spcBef>
                <a:spcPct val="0"/>
              </a:spcBef>
              <a:defRPr/>
            </a:pPr>
            <a:r>
              <a:rPr lang="zh-CN" altLang="en-US" sz="2200" noProof="1"/>
              <a:t>域关系演算语言    </a:t>
            </a:r>
          </a:p>
          <a:p>
            <a:pPr lvl="2" algn="just" eaLnBrk="1" hangingPunct="1"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谓词变元的基本对象是域变量</a:t>
            </a:r>
          </a:p>
          <a:p>
            <a:pPr lvl="2" algn="just" eaLnBrk="1" hangingPunct="1"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代表：</a:t>
            </a:r>
            <a:r>
              <a:rPr lang="en-US" altLang="zh-CN" sz="2200" noProof="1"/>
              <a:t>QBE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zh-CN" altLang="en-US" sz="2400" noProof="1"/>
              <a:t>具有关系代数和关系演算双重特点的语言</a:t>
            </a:r>
          </a:p>
          <a:p>
            <a:pPr lvl="1" algn="just" eaLnBrk="1" hangingPunct="1">
              <a:spcBef>
                <a:spcPct val="0"/>
              </a:spcBef>
              <a:defRPr/>
            </a:pPr>
            <a:r>
              <a:rPr lang="zh-CN" altLang="en-US" sz="2200" noProof="1"/>
              <a:t>代表：</a:t>
            </a:r>
            <a:r>
              <a:rPr lang="en-US" altLang="zh-CN" sz="2200" noProof="1"/>
              <a:t>SQL</a:t>
            </a:r>
            <a:r>
              <a:rPr lang="zh-CN" altLang="en-US" sz="2200" noProof="1"/>
              <a:t>（</a:t>
            </a:r>
            <a:r>
              <a:rPr lang="en-US" altLang="zh-CN" sz="2200" noProof="1"/>
              <a:t>Structured Query Language</a:t>
            </a:r>
            <a:r>
              <a:rPr lang="zh-CN" altLang="en-US" sz="2200" noProof="1"/>
              <a:t>） </a:t>
            </a:r>
            <a:endParaRPr lang="zh-CN" altLang="en-US" sz="2200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第二章 关系数据库</a:t>
            </a:r>
          </a:p>
        </p:txBody>
      </p:sp>
      <p:sp>
        <p:nvSpPr>
          <p:cNvPr id="20377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2.1  </a:t>
            </a:r>
            <a:r>
              <a:rPr lang="zh-CN" altLang="en-US" sz="2800" noProof="1"/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2.2  </a:t>
            </a:r>
            <a:r>
              <a:rPr lang="zh-CN" altLang="en-US" sz="2800" noProof="1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>
                <a:solidFill>
                  <a:srgbClr val="0066FF"/>
                </a:solidFill>
              </a:rPr>
              <a:t>2.3  </a:t>
            </a:r>
            <a:r>
              <a:rPr lang="zh-CN" altLang="en-US" sz="2800" noProof="1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2.4  </a:t>
            </a:r>
            <a:r>
              <a:rPr lang="zh-CN" altLang="en-US" sz="2800" noProof="1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2.5  *</a:t>
            </a:r>
            <a:r>
              <a:rPr lang="zh-CN" altLang="en-US" sz="2800" noProof="1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2.6  </a:t>
            </a:r>
            <a:r>
              <a:rPr lang="zh-CN" altLang="en-US" sz="2800" noProof="1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关系的三类完整性约束</a:t>
            </a:r>
          </a:p>
        </p:txBody>
      </p:sp>
      <p:sp>
        <p:nvSpPr>
          <p:cNvPr id="204803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098550"/>
            <a:ext cx="8204200" cy="49323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实体完整性和参照完整性</a:t>
            </a:r>
          </a:p>
          <a:p>
            <a:pPr lvl="1" algn="just" eaLnBrk="1" hangingPunct="1">
              <a:lnSpc>
                <a:spcPct val="140000"/>
              </a:lnSpc>
              <a:buSzPct val="85000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关系模型必须满足的完整性约束条件称为关系的两个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不变性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，应该由关系系统自动支持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用户定义的完整性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应用领域需要遵循的约束条件，体现了具体领域中的语义约束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第二章 关系数据库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>
                <a:solidFill>
                  <a:srgbClr val="0066FF"/>
                </a:solidFill>
              </a:rPr>
              <a:t>2.1  </a:t>
            </a:r>
            <a:r>
              <a:rPr lang="zh-CN" altLang="en-US" sz="2800" noProof="1">
                <a:solidFill>
                  <a:srgbClr val="0066FF"/>
                </a:solidFill>
              </a:rPr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2.2  </a:t>
            </a:r>
            <a:r>
              <a:rPr lang="zh-CN" altLang="en-US" sz="2800" noProof="1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2.3  </a:t>
            </a:r>
            <a:r>
              <a:rPr lang="zh-CN" altLang="en-US" sz="2800" noProof="1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2.4  </a:t>
            </a:r>
            <a:r>
              <a:rPr lang="zh-CN" altLang="en-US" sz="2800" noProof="1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2.5  *</a:t>
            </a:r>
            <a:r>
              <a:rPr lang="zh-CN" altLang="en-US" sz="2800" noProof="1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2.6  </a:t>
            </a:r>
            <a:r>
              <a:rPr lang="zh-CN" altLang="en-US" sz="2800" noProof="1"/>
              <a:t>小结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 </a:t>
            </a:r>
            <a:r>
              <a:rPr lang="zh-CN" altLang="en-US" sz="3600" noProof="1"/>
              <a:t>关系的完整性</a:t>
            </a:r>
          </a:p>
        </p:txBody>
      </p:sp>
      <p:sp>
        <p:nvSpPr>
          <p:cNvPr id="205827" name="Rectangle 3"/>
          <p:cNvSpPr>
            <a:spLocks noGrp="1"/>
          </p:cNvSpPr>
          <p:nvPr>
            <p:ph type="body" idx="4294967295"/>
          </p:nvPr>
        </p:nvSpPr>
        <p:spPr>
          <a:xfrm>
            <a:off x="1295400" y="1644650"/>
            <a:ext cx="6781800" cy="41830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2.3.1 </a:t>
            </a:r>
            <a:r>
              <a:rPr lang="zh-CN" altLang="en-US" noProof="1">
                <a:solidFill>
                  <a:srgbClr val="000066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2.3.2 </a:t>
            </a:r>
            <a:r>
              <a:rPr lang="zh-CN" altLang="en-US" noProof="1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2.3.3 </a:t>
            </a:r>
            <a:r>
              <a:rPr lang="zh-CN" altLang="en-US" noProof="1"/>
              <a:t>用户定义的完整性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2.3.1 </a:t>
            </a:r>
            <a:r>
              <a:rPr lang="zh-CN" altLang="en-US" sz="3600" noProof="1"/>
              <a:t>实体完整性</a:t>
            </a:r>
          </a:p>
        </p:txBody>
      </p:sp>
      <p:sp>
        <p:nvSpPr>
          <p:cNvPr id="20685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600" noProof="1"/>
              <a:t>规则</a:t>
            </a:r>
            <a:r>
              <a:rPr lang="en-US" altLang="zh-CN" sz="2600" noProof="1"/>
              <a:t>2.1  </a:t>
            </a:r>
            <a:r>
              <a:rPr lang="zh-CN" altLang="en-US" sz="2600" noProof="1"/>
              <a:t>实体完整性规则（</a:t>
            </a:r>
            <a:r>
              <a:rPr lang="en-US" altLang="zh-CN" sz="2600" noProof="1"/>
              <a:t>Entity Integrity</a:t>
            </a:r>
            <a:r>
              <a:rPr lang="zh-CN" altLang="en-US" sz="2600" noProof="1"/>
              <a:t>）</a:t>
            </a:r>
            <a:endParaRPr lang="en-US" altLang="zh-CN" sz="2600" noProof="1"/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若属性</a:t>
            </a:r>
            <a:r>
              <a:rPr lang="en-US" altLang="zh-CN" i="1" noProof="1"/>
              <a:t>A</a:t>
            </a:r>
            <a:r>
              <a:rPr lang="zh-CN" altLang="en-US" noProof="1"/>
              <a:t>是基本关系</a:t>
            </a:r>
            <a:r>
              <a:rPr lang="en-US" altLang="zh-CN" i="1" noProof="1"/>
              <a:t>R</a:t>
            </a:r>
            <a:r>
              <a:rPr lang="zh-CN" altLang="en-US" noProof="1"/>
              <a:t>的主属性，则属性</a:t>
            </a:r>
            <a:r>
              <a:rPr lang="en-US" altLang="zh-CN" i="1" noProof="1"/>
              <a:t>A</a:t>
            </a:r>
            <a:r>
              <a:rPr lang="zh-CN" altLang="en-US" noProof="1"/>
              <a:t>不能取空值</a:t>
            </a:r>
            <a:endParaRPr lang="en-US" altLang="zh-CN" noProof="1"/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zh-CN" noProof="1"/>
              <a:t>空值就是“不知道”或“不存在”或“无意义”的值</a:t>
            </a:r>
            <a:endParaRPr lang="zh-CN" altLang="en-US" noProof="1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    例：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zh-CN" noProof="1"/>
              <a:t>选修（</a:t>
            </a:r>
            <a:r>
              <a:rPr lang="zh-CN" altLang="zh-CN" u="sng" noProof="1"/>
              <a:t>学号，课程号</a:t>
            </a:r>
            <a:r>
              <a:rPr lang="zh-CN" altLang="zh-CN" noProof="1"/>
              <a:t>，成绩）</a:t>
            </a:r>
            <a:endParaRPr lang="en-US" altLang="zh-CN" noProof="1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zh-CN" noProof="1"/>
              <a:t>“学号、课程号”为主码</a:t>
            </a:r>
            <a:endParaRPr lang="en-US" altLang="zh-CN" noProof="1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zh-CN" noProof="1"/>
              <a:t>“学号”和“课程号”两个属性都不能取空值</a:t>
            </a: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实体完整性（续）</a:t>
            </a:r>
            <a:endParaRPr lang="en-US" altLang="zh-CN" sz="3600" noProof="1"/>
          </a:p>
        </p:txBody>
      </p:sp>
      <p:sp>
        <p:nvSpPr>
          <p:cNvPr id="20787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098550"/>
            <a:ext cx="8007350" cy="54260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noProof="1"/>
              <a:t>实体完整性规则的说明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）实体完整性规则是针对基本关系而言的。</a:t>
            </a:r>
            <a:endParaRPr lang="en-US" altLang="zh-CN" sz="2400" noProof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noProof="1"/>
              <a:t>         一个基本表通常对应现实世界的一个实体集。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）现实世界中的实体是可区分的，即它们具有某种唯   </a:t>
            </a:r>
            <a:endParaRPr lang="en-US" altLang="zh-CN" sz="2400" noProof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noProof="1"/>
              <a:t>          </a:t>
            </a:r>
            <a:r>
              <a:rPr lang="zh-CN" altLang="en-US" sz="2400" noProof="1"/>
              <a:t>一性标识。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3</a:t>
            </a:r>
            <a:r>
              <a:rPr lang="zh-CN" altLang="en-US" sz="2400" noProof="1"/>
              <a:t>）关系模型中以主码作为唯一性标识。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4</a:t>
            </a:r>
            <a:r>
              <a:rPr lang="zh-CN" altLang="en-US" sz="2400" noProof="1"/>
              <a:t>）主码中的属性即主属性不能取空值。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noProof="1"/>
              <a:t>   主属性取空值，就说明存在某个不可标识的实体，即存在不可区分的实体，这与第（</a:t>
            </a:r>
            <a:r>
              <a:rPr lang="en-US" altLang="zh-CN" noProof="1"/>
              <a:t>2</a:t>
            </a:r>
            <a:r>
              <a:rPr lang="zh-CN" altLang="en-US" noProof="1"/>
              <a:t>）点相矛盾，因此这个规则称为实体完整性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altLang="zh-CN" sz="20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  </a:t>
            </a:r>
            <a:r>
              <a:rPr lang="zh-CN" altLang="en-US" sz="3600" noProof="1"/>
              <a:t>关系的完整性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371600"/>
            <a:ext cx="6440487" cy="42624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2.3.1 </a:t>
            </a:r>
            <a:r>
              <a:rPr lang="zh-CN" altLang="en-US" noProof="1"/>
              <a:t>实体完整性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2.3.2 </a:t>
            </a:r>
            <a:r>
              <a:rPr lang="zh-CN" altLang="en-US" noProof="1">
                <a:solidFill>
                  <a:srgbClr val="000066"/>
                </a:solidFill>
              </a:rPr>
              <a:t>参照完整性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2.3.3 </a:t>
            </a:r>
            <a:r>
              <a:rPr lang="zh-CN" altLang="en-US" noProof="1"/>
              <a:t>用户定义的完整性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2.3.2 </a:t>
            </a:r>
            <a:r>
              <a:rPr lang="zh-CN" altLang="en-US" sz="3600" noProof="1"/>
              <a:t>参照完整性</a:t>
            </a:r>
          </a:p>
        </p:txBody>
      </p:sp>
      <p:sp>
        <p:nvSpPr>
          <p:cNvPr id="209923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668463"/>
            <a:ext cx="6172200" cy="44211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1. </a:t>
            </a:r>
            <a:r>
              <a:rPr lang="zh-CN" altLang="en-US" noProof="1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 </a:t>
            </a:r>
            <a:r>
              <a:rPr lang="zh-CN" altLang="en-US" noProof="1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3. </a:t>
            </a:r>
            <a:r>
              <a:rPr lang="zh-CN" altLang="en-US" noProof="1"/>
              <a:t>参照完整性规则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1. </a:t>
            </a:r>
            <a:r>
              <a:rPr lang="zh-CN" altLang="en-US" sz="3600" noProof="1"/>
              <a:t>关系间的引用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219200"/>
            <a:ext cx="8316912" cy="3433763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zh-CN" altLang="en-US" noProof="1"/>
              <a:t>在关系模型中实体及实体间的联系都是用关系来描述的，自然存在着关系与关系间的引用。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altLang="zh-CN" noProof="1" smtClean="0">
                <a:ea typeface="黑体" panose="02010609060101010101" pitchFamily="49" charset="-122"/>
              </a:rPr>
              <a:t>   [</a:t>
            </a:r>
            <a:r>
              <a:rPr lang="zh-CN" altLang="en-US" noProof="1">
                <a:ea typeface="黑体" panose="02010609060101010101" pitchFamily="49" charset="-122"/>
              </a:rPr>
              <a:t>例</a:t>
            </a:r>
            <a:r>
              <a:rPr lang="en-US" altLang="zh-CN" noProof="1">
                <a:ea typeface="黑体" panose="02010609060101010101" pitchFamily="49" charset="-122"/>
              </a:rPr>
              <a:t>2.</a:t>
            </a:r>
            <a:r>
              <a:rPr lang="en-US" altLang="zh-CN" noProof="1"/>
              <a:t>1]  </a:t>
            </a:r>
            <a:r>
              <a:rPr lang="zh-CN" altLang="en-US" noProof="1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　学生（</a:t>
            </a:r>
            <a:r>
              <a:rPr lang="zh-CN" altLang="en-US" u="sng" noProof="1"/>
              <a:t>学号</a:t>
            </a:r>
            <a:r>
              <a:rPr lang="zh-CN" altLang="en-US" noProof="1"/>
              <a:t>，姓名，性别，</a:t>
            </a:r>
            <a:r>
              <a:rPr lang="zh-CN" altLang="en-US" noProof="1">
                <a:solidFill>
                  <a:srgbClr val="000066"/>
                </a:solidFill>
              </a:rPr>
              <a:t>专业号</a:t>
            </a:r>
            <a:r>
              <a:rPr lang="zh-CN" altLang="en-US" noProof="1"/>
              <a:t>，年龄）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noProof="1"/>
              <a:t>　  专业（</a:t>
            </a:r>
            <a:r>
              <a:rPr lang="zh-CN" altLang="en-US" u="sng" noProof="1">
                <a:solidFill>
                  <a:srgbClr val="000066"/>
                </a:solidFill>
              </a:rPr>
              <a:t>专业号</a:t>
            </a:r>
            <a:r>
              <a:rPr lang="zh-CN" altLang="en-US" noProof="1"/>
              <a:t>，专业名）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dirty="0">
                <a:ea typeface="宋体" pitchFamily="2" charset="-122"/>
              </a:rPr>
              <a:t>学生关系引用了专业关系的主码“专业号”。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dirty="0">
                <a:ea typeface="宋体" pitchFamily="2" charset="-122"/>
              </a:rPr>
              <a:t> 学生关系中的“专业号”值必须是确实存在的专业的专业号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5003800" y="4329113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Arial" charset="0"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主码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53988" y="2708275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buFont typeface="Arial" charset="0"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主码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关系间的引用（续）</a:t>
            </a:r>
            <a:endParaRPr lang="en-US" altLang="zh-CN" sz="3600" noProof="1"/>
          </a:p>
        </p:txBody>
      </p:sp>
      <p:sp>
        <p:nvSpPr>
          <p:cNvPr id="21197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noProof="1">
                <a:ea typeface="黑体" panose="02010609060101010101" pitchFamily="49" charset="-122"/>
              </a:rPr>
              <a:t>例</a:t>
            </a:r>
            <a:r>
              <a:rPr lang="en-US" altLang="zh-CN" sz="2400" noProof="1">
                <a:ea typeface="黑体" panose="02010609060101010101" pitchFamily="49" charset="-122"/>
              </a:rPr>
              <a:t>[</a:t>
            </a:r>
            <a:r>
              <a:rPr lang="en-US" altLang="zh-CN" sz="2400" noProof="1"/>
              <a:t>2.2] </a:t>
            </a:r>
            <a:r>
              <a:rPr lang="zh-CN" altLang="en-US" sz="2400" noProof="1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     学生（</a:t>
            </a:r>
            <a:r>
              <a:rPr lang="zh-CN" altLang="en-US" u="sng" noProof="1">
                <a:solidFill>
                  <a:srgbClr val="FF0000"/>
                </a:solidFill>
              </a:rPr>
              <a:t>学号</a:t>
            </a:r>
            <a:r>
              <a:rPr lang="zh-CN" altLang="en-US" noProof="1">
                <a:solidFill>
                  <a:schemeClr val="accent2"/>
                </a:solidFill>
              </a:rPr>
              <a:t>，</a:t>
            </a:r>
            <a:r>
              <a:rPr lang="zh-CN" altLang="en-US" noProof="1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     课程（</a:t>
            </a:r>
            <a:r>
              <a:rPr lang="zh-CN" altLang="en-US" u="sng" noProof="1">
                <a:solidFill>
                  <a:srgbClr val="3333FF"/>
                </a:solidFill>
              </a:rPr>
              <a:t>课程号</a:t>
            </a:r>
            <a:r>
              <a:rPr lang="zh-CN" altLang="en-US" noProof="1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     选修（</a:t>
            </a:r>
            <a:r>
              <a:rPr lang="zh-CN" altLang="en-US" u="sng" noProof="1">
                <a:solidFill>
                  <a:srgbClr val="FF0000"/>
                </a:solidFill>
              </a:rPr>
              <a:t>学号</a:t>
            </a:r>
            <a:r>
              <a:rPr lang="zh-CN" altLang="en-US" noProof="1"/>
              <a:t>，</a:t>
            </a:r>
            <a:r>
              <a:rPr lang="zh-CN" altLang="en-US" u="sng" noProof="1">
                <a:solidFill>
                  <a:srgbClr val="3333FF"/>
                </a:solidFill>
              </a:rPr>
              <a:t>课程号</a:t>
            </a:r>
            <a:r>
              <a:rPr lang="zh-CN" altLang="en-US" noProof="1"/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endParaRPr lang="zh-CN" altLang="en-US" noProof="1"/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altLang="zh-CN" sz="24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关系间的引用（续）</a:t>
            </a:r>
            <a:endParaRPr lang="en-US" altLang="zh-CN" sz="3600" noProof="1"/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[2.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3]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学生（</a:t>
            </a:r>
            <a:r>
              <a:rPr lang="zh-CN" altLang="en-US" sz="2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学号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，姓名，性别，</a:t>
            </a:r>
            <a:r>
              <a:rPr lang="zh-CN" altLang="en-US" sz="2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专业号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，年龄，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班长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30325" y="2565400"/>
          <a:ext cx="698658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r:id="rId3" imgW="11796120" imgH="6543720" progId="Word.Document.8">
                  <p:embed/>
                </p:oleObj>
              </mc:Choice>
              <mc:Fallback>
                <p:oleObj r:id="rId3" imgW="11796120" imgH="6543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65400"/>
                        <a:ext cx="6986588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11188" y="5157788"/>
            <a:ext cx="807561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zh-CN" sz="2200" b="1">
                <a:ea typeface="宋体" pitchFamily="2" charset="-122"/>
              </a:rPr>
              <a:t>“</a:t>
            </a:r>
            <a:r>
              <a:rPr lang="zh-CN" altLang="en-US" sz="2200" b="1">
                <a:ea typeface="宋体" pitchFamily="2" charset="-122"/>
              </a:rPr>
              <a:t>学号”是主码，“班长”是外码，它引用了本关系的“学号”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lang="zh-CN" altLang="en-US" sz="2200" b="1">
                <a:ea typeface="宋体" pitchFamily="2" charset="-122"/>
              </a:rPr>
              <a:t>“班长” 必须是确实存在的学生的学号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</a:t>
            </a:r>
            <a:r>
              <a:rPr lang="zh-CN" altLang="en-US" sz="3600" noProof="1"/>
              <a:t>．外码（</a:t>
            </a:r>
            <a:r>
              <a:rPr lang="en-US" altLang="zh-CN" sz="3600" noProof="1"/>
              <a:t>Foreign Key</a:t>
            </a:r>
            <a:r>
              <a:rPr lang="zh-CN" altLang="en-US" sz="3600" noProof="1"/>
              <a:t>）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268413"/>
            <a:ext cx="8154988" cy="4691062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noProof="1"/>
              <a:t>设</a:t>
            </a:r>
            <a:r>
              <a:rPr lang="en-US" altLang="zh-CN" sz="2400" i="1" noProof="1" smtClean="0"/>
              <a:t>F </a:t>
            </a:r>
            <a:r>
              <a:rPr lang="zh-CN" altLang="en-US" sz="2400" noProof="1" smtClean="0"/>
              <a:t>是</a:t>
            </a:r>
            <a:r>
              <a:rPr lang="zh-CN" altLang="en-US" sz="2400" noProof="1"/>
              <a:t>基本关系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的一个或一组属性，但不是关系</a:t>
            </a:r>
            <a:r>
              <a:rPr lang="en-US" altLang="zh-CN" sz="2400" i="1" noProof="1" smtClean="0"/>
              <a:t>R </a:t>
            </a:r>
            <a:r>
              <a:rPr lang="zh-CN" altLang="en-US" sz="2400" noProof="1" smtClean="0"/>
              <a:t>的</a:t>
            </a:r>
            <a:r>
              <a:rPr lang="zh-CN" altLang="en-US" sz="2400" noProof="1"/>
              <a:t>码。如果</a:t>
            </a:r>
            <a:r>
              <a:rPr lang="en-US" altLang="zh-CN" sz="2400" noProof="1"/>
              <a:t>F</a:t>
            </a:r>
            <a:r>
              <a:rPr lang="zh-CN" altLang="en-US" sz="2400" noProof="1"/>
              <a:t>与基本关系</a:t>
            </a:r>
            <a:r>
              <a:rPr lang="en-US" altLang="zh-CN" sz="2400" i="1" noProof="1" smtClean="0"/>
              <a:t>S  </a:t>
            </a:r>
            <a:r>
              <a:rPr lang="zh-CN" altLang="en-US" sz="2400" noProof="1" smtClean="0"/>
              <a:t>的</a:t>
            </a:r>
            <a:r>
              <a:rPr lang="zh-CN" altLang="en-US" sz="2400" noProof="1"/>
              <a:t>主码</a:t>
            </a:r>
            <a:r>
              <a:rPr lang="en-US" altLang="zh-CN" sz="2400" noProof="1" smtClean="0"/>
              <a:t>K</a:t>
            </a:r>
            <a:r>
              <a:rPr lang="en-US" altLang="zh-CN" sz="2400" baseline="-25000" noProof="1" smtClean="0"/>
              <a:t>s </a:t>
            </a:r>
            <a:r>
              <a:rPr lang="zh-CN" altLang="en-US" sz="2400" noProof="1" smtClean="0"/>
              <a:t>相</a:t>
            </a:r>
            <a:r>
              <a:rPr lang="zh-CN" altLang="en-US" sz="2400" noProof="1"/>
              <a:t>对应，则称</a:t>
            </a:r>
            <a:r>
              <a:rPr lang="en-US" altLang="zh-CN" sz="2400" noProof="1"/>
              <a:t>F</a:t>
            </a:r>
            <a:r>
              <a:rPr lang="zh-CN" altLang="en-US" sz="2400" noProof="1"/>
              <a:t>是</a:t>
            </a:r>
            <a:r>
              <a:rPr lang="en-US" altLang="zh-CN" sz="2400" i="1" noProof="1" smtClean="0"/>
              <a:t>R </a:t>
            </a:r>
            <a:r>
              <a:rPr lang="zh-CN" altLang="en-US" sz="2400" noProof="1" smtClean="0"/>
              <a:t>的</a:t>
            </a:r>
            <a:r>
              <a:rPr lang="zh-CN" altLang="en-US" sz="2400" noProof="1">
                <a:solidFill>
                  <a:schemeClr val="tx1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noProof="1"/>
              <a:t>基本关系</a:t>
            </a:r>
            <a:r>
              <a:rPr lang="en-US" altLang="zh-CN" sz="2400" i="1" noProof="1"/>
              <a:t>R</a:t>
            </a:r>
            <a:r>
              <a:rPr lang="zh-CN" altLang="en-US" sz="2400" i="1" noProof="1"/>
              <a:t>称</a:t>
            </a:r>
            <a:r>
              <a:rPr lang="zh-CN" altLang="en-US" sz="2400" noProof="1"/>
              <a:t>为</a:t>
            </a:r>
            <a:r>
              <a:rPr lang="zh-CN" altLang="en-US" sz="2400" noProof="1">
                <a:solidFill>
                  <a:schemeClr val="tx1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noProof="1"/>
              <a:t>（</a:t>
            </a:r>
            <a:r>
              <a:rPr lang="en-US" altLang="zh-CN" sz="2400" noProof="1"/>
              <a:t>Referencing  Relation</a:t>
            </a:r>
            <a:r>
              <a:rPr lang="zh-CN" altLang="en-US" sz="2400" noProof="1"/>
              <a:t>）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noProof="1"/>
              <a:t>基本关系</a:t>
            </a:r>
            <a:r>
              <a:rPr lang="en-US" altLang="zh-CN" sz="2400" i="1" noProof="1"/>
              <a:t>S</a:t>
            </a:r>
            <a:r>
              <a:rPr lang="zh-CN" altLang="en-US" sz="2400" i="1" noProof="1"/>
              <a:t>称</a:t>
            </a:r>
            <a:r>
              <a:rPr lang="zh-CN" altLang="en-US" sz="2400" noProof="1"/>
              <a:t>为</a:t>
            </a:r>
            <a:r>
              <a:rPr lang="zh-CN" altLang="en-US" sz="2400" noProof="1">
                <a:solidFill>
                  <a:schemeClr val="tx1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noProof="1"/>
              <a:t>（</a:t>
            </a:r>
            <a:r>
              <a:rPr lang="en-US" altLang="zh-CN" sz="2400" noProof="1"/>
              <a:t>Referenced Relation</a:t>
            </a:r>
            <a:r>
              <a:rPr lang="zh-CN" altLang="en-US" sz="2400" noProof="1"/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   或</a:t>
            </a:r>
            <a:r>
              <a:rPr lang="zh-CN" altLang="en-US" sz="2400" noProof="1">
                <a:solidFill>
                  <a:srgbClr val="000066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noProof="1"/>
              <a:t>（</a:t>
            </a:r>
            <a:r>
              <a:rPr lang="en-US" altLang="zh-CN" sz="2400" noProof="1"/>
              <a:t>Target Relation</a:t>
            </a:r>
            <a:r>
              <a:rPr lang="zh-CN" altLang="en-US" sz="2400" noProof="1"/>
              <a:t>）</a:t>
            </a:r>
          </a:p>
          <a:p>
            <a:pPr eaLnBrk="1" hangingPunct="1">
              <a:defRPr/>
            </a:pPr>
            <a:endParaRPr lang="en-US" altLang="zh-CN" sz="24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外码（续）</a:t>
            </a:r>
            <a:endParaRPr lang="en-US" altLang="zh-CN" sz="3600" noProof="1"/>
          </a:p>
        </p:txBody>
      </p:sp>
      <p:sp>
        <p:nvSpPr>
          <p:cNvPr id="2150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125538"/>
            <a:ext cx="8002588" cy="30956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2.1]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中学生关系的“专业号”与专业关系的主码“专业号”相对应</a:t>
            </a:r>
          </a:p>
          <a:p>
            <a:pPr lvl="1" eaLnBrk="1" hangingPunct="1">
              <a:lnSpc>
                <a:spcPct val="130000"/>
              </a:lnSpc>
              <a:buClr>
                <a:srgbClr val="0033CC"/>
              </a:buCl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“专业号”属性是学生关系的外码</a:t>
            </a:r>
          </a:p>
          <a:p>
            <a:pPr lvl="1" eaLnBrk="1" hangingPunct="1">
              <a:lnSpc>
                <a:spcPct val="130000"/>
              </a:lnSpc>
              <a:buClr>
                <a:srgbClr val="0033CC"/>
              </a:buCl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专业关系是被参照关系，学生关系为参照关系 </a:t>
            </a: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524000" y="4249738"/>
          <a:ext cx="40386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r:id="rId3" imgW="11187302" imgH="3415873" progId="Photoshop.Image.7">
                  <p:embed/>
                </p:oleObj>
              </mc:Choice>
              <mc:Fallback>
                <p:oleObj r:id="rId3" imgW="11187302" imgH="3415873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49738"/>
                        <a:ext cx="40386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  </a:t>
            </a:r>
            <a:r>
              <a:rPr lang="zh-CN" altLang="en-US" sz="3600" noProof="1"/>
              <a:t>关系数据结构及形式化定义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098550"/>
            <a:ext cx="7570788" cy="5170488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22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2.1.1  </a:t>
            </a: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2.1.2  </a:t>
            </a:r>
            <a:r>
              <a:rPr lang="zh-CN" altLang="en-US" noProof="1"/>
              <a:t>关系模式</a:t>
            </a:r>
            <a:endParaRPr lang="zh-CN" altLang="en-US" noProof="1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2.1.3  </a:t>
            </a:r>
            <a:r>
              <a:rPr lang="zh-CN" altLang="en-US" noProof="1"/>
              <a:t>关系数据库</a:t>
            </a:r>
            <a:endParaRPr lang="en-US" altLang="zh-CN" noProof="1"/>
          </a:p>
          <a:p>
            <a:pPr marL="0" indent="0" eaLnBrk="1" hangingPunct="1">
              <a:lnSpc>
                <a:spcPct val="22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2.1.4   </a:t>
            </a:r>
            <a:r>
              <a:rPr lang="zh-CN" altLang="en-US" noProof="1"/>
              <a:t>关系模型的存储结构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外码（续）</a:t>
            </a:r>
            <a:endParaRPr lang="en-US" altLang="zh-CN" sz="3600" noProof="1"/>
          </a:p>
        </p:txBody>
      </p:sp>
      <p:sp>
        <p:nvSpPr>
          <p:cNvPr id="2160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1125538"/>
            <a:ext cx="8713788" cy="33067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2.2]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选修关系的“学号” 与学生关系的主码“学号”相对应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选修关系的“课程号”与课程关系的主码“课程号”相对应</a:t>
            </a:r>
          </a:p>
          <a:p>
            <a:pPr lvl="1" eaLnBrk="1" hangingPunct="1">
              <a:buClr>
                <a:srgbClr val="0033CC"/>
              </a:buCl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“学号”和“课程号”是选修关系的外码</a:t>
            </a:r>
          </a:p>
          <a:p>
            <a:pPr lvl="1" eaLnBrk="1" hangingPunct="1">
              <a:buClr>
                <a:srgbClr val="0033CC"/>
              </a:buCl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学生关系和课程关系均为被参照关系</a:t>
            </a:r>
          </a:p>
          <a:p>
            <a:pPr lvl="1" eaLnBrk="1" hangingPunct="1">
              <a:buClr>
                <a:srgbClr val="0033CC"/>
              </a:buCl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选修关系为参照关系 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187450" y="4652963"/>
          <a:ext cx="6408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r:id="rId3" imgW="18044444" imgH="2590476" progId="Photoshop.Image.7">
                  <p:embed/>
                </p:oleObj>
              </mc:Choice>
              <mc:Fallback>
                <p:oleObj r:id="rId3" imgW="18044444" imgH="2590476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2963"/>
                        <a:ext cx="6408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外码（续）</a:t>
            </a:r>
            <a:endParaRPr lang="en-US" altLang="zh-CN" sz="3600" noProof="1"/>
          </a:p>
        </p:txBody>
      </p:sp>
      <p:sp>
        <p:nvSpPr>
          <p:cNvPr id="2170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268413"/>
            <a:ext cx="8291513" cy="23050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2.3]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中“班长”与本身的主码“学号”相对应</a:t>
            </a:r>
          </a:p>
          <a:p>
            <a:pPr lvl="1" eaLnBrk="1" hangingPunct="1">
              <a:buClr>
                <a:srgbClr val="0033CC"/>
              </a:buClr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“班长”是外码</a:t>
            </a:r>
          </a:p>
          <a:p>
            <a:pPr lvl="1" eaLnBrk="1" hangingPunct="1">
              <a:buClr>
                <a:srgbClr val="0033CC"/>
              </a:buClr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学生关系既是参照关系也是被参照关系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484438" y="3386138"/>
          <a:ext cx="35274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r:id="rId3" imgW="10057143" imgH="5904762" progId="Photoshop.Image.7">
                  <p:embed/>
                </p:oleObj>
              </mc:Choice>
              <mc:Fallback>
                <p:oleObj r:id="rId3" imgW="10057143" imgH="5904762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86138"/>
                        <a:ext cx="352742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外码（续）</a:t>
            </a:r>
            <a:endParaRPr lang="en-US" altLang="zh-CN" sz="3600" noProof="1"/>
          </a:p>
        </p:txBody>
      </p:sp>
      <p:sp>
        <p:nvSpPr>
          <p:cNvPr id="2181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noProof="1"/>
              <a:t>关系</a:t>
            </a:r>
            <a:r>
              <a:rPr lang="en-US" altLang="zh-CN" i="1" noProof="1" smtClean="0"/>
              <a:t>R </a:t>
            </a:r>
            <a:r>
              <a:rPr lang="zh-CN" altLang="en-US" noProof="1" smtClean="0"/>
              <a:t>和</a:t>
            </a:r>
            <a:r>
              <a:rPr lang="en-US" altLang="zh-CN" i="1" noProof="1" smtClean="0"/>
              <a:t>S </a:t>
            </a:r>
            <a:r>
              <a:rPr lang="zh-CN" altLang="en-US" noProof="1" smtClean="0"/>
              <a:t>不一定</a:t>
            </a:r>
            <a:r>
              <a:rPr lang="zh-CN" altLang="en-US" noProof="1"/>
              <a:t>是不同的关系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noProof="1"/>
              <a:t>目标关系</a:t>
            </a:r>
            <a:r>
              <a:rPr lang="en-US" altLang="zh-CN" i="1" noProof="1" smtClean="0"/>
              <a:t>S </a:t>
            </a:r>
            <a:r>
              <a:rPr lang="zh-CN" altLang="en-US" noProof="1" smtClean="0"/>
              <a:t>的</a:t>
            </a:r>
            <a:r>
              <a:rPr lang="zh-CN" altLang="en-US" noProof="1"/>
              <a:t>主码</a:t>
            </a:r>
            <a:r>
              <a:rPr lang="en-US" altLang="zh-CN" noProof="1"/>
              <a:t>K</a:t>
            </a:r>
            <a:r>
              <a:rPr lang="en-US" altLang="zh-CN" baseline="-25000" noProof="1"/>
              <a:t>s </a:t>
            </a:r>
            <a:r>
              <a:rPr lang="zh-CN" altLang="en-US" noProof="1"/>
              <a:t>和参照关系的外码</a:t>
            </a:r>
            <a:r>
              <a:rPr lang="en-US" altLang="zh-CN" noProof="1"/>
              <a:t>F</a:t>
            </a:r>
            <a:r>
              <a:rPr lang="zh-CN" altLang="en-US" noProof="1"/>
              <a:t>必须定义在同一个（或一组）域上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noProof="1"/>
              <a:t>外码并不一定要与相应的主码同名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    当外码与相应的主码属于不同关系时，往往取相同的名 字，以便于识别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3. </a:t>
            </a:r>
            <a:r>
              <a:rPr lang="zh-CN" altLang="en-US" sz="3600" noProof="1"/>
              <a:t>参照完整性规则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noProof="1"/>
              <a:t>规则</a:t>
            </a:r>
            <a:r>
              <a:rPr lang="en-US" altLang="zh-CN" sz="2400" noProof="1"/>
              <a:t>2.2  </a:t>
            </a:r>
            <a:r>
              <a:rPr lang="zh-CN" altLang="en-US" sz="2400" noProof="1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noProof="1"/>
              <a:t>   若属性（或属性组）</a:t>
            </a:r>
            <a:r>
              <a:rPr lang="en-US" altLang="zh-CN" sz="2400" i="1" noProof="1" smtClean="0"/>
              <a:t>F </a:t>
            </a:r>
            <a:r>
              <a:rPr lang="zh-CN" altLang="en-US" sz="2400" noProof="1" smtClean="0"/>
              <a:t>是</a:t>
            </a:r>
            <a:r>
              <a:rPr lang="zh-CN" altLang="en-US" sz="2400" noProof="1"/>
              <a:t>基本关系</a:t>
            </a:r>
            <a:r>
              <a:rPr lang="en-US" altLang="zh-CN" sz="2400" i="1" noProof="1" smtClean="0"/>
              <a:t>R </a:t>
            </a:r>
            <a:r>
              <a:rPr lang="zh-CN" altLang="en-US" sz="2400" noProof="1" smtClean="0"/>
              <a:t>的</a:t>
            </a:r>
            <a:r>
              <a:rPr lang="zh-CN" altLang="en-US" sz="2400" noProof="1"/>
              <a:t>外码它与基本关系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的主码</a:t>
            </a:r>
            <a:r>
              <a:rPr lang="en-US" altLang="zh-CN" sz="2400" noProof="1"/>
              <a:t>K</a:t>
            </a:r>
            <a:r>
              <a:rPr lang="en-US" altLang="zh-CN" sz="2400" baseline="-25000" noProof="1"/>
              <a:t>s</a:t>
            </a:r>
            <a:r>
              <a:rPr lang="zh-CN" altLang="en-US" sz="2400" noProof="1"/>
              <a:t>相对应（基本关系</a:t>
            </a:r>
            <a:r>
              <a:rPr lang="en-US" altLang="zh-CN" sz="2400" i="1" noProof="1" smtClean="0"/>
              <a:t>R </a:t>
            </a:r>
            <a:r>
              <a:rPr lang="zh-CN" altLang="en-US" sz="2400" noProof="1" smtClean="0"/>
              <a:t>和</a:t>
            </a:r>
            <a:r>
              <a:rPr lang="en-US" altLang="zh-CN" sz="2400" i="1" noProof="1" smtClean="0"/>
              <a:t>S </a:t>
            </a:r>
            <a:r>
              <a:rPr lang="zh-CN" altLang="en-US" sz="2400" noProof="1" smtClean="0"/>
              <a:t>不一定</a:t>
            </a:r>
            <a:r>
              <a:rPr lang="zh-CN" altLang="en-US" sz="2400" noProof="1"/>
              <a:t>是不同的关系），则对于</a:t>
            </a:r>
            <a:r>
              <a:rPr lang="en-US" altLang="zh-CN" sz="2400" i="1" noProof="1" smtClean="0"/>
              <a:t>R </a:t>
            </a:r>
            <a:r>
              <a:rPr lang="zh-CN" altLang="en-US" sz="2400" noProof="1" smtClean="0"/>
              <a:t>中</a:t>
            </a:r>
            <a:r>
              <a:rPr lang="zh-CN" altLang="en-US" sz="2400" noProof="1"/>
              <a:t>每个元组在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  <a:defRPr/>
            </a:pPr>
            <a:r>
              <a:rPr lang="zh-CN" altLang="en-US" noProof="1"/>
              <a:t>或者取空值</a:t>
            </a:r>
            <a:r>
              <a:rPr lang="zh-CN" altLang="en-US" noProof="1"/>
              <a:t>（</a:t>
            </a:r>
            <a:r>
              <a:rPr lang="en-US" altLang="zh-CN" i="1" noProof="1" smtClean="0"/>
              <a:t>F </a:t>
            </a:r>
            <a:r>
              <a:rPr lang="zh-CN" altLang="en-US" noProof="1" smtClean="0"/>
              <a:t>的</a:t>
            </a:r>
            <a:r>
              <a:rPr lang="zh-CN" altLang="en-US" noProof="1"/>
              <a:t>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  <a:defRPr/>
            </a:pPr>
            <a:r>
              <a:rPr lang="zh-CN" altLang="en-US" noProof="1"/>
              <a:t>或者等于</a:t>
            </a:r>
            <a:r>
              <a:rPr lang="en-US" altLang="zh-CN" i="1" noProof="1" smtClean="0"/>
              <a:t>S </a:t>
            </a:r>
            <a:r>
              <a:rPr lang="zh-CN" altLang="en-US" noProof="1" smtClean="0"/>
              <a:t>中</a:t>
            </a:r>
            <a:r>
              <a:rPr lang="zh-CN" altLang="en-US" noProof="1"/>
              <a:t>某个元组的主码值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参照完整性规则（续）</a:t>
            </a:r>
            <a:endParaRPr lang="en-US" altLang="zh-CN" sz="3600" noProof="1"/>
          </a:p>
        </p:txBody>
      </p:sp>
      <p:sp>
        <p:nvSpPr>
          <p:cNvPr id="220163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098550"/>
            <a:ext cx="8151812" cy="4616450"/>
          </a:xfrm>
        </p:spPr>
        <p:txBody>
          <a:bodyPr vert="horz" wrap="square" lIns="91440" tIns="45720" rIns="91440" bIns="45720" anchor="t"/>
          <a:lstStyle/>
          <a:p>
            <a:pPr lvl="4" algn="just" eaLnBrk="1" hangingPunct="1">
              <a:buFontTx/>
              <a:buNone/>
              <a:defRPr/>
            </a:pPr>
            <a:endParaRPr lang="en-US" altLang="zh-CN" sz="1800" noProof="1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2.1]</a:t>
            </a:r>
            <a:r>
              <a:rPr lang="zh-CN" altLang="en-US" sz="2400" noProof="1"/>
              <a:t>中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学生关系中每个元组的</a:t>
            </a:r>
            <a:r>
              <a:rPr lang="zh-CN" altLang="en-US" sz="2400" noProof="1">
                <a:solidFill>
                  <a:srgbClr val="000066"/>
                </a:solidFill>
              </a:rPr>
              <a:t>“专业号”</a:t>
            </a:r>
            <a:r>
              <a:rPr lang="zh-CN" altLang="en-US" sz="2400" noProof="1"/>
              <a:t>属性只取两类值：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</a:t>
            </a:r>
            <a:r>
              <a:rPr lang="zh-CN" altLang="en-US" sz="2400" noProof="1">
                <a:solidFill>
                  <a:srgbClr val="000066"/>
                </a:solidFill>
              </a:rPr>
              <a:t>空值</a:t>
            </a:r>
            <a:r>
              <a:rPr lang="zh-CN" altLang="en-US" sz="2400" noProof="1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）非空值，这时该值</a:t>
            </a:r>
            <a:r>
              <a:rPr lang="zh-CN" altLang="en-US" sz="2400" noProof="1">
                <a:solidFill>
                  <a:srgbClr val="000066"/>
                </a:solidFill>
              </a:rPr>
              <a:t>必须是专业关系中某个元组的“专业号”值</a:t>
            </a:r>
            <a:r>
              <a:rPr lang="zh-CN" altLang="en-US" sz="2400" noProof="1"/>
              <a:t>，表示该学生不可能分配一个不存在的专业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参照完整性规则（续）</a:t>
            </a:r>
            <a:endParaRPr lang="en-US" altLang="zh-CN" sz="3600" noProof="1"/>
          </a:p>
        </p:txBody>
      </p:sp>
      <p:sp>
        <p:nvSpPr>
          <p:cNvPr id="2211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7643813" cy="4911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2.2] </a:t>
            </a:r>
            <a:r>
              <a:rPr lang="zh-CN" altLang="en-US" sz="2400" noProof="1"/>
              <a:t>中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选修（</a:t>
            </a:r>
            <a:r>
              <a:rPr lang="zh-CN" altLang="en-US" sz="2400" u="sng" noProof="1">
                <a:solidFill>
                  <a:srgbClr val="000066"/>
                </a:solidFill>
              </a:rPr>
              <a:t>学号</a:t>
            </a:r>
            <a:r>
              <a:rPr lang="zh-CN" altLang="en-US" sz="2400" noProof="1">
                <a:solidFill>
                  <a:srgbClr val="000066"/>
                </a:solidFill>
              </a:rPr>
              <a:t>，</a:t>
            </a:r>
            <a:r>
              <a:rPr lang="zh-CN" altLang="en-US" sz="2400" u="sng" noProof="1">
                <a:solidFill>
                  <a:srgbClr val="000066"/>
                </a:solidFill>
              </a:rPr>
              <a:t>课程号</a:t>
            </a:r>
            <a:r>
              <a:rPr lang="zh-CN" altLang="en-US" sz="2400" noProof="1"/>
              <a:t>，成绩）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“学号”和“课程号”可能的取值 ：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）选修关系中的主属性，不能取空值</a:t>
            </a: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 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）只能取相应被参照关系中已经存在的主码值</a:t>
            </a:r>
          </a:p>
          <a:p>
            <a:pPr algn="just" eaLnBrk="1" hangingPunct="1">
              <a:defRPr/>
            </a:pPr>
            <a:endParaRPr lang="zh-CN" altLang="en-US" sz="2400" noProof="1"/>
          </a:p>
          <a:p>
            <a:pPr lvl="1" algn="just" eaLnBrk="1" hangingPunct="1">
              <a:buFont typeface="Wingdings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参照完整性规则（续）</a:t>
            </a:r>
            <a:endParaRPr lang="en-US" altLang="zh-CN" sz="3600" noProof="1"/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590550" y="1339850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2.3] </a:t>
            </a:r>
            <a:r>
              <a:rPr lang="zh-CN" altLang="en-US" sz="2400" noProof="1"/>
              <a:t>中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noProof="1"/>
              <a:t>学生（</a:t>
            </a:r>
            <a:r>
              <a:rPr lang="zh-CN" altLang="en-US" sz="2400" u="sng" noProof="1">
                <a:solidFill>
                  <a:srgbClr val="000066"/>
                </a:solidFill>
              </a:rPr>
              <a:t>学号</a:t>
            </a:r>
            <a:r>
              <a:rPr lang="zh-CN" altLang="en-US" sz="2400" noProof="1"/>
              <a:t>，姓名，性别，专业号，年龄，</a:t>
            </a:r>
            <a:r>
              <a:rPr lang="zh-CN" altLang="en-US" sz="2400" noProof="1">
                <a:solidFill>
                  <a:srgbClr val="000066"/>
                </a:solidFill>
              </a:rPr>
              <a:t>班长</a:t>
            </a:r>
            <a:r>
              <a:rPr lang="zh-CN" altLang="en-US" sz="2400" noProof="1"/>
              <a:t>）</a:t>
            </a:r>
            <a:endParaRPr lang="zh-CN" altLang="en-US" sz="3200" noProof="1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“班长”属性值可以取两类值：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）空值，表示该学生所在班级尚未选出班长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noProof="1"/>
              <a:t>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）非空值，该值必须是本关系中某个元组的学号值</a:t>
            </a: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 </a:t>
            </a:r>
            <a:r>
              <a:rPr lang="zh-CN" altLang="en-US" sz="3600" noProof="1"/>
              <a:t>关系的完整性</a:t>
            </a:r>
            <a:endParaRPr lang="en-US" altLang="zh-CN" sz="3600" noProof="1"/>
          </a:p>
        </p:txBody>
      </p:sp>
      <p:sp>
        <p:nvSpPr>
          <p:cNvPr id="223235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844675"/>
            <a:ext cx="7689850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2.3.1 </a:t>
            </a:r>
            <a:r>
              <a:rPr lang="zh-CN" altLang="en-US" noProof="1"/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2.3.2 </a:t>
            </a:r>
            <a:r>
              <a:rPr lang="zh-CN" altLang="en-US" noProof="1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2.3.3 </a:t>
            </a:r>
            <a:r>
              <a:rPr lang="zh-CN" altLang="en-US" noProof="1">
                <a:solidFill>
                  <a:srgbClr val="000066"/>
                </a:solidFill>
              </a:rPr>
              <a:t>用户定义的完整性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2.3.3 </a:t>
            </a:r>
            <a:r>
              <a:rPr lang="zh-CN" altLang="en-US" sz="3600" noProof="1"/>
              <a:t>用户定义的完整性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4294967295"/>
          </p:nvPr>
        </p:nvSpPr>
        <p:spPr>
          <a:xfrm>
            <a:off x="558800" y="1098550"/>
            <a:ext cx="8128000" cy="5033963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60000"/>
              </a:lnSpc>
              <a:defRPr/>
            </a:pPr>
            <a:r>
              <a:rPr lang="zh-CN" altLang="en-US" noProof="1"/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lang="zh-CN" altLang="en-US" noProof="1"/>
              <a:t>关系模型应提供定义和检验这类完整性的机制，以便用统一的系统的方法处理它们，而不需由应用程序承担这一功能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用户定义的完整性（续）</a:t>
            </a:r>
            <a:endParaRPr lang="en-US" altLang="zh-CN" sz="3600" noProof="1"/>
          </a:p>
        </p:txBody>
      </p:sp>
      <p:sp>
        <p:nvSpPr>
          <p:cNvPr id="22528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课程（</a:t>
            </a:r>
            <a:r>
              <a:rPr lang="zh-CN" alt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课程号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，课程名，学分）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非主属性“课程名”也不能取空值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“学分”属性只能取值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457308" y="152486"/>
            <a:ext cx="8229600" cy="86836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2.1.1 </a:t>
            </a:r>
            <a:r>
              <a:rPr lang="zh-CN" altLang="en-US" sz="3600" noProof="1"/>
              <a:t>关系</a:t>
            </a:r>
          </a:p>
        </p:txBody>
      </p:sp>
      <p:sp>
        <p:nvSpPr>
          <p:cNvPr id="166915" name="Rectangle 3"/>
          <p:cNvSpPr>
            <a:spLocks noGrp="1"/>
          </p:cNvSpPr>
          <p:nvPr>
            <p:ph type="body" idx="4294967295"/>
          </p:nvPr>
        </p:nvSpPr>
        <p:spPr>
          <a:xfrm>
            <a:off x="609704" y="838268"/>
            <a:ext cx="8229600" cy="5029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单一的数据结构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逻辑结构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二维表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从用户角度，关系模型中数据的逻辑结构是一张二维表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建立在集合代数的基础上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09983"/>
              </p:ext>
            </p:extLst>
          </p:nvPr>
        </p:nvGraphicFramePr>
        <p:xfrm>
          <a:off x="2438456" y="4114782"/>
          <a:ext cx="6172038" cy="341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11796120" imgH="6543720" progId="Word.Document.8">
                  <p:embed/>
                </p:oleObj>
              </mc:Choice>
              <mc:Fallback>
                <p:oleObj r:id="rId3" imgW="11796120" imgH="6543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56" y="4114782"/>
                        <a:ext cx="6172038" cy="3419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第二章 关系数据库</a:t>
            </a:r>
          </a:p>
        </p:txBody>
      </p:sp>
      <p:sp>
        <p:nvSpPr>
          <p:cNvPr id="22630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2.1  </a:t>
            </a:r>
            <a:r>
              <a:rPr lang="zh-CN" altLang="en-US" sz="2800" noProof="1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2.2  </a:t>
            </a:r>
            <a:r>
              <a:rPr lang="zh-CN" altLang="en-US" sz="2800" noProof="1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2.3  </a:t>
            </a:r>
            <a:r>
              <a:rPr lang="zh-CN" altLang="en-US" sz="2800" noProof="1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>
                <a:solidFill>
                  <a:srgbClr val="000066"/>
                </a:solidFill>
              </a:rPr>
              <a:t>2.4  </a:t>
            </a:r>
            <a:r>
              <a:rPr lang="zh-CN" altLang="en-US" sz="2800" noProof="1">
                <a:solidFill>
                  <a:srgbClr val="000066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2.5  *</a:t>
            </a:r>
            <a:r>
              <a:rPr lang="zh-CN" altLang="en-US" sz="2800" noProof="1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2.6  </a:t>
            </a:r>
            <a:r>
              <a:rPr lang="zh-CN" altLang="en-US" sz="2800" noProof="1"/>
              <a:t>小结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2.4 </a:t>
            </a:r>
            <a:r>
              <a:rPr lang="zh-CN" altLang="en-US" sz="3600" noProof="1"/>
              <a:t>关系代数</a:t>
            </a:r>
          </a:p>
        </p:txBody>
      </p:sp>
      <p:sp>
        <p:nvSpPr>
          <p:cNvPr id="227331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zh-CN" noProof="1"/>
              <a:t>关系代数是一种抽象的查询语言，它用对关系的运算来表达查询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noProof="1"/>
              <a:t>关系代数</a:t>
            </a:r>
            <a:endParaRPr lang="en-US" altLang="zh-CN" noProof="1"/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zh-CN" noProof="1"/>
              <a:t>运算对象是关系</a:t>
            </a:r>
            <a:endParaRPr lang="en-US" altLang="zh-CN" noProof="1"/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zh-CN" noProof="1"/>
              <a:t>运算结果亦为关系</a:t>
            </a:r>
            <a:endParaRPr lang="en-US" altLang="zh-CN" noProof="1"/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zh-CN" noProof="1"/>
              <a:t>关系代数的运算符</a:t>
            </a:r>
            <a:r>
              <a:rPr lang="zh-CN" altLang="en-US" noProof="1"/>
              <a:t>有</a:t>
            </a:r>
            <a:r>
              <a:rPr lang="zh-CN" altLang="zh-CN" noProof="1"/>
              <a:t>两类：集合运算符和专门的关系运算符</a:t>
            </a:r>
            <a:endParaRPr lang="en-US" altLang="zh-CN" noProof="1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noProof="1"/>
              <a:t>传统的</a:t>
            </a:r>
            <a:r>
              <a:rPr lang="zh-CN" altLang="zh-CN" noProof="1"/>
              <a:t>集合运算是从关系的“水平”方向即行的角度进行</a:t>
            </a:r>
            <a:endParaRPr lang="en-US" altLang="zh-CN" noProof="1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noProof="1"/>
              <a:t>专门的关系运算不仅涉及行而且涉及列</a:t>
            </a: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9"/>
          <p:cNvSpPr>
            <a:spLocks noChangeArrowheads="1"/>
          </p:cNvSpPr>
          <p:nvPr/>
        </p:nvSpPr>
        <p:spPr bwMode="auto">
          <a:xfrm>
            <a:off x="2039938" y="1147763"/>
            <a:ext cx="44037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zh-CN" altLang="en-US" sz="2200" b="1">
                <a:ea typeface="宋体" pitchFamily="2" charset="-122"/>
              </a:rPr>
              <a:t>表</a:t>
            </a:r>
            <a:r>
              <a:rPr lang="en-US" altLang="zh-CN" sz="2200" b="1">
                <a:ea typeface="宋体" pitchFamily="2" charset="-122"/>
              </a:rPr>
              <a:t>2.4  </a:t>
            </a:r>
            <a:r>
              <a:rPr lang="zh-CN" altLang="en-US" sz="2200" b="1">
                <a:ea typeface="宋体" pitchFamily="2" charset="-122"/>
              </a:rPr>
              <a:t>关系代数运算符</a:t>
            </a:r>
          </a:p>
        </p:txBody>
      </p:sp>
      <p:sp>
        <p:nvSpPr>
          <p:cNvPr id="228355" name="Rectangle 5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2.4 </a:t>
            </a:r>
            <a:r>
              <a:rPr lang="zh-CN" altLang="en-US" sz="3600" noProof="1"/>
              <a:t>关系代数</a:t>
            </a:r>
            <a:endParaRPr lang="en-US" altLang="zh-CN" sz="3600" noProof="1"/>
          </a:p>
        </p:txBody>
      </p:sp>
      <p:graphicFrame>
        <p:nvGraphicFramePr>
          <p:cNvPr id="228356" name="表格 228355"/>
          <p:cNvGraphicFramePr>
            <a:graphicFrameLocks noGrp="1"/>
          </p:cNvGraphicFramePr>
          <p:nvPr/>
        </p:nvGraphicFramePr>
        <p:xfrm>
          <a:off x="1403350" y="2060575"/>
          <a:ext cx="6048375" cy="3951290"/>
        </p:xfrm>
        <a:graphic>
          <a:graphicData uri="http://schemas.openxmlformats.org/drawingml/2006/table">
            <a:tbl>
              <a:tblPr/>
              <a:tblGrid>
                <a:gridCol w="2016125"/>
                <a:gridCol w="2014538"/>
                <a:gridCol w="2017712"/>
              </a:tblGrid>
              <a:tr h="4397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运　算　符</a:t>
                      </a: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含　义</a:t>
                      </a: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集合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∪</a:t>
                      </a: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并</a:t>
                      </a: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微软雅黑" pitchFamily="34" charset="-122"/>
                          <a:cs typeface="Times New Roman" pitchFamily="18" charset="0"/>
                        </a:rPr>
                        <a:t>差</a:t>
                      </a: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∩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交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×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笛卡尔积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专门的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关系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σ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选择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π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投影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连接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÷</a:t>
                      </a:r>
                      <a:endParaRPr kumimoji="0" lang="zh-CN" altLang="zh-CN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除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576" name="Group 4"/>
          <p:cNvGrpSpPr>
            <a:grpSpLocks/>
          </p:cNvGrpSpPr>
          <p:nvPr/>
        </p:nvGrpSpPr>
        <p:grpSpPr bwMode="auto">
          <a:xfrm>
            <a:off x="3771900" y="5399088"/>
            <a:ext cx="1600200" cy="609600"/>
            <a:chOff x="2325" y="6446"/>
            <a:chExt cx="705" cy="367"/>
          </a:xfrm>
        </p:grpSpPr>
        <p:sp>
          <p:nvSpPr>
            <p:cNvPr id="65577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65578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buFont typeface="Arial" charset="0"/>
                <a:buNone/>
              </a:pPr>
              <a:r>
                <a:rPr lang="en-US" altLang="zh-CN" sz="600" b="1" i="1">
                  <a:ea typeface="宋体" pitchFamily="2" charset="-122"/>
                </a:rPr>
                <a:t> </a:t>
              </a:r>
              <a:endParaRPr lang="en-US" altLang="zh-CN" sz="600" b="1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2.4 </a:t>
            </a:r>
            <a:r>
              <a:rPr lang="zh-CN" altLang="en-US" sz="3600" noProof="1"/>
              <a:t>关系代数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196975"/>
            <a:ext cx="8002587" cy="4997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2.4.1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 传统的集合运算</a:t>
            </a:r>
          </a:p>
          <a:p>
            <a:pPr marL="0" indent="0"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2.4.2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专门的关系运算</a:t>
            </a:r>
          </a:p>
          <a:p>
            <a:pPr marL="0" indent="0" eaLnBrk="1" hangingPunct="1"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（</a:t>
            </a:r>
            <a:r>
              <a:rPr lang="en-US" altLang="zh-CN" sz="3600" noProof="1"/>
              <a:t>1</a:t>
            </a:r>
            <a:r>
              <a:rPr lang="zh-CN" altLang="en-US" sz="3600" noProof="1"/>
              <a:t>）</a:t>
            </a:r>
            <a:r>
              <a:rPr lang="en-US" altLang="zh-CN" sz="3600" noProof="1"/>
              <a:t> </a:t>
            </a:r>
            <a:r>
              <a:rPr lang="zh-CN" altLang="en-US" sz="3600" noProof="1"/>
              <a:t>并（</a:t>
            </a:r>
            <a:r>
              <a:rPr lang="en-US" altLang="zh-CN" sz="3600" noProof="1"/>
              <a:t>Union</a:t>
            </a:r>
            <a:r>
              <a:rPr lang="zh-CN" altLang="en-US" sz="3600" noProof="1"/>
              <a:t>）</a:t>
            </a:r>
          </a:p>
        </p:txBody>
      </p:sp>
      <p:sp>
        <p:nvSpPr>
          <p:cNvPr id="23040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具有相同的目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（即两个关系都有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个属性）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∪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仍为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目关系，由属于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的元组组成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∪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∨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标题 1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95300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并（续）</a:t>
            </a:r>
          </a:p>
        </p:txBody>
      </p:sp>
      <p:graphicFrame>
        <p:nvGraphicFramePr>
          <p:cNvPr id="231427" name="内容占位符 231426"/>
          <p:cNvGraphicFramePr>
            <a:graphicFrameLocks noGrp="1"/>
          </p:cNvGraphicFramePr>
          <p:nvPr>
            <p:ph sz="half" idx="4294967295"/>
          </p:nvPr>
        </p:nvGraphicFramePr>
        <p:xfrm>
          <a:off x="523875" y="1579563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49" name="内容占位符 231448"/>
          <p:cNvGraphicFramePr>
            <a:graphicFrameLocks noGrp="1"/>
          </p:cNvGraphicFramePr>
          <p:nvPr>
            <p:ph sz="quarter" idx="4294967295"/>
          </p:nvPr>
        </p:nvGraphicFramePr>
        <p:xfrm>
          <a:off x="4710113" y="2089150"/>
          <a:ext cx="4038600" cy="2466976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0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43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0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43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0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475" name="内容占位符 231474"/>
          <p:cNvGraphicFramePr>
            <a:graphicFrameLocks noGrp="1"/>
          </p:cNvGraphicFramePr>
          <p:nvPr>
            <p:ph sz="quarter" idx="4294967295"/>
          </p:nvPr>
        </p:nvGraphicFramePr>
        <p:xfrm>
          <a:off x="461963" y="3713163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68681" name="TextBox 7"/>
          <p:cNvSpPr txBox="1">
            <a:spLocks noChangeArrowheads="1"/>
          </p:cNvSpPr>
          <p:nvPr/>
        </p:nvSpPr>
        <p:spPr bwMode="auto">
          <a:xfrm>
            <a:off x="677863" y="1052513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68682" name="TextBox 10"/>
          <p:cNvSpPr txBox="1">
            <a:spLocks noChangeArrowheads="1"/>
          </p:cNvSpPr>
          <p:nvPr/>
        </p:nvSpPr>
        <p:spPr bwMode="auto">
          <a:xfrm>
            <a:off x="677863" y="33147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68683" name="TextBox 11"/>
          <p:cNvSpPr txBox="1">
            <a:spLocks noChangeArrowheads="1"/>
          </p:cNvSpPr>
          <p:nvPr/>
        </p:nvSpPr>
        <p:spPr bwMode="auto">
          <a:xfrm>
            <a:off x="4999038" y="1435100"/>
            <a:ext cx="779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RUS</a:t>
            </a:r>
            <a:endParaRPr lang="zh-CN" altLang="en-US" sz="2200" b="1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（</a:t>
            </a:r>
            <a:r>
              <a:rPr lang="en-US" altLang="zh-CN" sz="3600" noProof="1"/>
              <a:t>2</a:t>
            </a:r>
            <a:r>
              <a:rPr lang="zh-CN" altLang="en-US" sz="3600" noProof="1"/>
              <a:t>）差（</a:t>
            </a:r>
            <a:r>
              <a:rPr lang="en-US" altLang="zh-CN" sz="3600" noProof="1"/>
              <a:t>Difference</a:t>
            </a:r>
            <a:r>
              <a:rPr lang="zh-CN" altLang="en-US" sz="3600" noProof="1"/>
              <a:t>）</a:t>
            </a:r>
          </a:p>
        </p:txBody>
      </p:sp>
      <p:sp>
        <p:nvSpPr>
          <p:cNvPr id="23245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具有相同的目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- 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仍为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目关系，由属于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而不属于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的所有元组组成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 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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95300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差（续）</a:t>
            </a:r>
            <a:endParaRPr lang="en-US" altLang="zh-CN" sz="3600" noProof="1"/>
          </a:p>
        </p:txBody>
      </p:sp>
      <p:graphicFrame>
        <p:nvGraphicFramePr>
          <p:cNvPr id="233475" name="内容占位符 233474"/>
          <p:cNvGraphicFramePr>
            <a:graphicFrameLocks noGrp="1"/>
          </p:cNvGraphicFramePr>
          <p:nvPr>
            <p:ph sz="half" idx="4294967295"/>
          </p:nvPr>
        </p:nvGraphicFramePr>
        <p:xfrm>
          <a:off x="595313" y="1728788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97" name="内容占位符 233496"/>
          <p:cNvGraphicFramePr>
            <a:graphicFrameLocks noGrp="1"/>
          </p:cNvGraphicFramePr>
          <p:nvPr>
            <p:ph sz="quarter" idx="4294967295"/>
          </p:nvPr>
        </p:nvGraphicFramePr>
        <p:xfrm>
          <a:off x="4781550" y="2233613"/>
          <a:ext cx="4038600" cy="987425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5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9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99" marB="4609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511" name="内容占位符 233510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3862388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70717" name="TextBox 12"/>
          <p:cNvSpPr txBox="1">
            <a:spLocks noChangeArrowheads="1"/>
          </p:cNvSpPr>
          <p:nvPr/>
        </p:nvSpPr>
        <p:spPr bwMode="auto">
          <a:xfrm>
            <a:off x="74930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0718" name="TextBox 13"/>
          <p:cNvSpPr txBox="1">
            <a:spLocks noChangeArrowheads="1"/>
          </p:cNvSpPr>
          <p:nvPr/>
        </p:nvSpPr>
        <p:spPr bwMode="auto">
          <a:xfrm>
            <a:off x="74930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0719" name="TextBox 14"/>
          <p:cNvSpPr txBox="1">
            <a:spLocks noChangeArrowheads="1"/>
          </p:cNvSpPr>
          <p:nvPr/>
        </p:nvSpPr>
        <p:spPr bwMode="auto">
          <a:xfrm>
            <a:off x="5070475" y="1579563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R-S</a:t>
            </a:r>
            <a:endParaRPr lang="zh-CN" altLang="en-US" sz="22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（</a:t>
            </a:r>
            <a:r>
              <a:rPr lang="en-US" altLang="zh-CN" sz="3600" noProof="1"/>
              <a:t>3</a:t>
            </a:r>
            <a:r>
              <a:rPr lang="zh-CN" altLang="en-US" sz="3600" noProof="1"/>
              <a:t>）</a:t>
            </a:r>
            <a:r>
              <a:rPr lang="en-US" altLang="zh-CN" sz="3600" noProof="1"/>
              <a:t> </a:t>
            </a:r>
            <a:r>
              <a:rPr lang="zh-CN" altLang="en-US" sz="3600" noProof="1"/>
              <a:t>交（</a:t>
            </a:r>
            <a:r>
              <a:rPr lang="en-US" altLang="zh-CN" sz="3600" noProof="1"/>
              <a:t>Intersection</a:t>
            </a:r>
            <a:r>
              <a:rPr lang="zh-CN" altLang="en-US" sz="3600" noProof="1"/>
              <a:t>）</a:t>
            </a:r>
          </a:p>
        </p:txBody>
      </p:sp>
      <p:sp>
        <p:nvSpPr>
          <p:cNvPr id="234499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341438"/>
            <a:ext cx="7772400" cy="44735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  <a:p>
            <a:pPr lvl="1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具有相同的目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  <a:p>
            <a:pPr lvl="1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∩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  <a:p>
            <a:pPr lvl="1" algn="just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仍为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目关系，由既属于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又属于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的元组组成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           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∩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	  R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∩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–(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1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95300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交 （续）</a:t>
            </a:r>
          </a:p>
        </p:txBody>
      </p:sp>
      <p:graphicFrame>
        <p:nvGraphicFramePr>
          <p:cNvPr id="235523" name="内容占位符 235522"/>
          <p:cNvGraphicFramePr>
            <a:graphicFrameLocks noGrp="1"/>
          </p:cNvGraphicFramePr>
          <p:nvPr>
            <p:ph sz="half" idx="4294967295"/>
          </p:nvPr>
        </p:nvGraphicFramePr>
        <p:xfrm>
          <a:off x="601663" y="1728788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0984" marB="5098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545" name="内容占位符 235544"/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2233613"/>
          <a:ext cx="4038600" cy="1479549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37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11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37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T="46049" marB="4604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563" name="内容占位符 235562"/>
          <p:cNvGraphicFramePr>
            <a:graphicFrameLocks noGrp="1"/>
          </p:cNvGraphicFramePr>
          <p:nvPr>
            <p:ph sz="quarter" idx="4294967295"/>
          </p:nvPr>
        </p:nvGraphicFramePr>
        <p:xfrm>
          <a:off x="539750" y="3862388"/>
          <a:ext cx="4038600" cy="19732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9420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06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20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T="51018" marB="5101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72769" name="TextBox 7"/>
          <p:cNvSpPr txBox="1">
            <a:spLocks noChangeArrowheads="1"/>
          </p:cNvSpPr>
          <p:nvPr/>
        </p:nvSpPr>
        <p:spPr bwMode="auto">
          <a:xfrm>
            <a:off x="75565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2770" name="TextBox 10"/>
          <p:cNvSpPr txBox="1">
            <a:spLocks noChangeArrowheads="1"/>
          </p:cNvSpPr>
          <p:nvPr/>
        </p:nvSpPr>
        <p:spPr bwMode="auto">
          <a:xfrm>
            <a:off x="75565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2771" name="TextBox 11"/>
          <p:cNvSpPr txBox="1">
            <a:spLocks noChangeArrowheads="1"/>
          </p:cNvSpPr>
          <p:nvPr/>
        </p:nvSpPr>
        <p:spPr bwMode="auto">
          <a:xfrm>
            <a:off x="5014913" y="1579563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 ∩ S</a:t>
            </a:r>
            <a:endParaRPr lang="zh-CN" altLang="en-US" sz="2200" b="1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关系（续）</a:t>
            </a:r>
            <a:endParaRPr lang="en-US" altLang="zh-CN" sz="3600" noProof="1"/>
          </a:p>
        </p:txBody>
      </p:sp>
      <p:sp>
        <p:nvSpPr>
          <p:cNvPr id="16793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noProof="1"/>
              <a:t> 1. </a:t>
            </a:r>
            <a:r>
              <a:rPr lang="zh-CN" altLang="en-US" sz="2800" noProof="1"/>
              <a:t>域（</a:t>
            </a:r>
            <a:r>
              <a:rPr lang="en-US" altLang="zh-CN" sz="2800" noProof="1"/>
              <a:t>Domain</a:t>
            </a:r>
            <a:r>
              <a:rPr lang="zh-CN" altLang="en-US" sz="2800" noProof="1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noProof="1"/>
              <a:t> </a:t>
            </a:r>
            <a:r>
              <a:rPr lang="en-US" altLang="zh-CN" sz="2800" noProof="1"/>
              <a:t>2. </a:t>
            </a:r>
            <a:r>
              <a:rPr lang="zh-CN" altLang="en-US" sz="2800" noProof="1"/>
              <a:t>笛卡尔积（</a:t>
            </a:r>
            <a:r>
              <a:rPr lang="en-US" altLang="zh-CN" sz="2800" noProof="1"/>
              <a:t>Cartesian Product</a:t>
            </a:r>
            <a:r>
              <a:rPr lang="zh-CN" altLang="en-US" sz="2800" noProof="1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noProof="1"/>
              <a:t> </a:t>
            </a:r>
            <a:r>
              <a:rPr lang="en-US" altLang="zh-CN" sz="2800" noProof="1"/>
              <a:t>3. </a:t>
            </a:r>
            <a:r>
              <a:rPr lang="zh-CN" altLang="en-US" sz="2800" noProof="1"/>
              <a:t>关系（</a:t>
            </a:r>
            <a:r>
              <a:rPr lang="en-US" altLang="zh-CN" sz="2800" noProof="1"/>
              <a:t>Relation</a:t>
            </a:r>
            <a:r>
              <a:rPr lang="zh-CN" altLang="en-US" sz="2800" noProof="1"/>
              <a:t>）</a:t>
            </a:r>
          </a:p>
          <a:p>
            <a:pPr eaLnBrk="1" hangingPunct="1">
              <a:defRPr/>
            </a:pPr>
            <a:endParaRPr lang="en-US" altLang="zh-CN" noProof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（</a:t>
            </a:r>
            <a:r>
              <a:rPr lang="en-US" altLang="zh-CN" sz="3600" noProof="1"/>
              <a:t>4</a:t>
            </a:r>
            <a:r>
              <a:rPr lang="zh-CN" altLang="en-US" sz="3600" noProof="1"/>
              <a:t>）</a:t>
            </a:r>
            <a:r>
              <a:rPr lang="en-US" altLang="zh-CN" sz="3600" noProof="1"/>
              <a:t> </a:t>
            </a:r>
            <a:r>
              <a:rPr lang="zh-CN" altLang="en-US" sz="3600" noProof="1"/>
              <a:t>笛卡尔积（</a:t>
            </a:r>
            <a:r>
              <a:rPr lang="en-US" altLang="zh-CN" sz="3600" noProof="1"/>
              <a:t>Cartesian Product</a:t>
            </a:r>
            <a:r>
              <a:rPr lang="zh-CN" altLang="en-US" sz="3600" noProof="1"/>
              <a:t>）</a:t>
            </a:r>
          </a:p>
        </p:txBody>
      </p:sp>
      <p:sp>
        <p:nvSpPr>
          <p:cNvPr id="236547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098550"/>
            <a:ext cx="7772400" cy="54260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严格地讲应该是广义的笛卡尔积（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Cartesian Product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  <a:p>
            <a:pPr algn="just"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R: 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个元组</a:t>
            </a:r>
          </a:p>
          <a:p>
            <a:pPr algn="just" eaLnBrk="1" hangingPunct="1"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S: 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个元组</a:t>
            </a:r>
          </a:p>
          <a:p>
            <a:pPr algn="just" eaLnBrk="1" hangingPunct="1">
              <a:defRPr/>
            </a:pP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列：（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）列元组的集合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元组的前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列是关系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的一个元组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后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列是关系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的一个元组</a:t>
            </a:r>
          </a:p>
          <a:p>
            <a:pPr lvl="1"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行：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个元组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|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∧ 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2" name="Freeform 4"/>
          <p:cNvSpPr>
            <a:spLocks noChangeArrowheads="1"/>
          </p:cNvSpPr>
          <p:nvPr/>
        </p:nvSpPr>
        <p:spPr bwMode="auto">
          <a:xfrm>
            <a:off x="3203575" y="5675313"/>
            <a:ext cx="360363" cy="130175"/>
          </a:xfrm>
          <a:custGeom>
            <a:avLst/>
            <a:gdLst>
              <a:gd name="T0" fmla="*/ 0 w 196"/>
              <a:gd name="T1" fmla="*/ 68263 h 82"/>
              <a:gd name="T2" fmla="*/ 286820 w 196"/>
              <a:gd name="T3" fmla="*/ 26988 h 82"/>
              <a:gd name="T4" fmla="*/ 336461 w 196"/>
              <a:gd name="T5" fmla="*/ 68263 h 82"/>
              <a:gd name="T6" fmla="*/ 360363 w 196"/>
              <a:gd name="T7" fmla="*/ 130175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标题 1"/>
          <p:cNvSpPr>
            <a:spLocks noGrp="1"/>
          </p:cNvSpPr>
          <p:nvPr>
            <p:ph type="title" idx="4294967295"/>
          </p:nvPr>
        </p:nvSpPr>
        <p:spPr>
          <a:xfrm>
            <a:off x="900113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笛卡尔积 （续）</a:t>
            </a:r>
          </a:p>
        </p:txBody>
      </p:sp>
      <p:graphicFrame>
        <p:nvGraphicFramePr>
          <p:cNvPr id="237571" name="内容占位符 237570"/>
          <p:cNvGraphicFramePr>
            <a:graphicFrameLocks noGrp="1"/>
          </p:cNvGraphicFramePr>
          <p:nvPr>
            <p:ph sz="half" idx="4294967295"/>
          </p:nvPr>
        </p:nvGraphicFramePr>
        <p:xfrm>
          <a:off x="457200" y="2220913"/>
          <a:ext cx="3035300" cy="1681162"/>
        </p:xfrm>
        <a:graphic>
          <a:graphicData uri="http://schemas.openxmlformats.org/drawingml/2006/table">
            <a:tbl>
              <a:tblPr/>
              <a:tblGrid>
                <a:gridCol w="1011238"/>
                <a:gridCol w="1012825"/>
                <a:gridCol w="1011237"/>
              </a:tblGrid>
              <a:tr h="42202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A</a:t>
                      </a:r>
                      <a:endParaRPr lang="zh-CN" altLang="en-US" sz="2000" dirty="0"/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B</a:t>
                      </a:r>
                      <a:endParaRPr lang="zh-CN" altLang="en-US" sz="2000" dirty="0"/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C</a:t>
                      </a:r>
                      <a:endParaRPr lang="zh-CN" altLang="en-US" sz="2000" dirty="0"/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855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185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202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49996" marB="4999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593" name="内容占位符 237592"/>
          <p:cNvGraphicFramePr>
            <a:graphicFrameLocks noGrp="1"/>
          </p:cNvGraphicFramePr>
          <p:nvPr>
            <p:ph sz="quarter" idx="4294967295"/>
          </p:nvPr>
        </p:nvGraphicFramePr>
        <p:xfrm>
          <a:off x="3851275" y="1412875"/>
          <a:ext cx="4897438" cy="4933948"/>
        </p:xfrm>
        <a:graphic>
          <a:graphicData uri="http://schemas.openxmlformats.org/drawingml/2006/table">
            <a:tbl>
              <a:tblPr/>
              <a:tblGrid>
                <a:gridCol w="815975"/>
                <a:gridCol w="815975"/>
                <a:gridCol w="817563"/>
                <a:gridCol w="815975"/>
                <a:gridCol w="815975"/>
                <a:gridCol w="815975"/>
              </a:tblGrid>
              <a:tr h="4941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R.A       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R.B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R.C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S.A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S.B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S.C</a:t>
                      </a:r>
                      <a:endParaRPr lang="zh-CN" altLang="en-US" sz="2200" dirty="0"/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5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19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5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1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5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19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5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1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5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7" marR="91457" marT="46069" marB="4606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672" name="内容占位符 237671"/>
          <p:cNvGraphicFramePr>
            <a:graphicFrameLocks noGrp="1"/>
          </p:cNvGraphicFramePr>
          <p:nvPr>
            <p:ph sz="quarter" idx="4294967295"/>
          </p:nvPr>
        </p:nvGraphicFramePr>
        <p:xfrm>
          <a:off x="395288" y="4292600"/>
          <a:ext cx="3168650" cy="1681163"/>
        </p:xfrm>
        <a:graphic>
          <a:graphicData uri="http://schemas.openxmlformats.org/drawingml/2006/table">
            <a:tbl>
              <a:tblPr/>
              <a:tblGrid>
                <a:gridCol w="1055688"/>
                <a:gridCol w="1057275"/>
                <a:gridCol w="1055687"/>
              </a:tblGrid>
              <a:tr h="4207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A</a:t>
                      </a:r>
                      <a:endParaRPr lang="zh-CN" altLang="en-US" sz="2000" dirty="0"/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B</a:t>
                      </a:r>
                      <a:endParaRPr lang="zh-CN" altLang="en-US" sz="2000" dirty="0"/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C</a:t>
                      </a:r>
                      <a:endParaRPr lang="zh-CN" altLang="en-US" sz="2000" dirty="0"/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894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7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7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51816" marB="518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74878" name="TextBox 7"/>
          <p:cNvSpPr txBox="1">
            <a:spLocks noChangeArrowheads="1"/>
          </p:cNvSpPr>
          <p:nvPr/>
        </p:nvSpPr>
        <p:spPr bwMode="auto">
          <a:xfrm>
            <a:off x="611188" y="167163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4879" name="TextBox 10"/>
          <p:cNvSpPr txBox="1">
            <a:spLocks noChangeArrowheads="1"/>
          </p:cNvSpPr>
          <p:nvPr/>
        </p:nvSpPr>
        <p:spPr bwMode="auto">
          <a:xfrm>
            <a:off x="611188" y="3790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74880" name="TextBox 11"/>
          <p:cNvSpPr txBox="1">
            <a:spLocks noChangeArrowheads="1"/>
          </p:cNvSpPr>
          <p:nvPr/>
        </p:nvSpPr>
        <p:spPr bwMode="auto">
          <a:xfrm>
            <a:off x="3995738" y="981075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 × S </a:t>
            </a:r>
            <a:endParaRPr lang="zh-CN" altLang="en-US" sz="22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2.4 </a:t>
            </a:r>
            <a:r>
              <a:rPr lang="zh-CN" altLang="en-US" sz="3600" noProof="1"/>
              <a:t>关系代数</a:t>
            </a:r>
          </a:p>
        </p:txBody>
      </p:sp>
      <p:sp>
        <p:nvSpPr>
          <p:cNvPr id="23859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marL="186055" indent="0"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2.4.1 </a:t>
            </a:r>
            <a:r>
              <a:rPr lang="zh-CN" altLang="en-US" noProof="1"/>
              <a:t>传统的集合运算</a:t>
            </a:r>
            <a:endParaRPr lang="zh-CN" altLang="en-US" noProof="1">
              <a:cs typeface="Times New Roman" panose="02020603050405020304" pitchFamily="18" charset="0"/>
            </a:endParaRPr>
          </a:p>
          <a:p>
            <a:pPr marL="186055" indent="0" eaLnBrk="1" hangingPunct="1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altLang="zh-CN" noProof="1">
                <a:solidFill>
                  <a:srgbClr val="000066"/>
                </a:solidFill>
              </a:rPr>
              <a:t>2.4.2 </a:t>
            </a:r>
            <a:r>
              <a:rPr lang="zh-CN" altLang="en-US" noProof="1">
                <a:solidFill>
                  <a:srgbClr val="000066"/>
                </a:solidFill>
              </a:rPr>
              <a:t>专门的关系运算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2.4.2 </a:t>
            </a:r>
            <a:r>
              <a:rPr lang="zh-CN" altLang="en-US" sz="3600" noProof="1"/>
              <a:t>专门的关系运算</a:t>
            </a:r>
          </a:p>
        </p:txBody>
      </p:sp>
      <p:sp>
        <p:nvSpPr>
          <p:cNvPr id="23961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先引入几个记号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t[A</a:t>
            </a:r>
            <a:r>
              <a:rPr lang="en-US" altLang="zh-CN" sz="24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设关系模式为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R(A</a:t>
            </a:r>
            <a:r>
              <a:rPr lang="en-US" altLang="zh-CN" sz="2400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它的一个关系设为</a:t>
            </a:r>
            <a:r>
              <a:rPr lang="en-US" altLang="zh-CN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endParaRPr lang="en-US" altLang="zh-CN" sz="240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zh-CN" sz="2400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400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zh-CN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i="1" baseline="-30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表示元组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中相应于属性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的一个分量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240643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268413"/>
            <a:ext cx="7772400" cy="47529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t[A]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若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ik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，其中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ik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中的一部分，则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称为属性列或属性组。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t[A]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=(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ik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])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表示元组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在属性列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上诸分量的集合。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i="1" dirty="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i="1" dirty="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中去掉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ik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后剩余的属性组。 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048000" y="14128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1476375" y="4724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241667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328738"/>
            <a:ext cx="7772400" cy="42624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目关系，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目关系。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 </a:t>
            </a:r>
            <a:r>
              <a:rPr lang="en-US" altLang="zh-CN" i="1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i="1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称为元组的连接。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i="1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i="1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是一个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列的元组，前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个分量为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中的一个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元组，后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个分量为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中的一个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元组。 </a:t>
            </a:r>
          </a:p>
        </p:txBody>
      </p:sp>
      <p:sp>
        <p:nvSpPr>
          <p:cNvPr id="78852" name="Freeform 4"/>
          <p:cNvSpPr>
            <a:spLocks noChangeArrowheads="1"/>
          </p:cNvSpPr>
          <p:nvPr/>
        </p:nvSpPr>
        <p:spPr bwMode="auto">
          <a:xfrm>
            <a:off x="2028825" y="1484313"/>
            <a:ext cx="311150" cy="147637"/>
          </a:xfrm>
          <a:custGeom>
            <a:avLst/>
            <a:gdLst>
              <a:gd name="T0" fmla="*/ 0 w 196"/>
              <a:gd name="T1" fmla="*/ 77419 h 82"/>
              <a:gd name="T2" fmla="*/ 247650 w 196"/>
              <a:gd name="T3" fmla="*/ 30608 h 82"/>
              <a:gd name="T4" fmla="*/ 290513 w 196"/>
              <a:gd name="T5" fmla="*/ 77419 h 82"/>
              <a:gd name="T6" fmla="*/ 311150 w 196"/>
              <a:gd name="T7" fmla="*/ 147637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3" name="Freeform 5"/>
          <p:cNvSpPr>
            <a:spLocks noChangeArrowheads="1"/>
          </p:cNvSpPr>
          <p:nvPr/>
        </p:nvSpPr>
        <p:spPr bwMode="auto">
          <a:xfrm>
            <a:off x="3563938" y="2794000"/>
            <a:ext cx="311150" cy="130175"/>
          </a:xfrm>
          <a:custGeom>
            <a:avLst/>
            <a:gdLst>
              <a:gd name="T0" fmla="*/ 0 w 196"/>
              <a:gd name="T1" fmla="*/ 68263 h 82"/>
              <a:gd name="T2" fmla="*/ 247650 w 196"/>
              <a:gd name="T3" fmla="*/ 26988 h 82"/>
              <a:gd name="T4" fmla="*/ 290513 w 196"/>
              <a:gd name="T5" fmla="*/ 68263 h 82"/>
              <a:gd name="T6" fmla="*/ 311150 w 196"/>
              <a:gd name="T7" fmla="*/ 130175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4" name="Freeform 6"/>
          <p:cNvSpPr>
            <a:spLocks noChangeArrowheads="1"/>
          </p:cNvSpPr>
          <p:nvPr/>
        </p:nvSpPr>
        <p:spPr bwMode="auto">
          <a:xfrm>
            <a:off x="1524000" y="3370263"/>
            <a:ext cx="311150" cy="130175"/>
          </a:xfrm>
          <a:custGeom>
            <a:avLst/>
            <a:gdLst>
              <a:gd name="T0" fmla="*/ 0 w 196"/>
              <a:gd name="T1" fmla="*/ 68263 h 82"/>
              <a:gd name="T2" fmla="*/ 247650 w 196"/>
              <a:gd name="T3" fmla="*/ 26988 h 82"/>
              <a:gd name="T4" fmla="*/ 290513 w 196"/>
              <a:gd name="T5" fmla="*/ 68263 h 82"/>
              <a:gd name="T6" fmla="*/ 311150 w 196"/>
              <a:gd name="T7" fmla="*/ 130175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2426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458086" cy="5029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）象集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给定一个关系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属性组。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当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]=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时，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象集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Images Set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</a:t>
            </a:r>
            <a:r>
              <a:rPr lang="en-US" altLang="zh-CN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]|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]=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它表示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属性组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上值为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诸元组在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上分量的集合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243715" name="Rectangle 3"/>
          <p:cNvSpPr>
            <a:spLocks noGrp="1"/>
          </p:cNvSpPr>
          <p:nvPr>
            <p:ph type="body" idx="4294967295"/>
          </p:nvPr>
        </p:nvSpPr>
        <p:spPr>
          <a:xfrm>
            <a:off x="4267200" y="1565275"/>
            <a:ext cx="4186238" cy="4657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i="1" noProof="1"/>
              <a:t>x</a:t>
            </a:r>
            <a:r>
              <a:rPr lang="en-US" altLang="zh-CN" sz="2400" baseline="-30000" noProof="1"/>
              <a:t>1</a:t>
            </a:r>
            <a:r>
              <a:rPr lang="zh-CN" altLang="en-US" sz="2400" noProof="1"/>
              <a:t>在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中的象集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i="1" noProof="1"/>
              <a:t>    </a:t>
            </a:r>
            <a:r>
              <a:rPr lang="en-US" altLang="zh-CN" sz="2400" i="1" noProof="1">
                <a:solidFill>
                  <a:srgbClr val="000066"/>
                </a:solidFill>
              </a:rPr>
              <a:t>Z</a:t>
            </a:r>
            <a:r>
              <a:rPr lang="en-US" altLang="zh-CN" sz="2400" baseline="-30000" noProof="1">
                <a:solidFill>
                  <a:srgbClr val="000066"/>
                </a:solidFill>
              </a:rPr>
              <a:t>x1</a:t>
            </a:r>
            <a:r>
              <a:rPr lang="en-US" altLang="zh-CN" sz="2400" i="1" noProof="1">
                <a:solidFill>
                  <a:srgbClr val="000066"/>
                </a:solidFill>
              </a:rPr>
              <a:t> </a:t>
            </a:r>
            <a:r>
              <a:rPr lang="en-US" altLang="zh-CN" sz="2400" noProof="1"/>
              <a:t>={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1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2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3</a:t>
            </a:r>
            <a:r>
              <a:rPr lang="en-US" altLang="zh-CN" sz="2400" noProof="1"/>
              <a:t>}</a:t>
            </a:r>
            <a:r>
              <a:rPr lang="zh-CN" altLang="en-US" sz="2400" noProof="1"/>
              <a:t>，</a:t>
            </a:r>
            <a:endParaRPr lang="zh-CN" altLang="en-US" sz="2400" i="1" noProof="1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i="1" noProof="1"/>
              <a:t>x</a:t>
            </a:r>
            <a:r>
              <a:rPr lang="en-US" altLang="zh-CN" sz="2400" baseline="-30000" noProof="1"/>
              <a:t>2</a:t>
            </a:r>
            <a:r>
              <a:rPr lang="zh-CN" altLang="en-US" sz="2400" noProof="1"/>
              <a:t>在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中的象集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i="1" noProof="1"/>
              <a:t>    </a:t>
            </a:r>
            <a:r>
              <a:rPr lang="en-US" altLang="zh-CN" sz="2400" i="1" noProof="1">
                <a:solidFill>
                  <a:srgbClr val="000066"/>
                </a:solidFill>
              </a:rPr>
              <a:t>Z</a:t>
            </a:r>
            <a:r>
              <a:rPr lang="en-US" altLang="zh-CN" sz="2400" baseline="-30000" noProof="1">
                <a:solidFill>
                  <a:srgbClr val="000066"/>
                </a:solidFill>
              </a:rPr>
              <a:t>x2</a:t>
            </a:r>
            <a:r>
              <a:rPr lang="en-US" altLang="zh-CN" sz="2400" i="1" noProof="1"/>
              <a:t> </a:t>
            </a:r>
            <a:r>
              <a:rPr lang="en-US" altLang="zh-CN" sz="2400" noProof="1"/>
              <a:t>={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2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3</a:t>
            </a:r>
            <a:r>
              <a:rPr lang="en-US" altLang="zh-CN" sz="2400" noProof="1"/>
              <a:t>}</a:t>
            </a:r>
            <a:r>
              <a:rPr lang="zh-CN" altLang="en-US" sz="2400" noProof="1"/>
              <a:t>，</a:t>
            </a:r>
            <a:endParaRPr lang="zh-CN" altLang="en-US" sz="2400" i="1" noProof="1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i="1" noProof="1"/>
              <a:t>x</a:t>
            </a:r>
            <a:r>
              <a:rPr lang="en-US" altLang="zh-CN" sz="2400" baseline="-30000" noProof="1"/>
              <a:t>3</a:t>
            </a:r>
            <a:r>
              <a:rPr lang="zh-CN" altLang="en-US" sz="2400" noProof="1"/>
              <a:t>在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中的象集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i="1" noProof="1"/>
              <a:t>    </a:t>
            </a:r>
            <a:r>
              <a:rPr lang="en-US" altLang="zh-CN" sz="2400" i="1" noProof="1">
                <a:solidFill>
                  <a:srgbClr val="000066"/>
                </a:solidFill>
              </a:rPr>
              <a:t>Z</a:t>
            </a:r>
            <a:r>
              <a:rPr lang="en-US" altLang="zh-CN" sz="2400" baseline="-30000" noProof="1">
                <a:solidFill>
                  <a:srgbClr val="000066"/>
                </a:solidFill>
              </a:rPr>
              <a:t>x3</a:t>
            </a:r>
            <a:r>
              <a:rPr lang="en-US" altLang="zh-CN" sz="2400" noProof="1"/>
              <a:t>={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1</a:t>
            </a:r>
            <a:r>
              <a:rPr lang="zh-CN" altLang="en-US" sz="2400" noProof="1"/>
              <a:t>，</a:t>
            </a:r>
            <a:r>
              <a:rPr lang="en-US" altLang="zh-CN" sz="2400" i="1" noProof="1"/>
              <a:t>Z</a:t>
            </a:r>
            <a:r>
              <a:rPr lang="en-US" altLang="zh-CN" sz="2400" baseline="-25000" noProof="1"/>
              <a:t>3</a:t>
            </a:r>
            <a:r>
              <a:rPr lang="en-US" altLang="zh-CN" sz="2400" noProof="1"/>
              <a:t>}</a:t>
            </a:r>
          </a:p>
        </p:txBody>
      </p:sp>
      <p:pic>
        <p:nvPicPr>
          <p:cNvPr id="80900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616075" y="5588000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ea typeface="宋体" pitchFamily="2" charset="-122"/>
              </a:rPr>
              <a:t>象集举例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24473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1. </a:t>
            </a:r>
            <a:r>
              <a:rPr lang="zh-CN" altLang="en-US" noProof="1"/>
              <a:t>选择</a:t>
            </a: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2. </a:t>
            </a:r>
            <a:r>
              <a:rPr lang="zh-CN" altLang="en-US" noProof="1"/>
              <a:t>投影</a:t>
            </a: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3. </a:t>
            </a:r>
            <a:r>
              <a:rPr lang="zh-CN" altLang="en-US" noProof="1"/>
              <a:t>连接</a:t>
            </a:r>
          </a:p>
          <a:p>
            <a:pPr marL="849630" indent="-47625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noProof="1"/>
              <a:t>4. </a:t>
            </a:r>
            <a:r>
              <a:rPr lang="zh-CN" altLang="en-US" noProof="1"/>
              <a:t>除运算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03225"/>
            <a:ext cx="7391400" cy="43021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82947" name="Rectangle 82"/>
          <p:cNvSpPr>
            <a:spLocks noChangeArrowheads="1"/>
          </p:cNvSpPr>
          <p:nvPr/>
        </p:nvSpPr>
        <p:spPr bwMode="auto">
          <a:xfrm>
            <a:off x="1042988" y="5732463"/>
            <a:ext cx="693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 b="1">
                <a:ea typeface="宋体" pitchFamily="2" charset="-122"/>
              </a:rPr>
              <a:t>(a)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2948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2200">
                <a:ea typeface="宋体" pitchFamily="2" charset="-122"/>
              </a:rPr>
              <a:t> </a:t>
            </a:r>
            <a:r>
              <a:rPr lang="en-US" altLang="zh-CN" sz="2200" b="1">
                <a:ea typeface="宋体" pitchFamily="2" charset="-122"/>
              </a:rPr>
              <a:t>Student</a:t>
            </a:r>
          </a:p>
        </p:txBody>
      </p:sp>
      <p:sp>
        <p:nvSpPr>
          <p:cNvPr id="82949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ea typeface="宋体" pitchFamily="2" charset="-122"/>
              </a:rPr>
              <a:t>学生</a:t>
            </a:r>
            <a:r>
              <a:rPr lang="en-US" altLang="zh-CN" sz="2400" b="1" dirty="0">
                <a:ea typeface="宋体" pitchFamily="2" charset="-122"/>
              </a:rPr>
              <a:t>-</a:t>
            </a:r>
            <a:r>
              <a:rPr lang="zh-CN" altLang="en-US" sz="2400" b="1" dirty="0">
                <a:ea typeface="宋体" pitchFamily="2" charset="-122"/>
              </a:rPr>
              <a:t>课程数据库</a:t>
            </a:r>
            <a:r>
              <a:rPr lang="en-US" altLang="zh-CN" sz="2400" b="1" dirty="0">
                <a:ea typeface="宋体" pitchFamily="2" charset="-122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ea typeface="宋体" pitchFamily="2" charset="-122"/>
              </a:rPr>
              <a:t>     </a:t>
            </a:r>
            <a:r>
              <a:rPr lang="zh-CN" altLang="en-US" sz="2400" b="1" dirty="0">
                <a:ea typeface="宋体" pitchFamily="2" charset="-122"/>
              </a:rPr>
              <a:t>学生关系</a:t>
            </a:r>
            <a:r>
              <a:rPr lang="en-US" altLang="zh-CN" sz="2400" b="1" dirty="0">
                <a:ea typeface="宋体" pitchFamily="2" charset="-122"/>
              </a:rPr>
              <a:t>Student</a:t>
            </a:r>
            <a:r>
              <a:rPr lang="zh-CN" altLang="en-US" sz="2400" b="1" dirty="0">
                <a:ea typeface="宋体" pitchFamily="2" charset="-122"/>
              </a:rPr>
              <a:t>、课程关系</a:t>
            </a:r>
            <a:r>
              <a:rPr lang="en-US" altLang="zh-CN" sz="2400" b="1" dirty="0">
                <a:ea typeface="宋体" pitchFamily="2" charset="-122"/>
              </a:rPr>
              <a:t>Course</a:t>
            </a:r>
            <a:r>
              <a:rPr lang="zh-CN" altLang="en-US" sz="2400" b="1" dirty="0">
                <a:ea typeface="宋体" pitchFamily="2" charset="-122"/>
              </a:rPr>
              <a:t>和选修</a:t>
            </a:r>
            <a:r>
              <a:rPr lang="zh-CN" altLang="en-US" sz="2200" b="1" dirty="0">
                <a:ea typeface="宋体" pitchFamily="2" charset="-122"/>
              </a:rPr>
              <a:t>关系</a:t>
            </a:r>
            <a:r>
              <a:rPr lang="en-US" altLang="zh-CN" sz="2200" b="1" dirty="0">
                <a:ea typeface="宋体" pitchFamily="2" charset="-122"/>
              </a:rPr>
              <a:t>SC</a:t>
            </a:r>
          </a:p>
        </p:txBody>
      </p:sp>
      <p:graphicFrame>
        <p:nvGraphicFramePr>
          <p:cNvPr id="245766" name="内容占位符 24576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14743008"/>
              </p:ext>
            </p:extLst>
          </p:nvPr>
        </p:nvGraphicFramePr>
        <p:xfrm>
          <a:off x="539750" y="2709863"/>
          <a:ext cx="8229600" cy="2852738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831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学号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/>
                        <a:t>Sno</a:t>
                      </a:r>
                      <a:endParaRPr lang="en-US" altLang="zh-CN" sz="2000" b="1" dirty="0"/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姓名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/>
                        <a:t>Sname</a:t>
                      </a:r>
                      <a:endParaRPr lang="en-US" altLang="zh-CN" sz="2000" b="1" dirty="0"/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性别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 err="1"/>
                        <a:t>Ssex</a:t>
                      </a:r>
                      <a:endParaRPr lang="en-US" altLang="zh-CN" sz="2000" b="1" dirty="0"/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年龄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Sage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所在系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err="1"/>
                        <a:t>Sdept</a:t>
                      </a:r>
                      <a:endParaRPr lang="en-US" altLang="zh-CN" sz="2000" b="1"/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201215121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李勇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男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20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CS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201215122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刘晨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女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19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CS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201215123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王敏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女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18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MA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201215125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张立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/>
                        <a:t>男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/>
                        <a:t>19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/>
                        <a:t>IS</a:t>
                      </a:r>
                    </a:p>
                  </a:txBody>
                  <a:tcPr marL="90000" marR="90000" marT="46786" marB="4678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1. </a:t>
            </a:r>
            <a:r>
              <a:rPr lang="zh-CN" altLang="en-US" sz="3600" noProof="1"/>
              <a:t>域（</a:t>
            </a:r>
            <a:r>
              <a:rPr lang="en-US" altLang="zh-CN" sz="3600" noProof="1"/>
              <a:t>Domain</a:t>
            </a:r>
            <a:r>
              <a:rPr lang="zh-CN" altLang="en-US" sz="3600" noProof="1"/>
              <a:t>）</a:t>
            </a:r>
          </a:p>
        </p:txBody>
      </p:sp>
      <p:sp>
        <p:nvSpPr>
          <p:cNvPr id="16896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域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是一组具有相同数据类型的值的集合。例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{‘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男’，‘女’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……………..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graphicFrame>
        <p:nvGraphicFramePr>
          <p:cNvPr id="246787" name="内容占位符 24678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74173716"/>
              </p:ext>
            </p:extLst>
          </p:nvPr>
        </p:nvGraphicFramePr>
        <p:xfrm>
          <a:off x="827088" y="1595438"/>
          <a:ext cx="7273925" cy="4587875"/>
        </p:xfrm>
        <a:graphic>
          <a:graphicData uri="http://schemas.openxmlformats.org/drawingml/2006/table">
            <a:tbl>
              <a:tblPr/>
              <a:tblGrid>
                <a:gridCol w="1819275"/>
                <a:gridCol w="1925638"/>
                <a:gridCol w="1711325"/>
                <a:gridCol w="1817687"/>
              </a:tblGrid>
              <a:tr h="8620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课程号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 err="1"/>
                        <a:t>Cno</a:t>
                      </a:r>
                      <a:endParaRPr lang="en-US" altLang="zh-CN" sz="2400" dirty="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课程名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 err="1"/>
                        <a:t>Cname</a:t>
                      </a:r>
                      <a:endParaRPr lang="en-US" altLang="zh-CN" sz="2400" dirty="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先行课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err="1"/>
                        <a:t>Cpno</a:t>
                      </a:r>
                      <a:endParaRPr lang="en-US" altLang="zh-CN" sz="24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学分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err="1"/>
                        <a:t>Ccredit</a:t>
                      </a:r>
                      <a:endParaRPr lang="en-US" altLang="zh-CN" sz="24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数据库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数学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400" dirty="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信息系统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操作系统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/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数据结构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7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数据处理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400" dirty="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/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PASCAL</a:t>
                      </a:r>
                      <a:r>
                        <a:rPr lang="zh-CN" altLang="en-US" sz="1800" dirty="0"/>
                        <a:t>语言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18" name="Text Box 502"/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Course</a:t>
            </a:r>
          </a:p>
        </p:txBody>
      </p:sp>
      <p:sp>
        <p:nvSpPr>
          <p:cNvPr id="84019" name="Text Box 505"/>
          <p:cNvSpPr txBox="1">
            <a:spLocks noChangeArrowheads="1"/>
          </p:cNvSpPr>
          <p:nvPr/>
        </p:nvSpPr>
        <p:spPr bwMode="auto">
          <a:xfrm>
            <a:off x="4378325" y="6021388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b="1">
                <a:ea typeface="宋体" pitchFamily="2" charset="-122"/>
              </a:rPr>
              <a:t>(b)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专门的关系运算（续）</a:t>
            </a:r>
            <a:endParaRPr lang="en-US" altLang="zh-CN" sz="3600" noProof="1"/>
          </a:p>
        </p:txBody>
      </p:sp>
      <p:sp>
        <p:nvSpPr>
          <p:cNvPr id="84995" name="Rectangle 115"/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 typeface="Arial" charset="0"/>
              <a:buNone/>
            </a:pPr>
            <a:r>
              <a:rPr lang="en-US" altLang="zh-CN" sz="900" b="1">
                <a:ea typeface="宋体" pitchFamily="2" charset="-122"/>
              </a:rPr>
              <a:t> </a:t>
            </a:r>
            <a:endParaRPr lang="en-US" altLang="zh-CN" sz="1000">
              <a:ea typeface="宋体" pitchFamily="2" charset="-122"/>
            </a:endParaRPr>
          </a:p>
          <a:p>
            <a:pPr eaLnBrk="0" hangingPunct="0"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84996" name="Rectangle 182"/>
          <p:cNvSpPr>
            <a:spLocks noChangeArrowheads="1"/>
          </p:cNvSpPr>
          <p:nvPr/>
        </p:nvSpPr>
        <p:spPr bwMode="auto">
          <a:xfrm>
            <a:off x="4094163" y="537368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 b="1">
                <a:ea typeface="宋体" pitchFamily="2" charset="-122"/>
              </a:rPr>
              <a:t>(c)</a:t>
            </a:r>
            <a:endParaRPr lang="en-US" altLang="zh-CN" sz="2000">
              <a:ea typeface="宋体" pitchFamily="2" charset="-122"/>
            </a:endParaRPr>
          </a:p>
          <a:p>
            <a:pPr eaLnBrk="0" hangingPunct="0"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84997" name="Rectangle 184"/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4998" name="Rectangle 185"/>
          <p:cNvSpPr>
            <a:spLocks noChangeArrowheads="1"/>
          </p:cNvSpPr>
          <p:nvPr/>
        </p:nvSpPr>
        <p:spPr bwMode="auto">
          <a:xfrm>
            <a:off x="684213" y="1196975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SC</a:t>
            </a:r>
          </a:p>
        </p:txBody>
      </p:sp>
      <p:sp>
        <p:nvSpPr>
          <p:cNvPr id="84999" name="Rectangle 186"/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Arial" charset="0"/>
              <a:buNone/>
            </a:pPr>
            <a:endParaRPr lang="zh-CN" altLang="zh-CN">
              <a:ea typeface="宋体" pitchFamily="2" charset="-122"/>
            </a:endParaRPr>
          </a:p>
        </p:txBody>
      </p:sp>
      <p:graphicFrame>
        <p:nvGraphicFramePr>
          <p:cNvPr id="247816" name="内容占位符 247815"/>
          <p:cNvGraphicFramePr>
            <a:graphicFrameLocks noGrp="1"/>
          </p:cNvGraphicFramePr>
          <p:nvPr>
            <p:ph idx="4294967295"/>
          </p:nvPr>
        </p:nvGraphicFramePr>
        <p:xfrm>
          <a:off x="900113" y="1744663"/>
          <a:ext cx="7272338" cy="3854450"/>
        </p:xfrm>
        <a:graphic>
          <a:graphicData uri="http://schemas.openxmlformats.org/drawingml/2006/table">
            <a:tbl>
              <a:tblPr/>
              <a:tblGrid>
                <a:gridCol w="2424113"/>
                <a:gridCol w="2424112"/>
                <a:gridCol w="2424113"/>
              </a:tblGrid>
              <a:tr h="89062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300" dirty="0"/>
                        <a:t>学号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Sno</a:t>
                      </a:r>
                      <a:endParaRPr lang="en-US" altLang="zh-CN" sz="2300"/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300" dirty="0"/>
                        <a:t>课程号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Cno</a:t>
                      </a:r>
                      <a:endParaRPr lang="en-US" altLang="zh-CN" sz="2300"/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300" dirty="0"/>
                        <a:t>成绩</a:t>
                      </a:r>
                    </a:p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Grade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35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201215121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1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92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35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201215121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85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1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201215121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3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88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99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201215122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90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201215122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dirty="0"/>
                        <a:t>3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dirty="0"/>
                        <a:t>80</a:t>
                      </a:r>
                    </a:p>
                  </a:txBody>
                  <a:tcPr marL="90000" marR="90000" marT="48352" marB="48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选择（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Selection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371600"/>
            <a:ext cx="7772400" cy="4710113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sz="2600" noProof="1"/>
              <a:t>选择又称为限制（</a:t>
            </a:r>
            <a:r>
              <a:rPr lang="en-US" altLang="zh-CN" sz="2600" noProof="1"/>
              <a:t>Restriction</a:t>
            </a:r>
            <a:r>
              <a:rPr lang="zh-CN" altLang="en-US" sz="2600" noProof="1"/>
              <a:t>）</a:t>
            </a:r>
          </a:p>
          <a:p>
            <a:pPr algn="just" eaLnBrk="1" hangingPunct="1">
              <a:defRPr/>
            </a:pPr>
            <a:r>
              <a:rPr lang="zh-CN" altLang="en-US" sz="2600" noProof="1"/>
              <a:t>选择运算符的含义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noProof="1"/>
              <a:t>在关系</a:t>
            </a:r>
            <a:r>
              <a:rPr lang="en-US" altLang="zh-CN" i="1" noProof="1"/>
              <a:t>R</a:t>
            </a:r>
            <a:r>
              <a:rPr lang="zh-CN" altLang="en-US" noProof="1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noProof="1"/>
              <a:t>         </a:t>
            </a:r>
            <a:r>
              <a:rPr lang="en-US" altLang="zh-CN" noProof="1"/>
              <a:t>σ</a:t>
            </a:r>
            <a:r>
              <a:rPr lang="en-US" altLang="zh-CN" baseline="-30000" noProof="1"/>
              <a:t>F</a:t>
            </a:r>
            <a:r>
              <a:rPr lang="en-US" altLang="zh-CN" noProof="1"/>
              <a:t>(</a:t>
            </a:r>
            <a:r>
              <a:rPr lang="en-US" altLang="zh-CN" i="1" noProof="1"/>
              <a:t>R</a:t>
            </a:r>
            <a:r>
              <a:rPr lang="en-US" altLang="zh-CN" noProof="1"/>
              <a:t>) = {</a:t>
            </a:r>
            <a:r>
              <a:rPr lang="en-US" altLang="zh-CN" i="1" noProof="1"/>
              <a:t>t</a:t>
            </a:r>
            <a:r>
              <a:rPr lang="en-US" altLang="zh-CN" noProof="1"/>
              <a:t>|</a:t>
            </a:r>
            <a:r>
              <a:rPr lang="en-US" altLang="zh-CN" i="1" noProof="1"/>
              <a:t>t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i="1" noProof="1"/>
              <a:t>R</a:t>
            </a:r>
            <a:r>
              <a:rPr lang="en-US" altLang="zh-CN" noProof="1"/>
              <a:t>∧</a:t>
            </a:r>
            <a:r>
              <a:rPr lang="en-US" altLang="zh-CN" i="1" noProof="1"/>
              <a:t>F</a:t>
            </a:r>
            <a:r>
              <a:rPr lang="en-US" altLang="zh-CN" noProof="1"/>
              <a:t>(</a:t>
            </a:r>
            <a:r>
              <a:rPr lang="en-US" altLang="zh-CN" i="1" noProof="1"/>
              <a:t>t</a:t>
            </a:r>
            <a:r>
              <a:rPr lang="en-US" altLang="zh-CN" noProof="1"/>
              <a:t>)= '</a:t>
            </a:r>
            <a:r>
              <a:rPr lang="zh-CN" altLang="en-US" noProof="1"/>
              <a:t>真</a:t>
            </a:r>
            <a:r>
              <a:rPr lang="en-US" altLang="zh-CN" noProof="1"/>
              <a:t>'}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altLang="zh-CN" noProof="1"/>
              <a:t>F</a:t>
            </a:r>
            <a:r>
              <a:rPr lang="zh-CN" altLang="en-US" noProof="1"/>
              <a:t>：选择条件，是一个逻辑表达式，取值为“真”或“假”</a:t>
            </a:r>
            <a:endParaRPr lang="en-US" altLang="zh-CN" noProof="1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noProof="1"/>
              <a:t>基本形式为：</a:t>
            </a:r>
            <a:r>
              <a:rPr lang="en-US" altLang="zh-CN" sz="2200" i="1" noProof="1"/>
              <a:t>X</a:t>
            </a:r>
            <a:r>
              <a:rPr lang="en-US" altLang="zh-CN" sz="2200" baseline="-25000" noProof="1"/>
              <a:t>1</a:t>
            </a:r>
            <a:r>
              <a:rPr lang="en-US" altLang="zh-CN" sz="2200" noProof="1"/>
              <a:t>θ</a:t>
            </a:r>
            <a:r>
              <a:rPr lang="en-US" altLang="zh-CN" sz="2200" i="1" noProof="1"/>
              <a:t>Y</a:t>
            </a:r>
            <a:r>
              <a:rPr lang="en-US" altLang="zh-CN" sz="2200" baseline="-25000" noProof="1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noProof="1"/>
              <a:t>θ表示比较运算符，它可以是＞，≥，＜，≤，＝或</a:t>
            </a:r>
            <a:r>
              <a:rPr lang="en-US" altLang="zh-CN" sz="2200" noProof="1"/>
              <a:t>&lt;&gt;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选择（续）</a:t>
            </a:r>
          </a:p>
        </p:txBody>
      </p:sp>
      <p:sp>
        <p:nvSpPr>
          <p:cNvPr id="24985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noProof="1"/>
              <a:t>选择运算是从</a:t>
            </a:r>
            <a:r>
              <a:rPr lang="zh-CN" altLang="en-US" noProof="1"/>
              <a:t>关系</a:t>
            </a:r>
            <a:r>
              <a:rPr lang="en-US" altLang="zh-CN" i="1" noProof="1" smtClean="0"/>
              <a:t>R </a:t>
            </a:r>
            <a:r>
              <a:rPr lang="zh-CN" altLang="en-US" noProof="1" smtClean="0"/>
              <a:t>中</a:t>
            </a:r>
            <a:r>
              <a:rPr lang="zh-CN" altLang="en-US" noProof="1"/>
              <a:t>选取使</a:t>
            </a:r>
            <a:r>
              <a:rPr lang="zh-CN" altLang="en-US" noProof="1"/>
              <a:t>逻辑表达式</a:t>
            </a:r>
            <a:r>
              <a:rPr lang="en-US" altLang="zh-CN" i="1" noProof="1" smtClean="0"/>
              <a:t>F </a:t>
            </a:r>
            <a:r>
              <a:rPr lang="zh-CN" altLang="en-US" noProof="1" smtClean="0"/>
              <a:t>为</a:t>
            </a:r>
            <a:r>
              <a:rPr lang="zh-CN" altLang="en-US" noProof="1"/>
              <a:t>真的元组，是从行的角度进行的运算</a:t>
            </a:r>
          </a:p>
          <a:p>
            <a:pPr algn="just" eaLnBrk="1" hangingPunct="1">
              <a:defRPr/>
            </a:pPr>
            <a:endParaRPr lang="zh-CN" altLang="en-US" noProof="1"/>
          </a:p>
          <a:p>
            <a:pPr algn="just" eaLnBrk="1" hangingPunct="1">
              <a:defRPr/>
            </a:pPr>
            <a:endParaRPr lang="zh-CN" altLang="en-US" noProof="1"/>
          </a:p>
          <a:p>
            <a:pPr algn="just" eaLnBrk="1" hangingPunct="1">
              <a:defRPr/>
            </a:pPr>
            <a:endParaRPr lang="en-US" altLang="zh-CN" noProof="1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4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σ</a:t>
              </a:r>
              <a:endParaRPr lang="en-US" altLang="zh-CN" sz="20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选择（续）</a:t>
            </a:r>
          </a:p>
        </p:txBody>
      </p:sp>
      <p:sp>
        <p:nvSpPr>
          <p:cNvPr id="2508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735013" y="1520825"/>
            <a:ext cx="7354887" cy="12096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 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查询信息系（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系）全体学生。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		         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Sdept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'IS' 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(Student)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结果：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50884" name="内容占位符 250883"/>
          <p:cNvGraphicFramePr>
            <a:graphicFrameLocks noGrp="1"/>
          </p:cNvGraphicFramePr>
          <p:nvPr>
            <p:ph sz="half" idx="4294967295"/>
          </p:nvPr>
        </p:nvGraphicFramePr>
        <p:xfrm>
          <a:off x="1177925" y="3683000"/>
          <a:ext cx="7210425" cy="1536700"/>
        </p:xfrm>
        <a:graphic>
          <a:graphicData uri="http://schemas.openxmlformats.org/drawingml/2006/table">
            <a:tbl>
              <a:tblPr/>
              <a:tblGrid>
                <a:gridCol w="1584325"/>
                <a:gridCol w="1301750"/>
                <a:gridCol w="1438275"/>
                <a:gridCol w="1443038"/>
                <a:gridCol w="1443037"/>
              </a:tblGrid>
              <a:tr h="65718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Sno</a:t>
                      </a:r>
                      <a:endParaRPr lang="en-US" altLang="zh-CN" sz="2300"/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Sname</a:t>
                      </a:r>
                      <a:endParaRPr lang="en-US" altLang="zh-CN" sz="2300"/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Ssex</a:t>
                      </a:r>
                      <a:endParaRPr lang="en-US" altLang="zh-CN" sz="2300"/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Sage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 err="1"/>
                        <a:t>Sdept</a:t>
                      </a:r>
                      <a:endParaRPr lang="en-US" altLang="zh-CN" sz="2300"/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5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201215125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300" dirty="0"/>
                        <a:t>张立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300" dirty="0"/>
                        <a:t>男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19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300"/>
                        <a:t>IS</a:t>
                      </a:r>
                    </a:p>
                  </a:txBody>
                  <a:tcPr marL="90000" marR="90000" marT="48184" marB="4818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选择（续）</a:t>
            </a:r>
          </a:p>
        </p:txBody>
      </p:sp>
      <p:sp>
        <p:nvSpPr>
          <p:cNvPr id="2519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01663" y="1341438"/>
            <a:ext cx="8218487" cy="15287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[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查询年龄小于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岁的学生。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	         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</a:t>
            </a:r>
            <a:r>
              <a:rPr lang="en-US" altLang="zh-CN" sz="2400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Sage</a:t>
            </a:r>
            <a:r>
              <a:rPr lang="en-US" altLang="zh-CN" sz="2400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&lt; 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(Student)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结果： </a:t>
            </a:r>
          </a:p>
        </p:txBody>
      </p:sp>
      <p:sp>
        <p:nvSpPr>
          <p:cNvPr id="89092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buFont typeface="Arial" charset="0"/>
              <a:buNone/>
            </a:pPr>
            <a:r>
              <a:rPr lang="en-US" altLang="zh-CN" sz="2200">
                <a:ea typeface="宋体" pitchFamily="2" charset="-122"/>
              </a:rPr>
              <a:t> </a:t>
            </a:r>
            <a:endParaRPr lang="en-US" altLang="zh-CN" sz="1000">
              <a:ea typeface="宋体" pitchFamily="2" charset="-122"/>
            </a:endParaRPr>
          </a:p>
          <a:p>
            <a:pPr eaLnBrk="0" hangingPunct="0"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251909" name="内容占位符 251908"/>
          <p:cNvGraphicFramePr>
            <a:graphicFrameLocks noGrp="1"/>
          </p:cNvGraphicFramePr>
          <p:nvPr>
            <p:ph sz="half" idx="4294967295"/>
          </p:nvPr>
        </p:nvGraphicFramePr>
        <p:xfrm>
          <a:off x="889000" y="2789238"/>
          <a:ext cx="7707313" cy="2625725"/>
        </p:xfrm>
        <a:graphic>
          <a:graphicData uri="http://schemas.openxmlformats.org/drawingml/2006/table">
            <a:tbl>
              <a:tblPr/>
              <a:tblGrid>
                <a:gridCol w="1657350"/>
                <a:gridCol w="1512888"/>
                <a:gridCol w="1512887"/>
                <a:gridCol w="1512888"/>
                <a:gridCol w="1511300"/>
              </a:tblGrid>
              <a:tr h="655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Sno</a:t>
                      </a:r>
                      <a:endParaRPr lang="en-US" altLang="zh-CN" sz="2200"/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Sname</a:t>
                      </a:r>
                      <a:endParaRPr lang="en-US" altLang="zh-CN" sz="2200"/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Ssex</a:t>
                      </a:r>
                      <a:endParaRPr lang="en-US" altLang="zh-CN" sz="2200"/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Sage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Sdept</a:t>
                      </a:r>
                      <a:endParaRPr lang="en-US" altLang="zh-CN" sz="2200"/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201215122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刘晨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女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19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IS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201215123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王敏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女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18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MA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201215125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张立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dirty="0"/>
                        <a:t>男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19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IS</a:t>
                      </a:r>
                    </a:p>
                  </a:txBody>
                  <a:tcPr marL="89993" marR="89993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投影（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Projection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25293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lvl="1" algn="just" eaLnBrk="1" hangingPunct="1">
              <a:defRPr/>
            </a:pPr>
            <a:r>
              <a:rPr lang="zh-CN" altLang="en-US" sz="2200" noProof="1"/>
              <a:t>从</a:t>
            </a:r>
            <a:r>
              <a:rPr lang="en-US" altLang="zh-CN" sz="2200" i="1" noProof="1"/>
              <a:t>R</a:t>
            </a:r>
            <a:r>
              <a:rPr lang="zh-CN" altLang="en-US" sz="2200" noProof="1"/>
              <a:t>中选择出若干属性列组成新的关系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          </a:t>
            </a:r>
            <a:r>
              <a:rPr lang="en-US" altLang="zh-CN" noProof="1"/>
              <a:t>π</a:t>
            </a:r>
            <a:r>
              <a:rPr lang="en-US" altLang="zh-CN" i="1" baseline="-30000" noProof="1"/>
              <a:t>A</a:t>
            </a:r>
            <a:r>
              <a:rPr lang="en-US" altLang="zh-CN" noProof="1"/>
              <a:t>(</a:t>
            </a:r>
            <a:r>
              <a:rPr lang="en-US" altLang="zh-CN" i="1" noProof="1"/>
              <a:t>R</a:t>
            </a:r>
            <a:r>
              <a:rPr lang="en-US" altLang="zh-CN" noProof="1"/>
              <a:t>) = </a:t>
            </a:r>
            <a:r>
              <a:rPr lang="en-US" altLang="zh-CN" noProof="1"/>
              <a:t>{ </a:t>
            </a:r>
            <a:r>
              <a:rPr lang="en-US" altLang="zh-CN" i="1" noProof="1" smtClean="0"/>
              <a:t>t </a:t>
            </a:r>
            <a:r>
              <a:rPr lang="en-US" altLang="zh-CN" noProof="1" smtClean="0"/>
              <a:t>[</a:t>
            </a:r>
            <a:r>
              <a:rPr lang="en-US" altLang="zh-CN" i="1" noProof="1"/>
              <a:t>A</a:t>
            </a:r>
            <a:r>
              <a:rPr lang="en-US" altLang="zh-CN" noProof="1"/>
              <a:t>] | </a:t>
            </a:r>
            <a:r>
              <a:rPr lang="en-US" altLang="zh-CN" i="1" noProof="1"/>
              <a:t>t 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i="1" noProof="1"/>
              <a:t>R</a:t>
            </a:r>
            <a:r>
              <a:rPr lang="en-US" altLang="zh-CN" noProof="1"/>
              <a:t> }</a:t>
            </a:r>
          </a:p>
          <a:p>
            <a:pPr marL="1162050" lvl="2" algn="just" eaLnBrk="1" hangingPunct="1">
              <a:buFontTx/>
              <a:buNone/>
              <a:defRPr/>
            </a:pPr>
            <a:r>
              <a:rPr lang="en-US" altLang="zh-CN" sz="2400" i="1" noProof="1"/>
              <a:t>		A</a:t>
            </a:r>
            <a:r>
              <a:rPr lang="zh-CN" altLang="en-US" sz="2400" i="1" noProof="1"/>
              <a:t>：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中的属性列 </a:t>
            </a:r>
          </a:p>
          <a:p>
            <a:pPr lvl="1" algn="just" eaLnBrk="1" hangingPunct="1">
              <a:defRPr/>
            </a:pPr>
            <a:r>
              <a:rPr lang="zh-CN" altLang="en-US" sz="2200" noProof="1"/>
              <a:t>投影操作主要是从列的角度进行运算</a:t>
            </a:r>
          </a:p>
          <a:p>
            <a:pPr lvl="1" algn="just" eaLnBrk="1" hangingPunct="1">
              <a:defRPr/>
            </a:pPr>
            <a:endParaRPr lang="zh-CN" altLang="en-US" noProof="1"/>
          </a:p>
          <a:p>
            <a:pPr lvl="1" algn="just" eaLnBrk="1" hangingPunct="1">
              <a:defRPr/>
            </a:pPr>
            <a:endParaRPr lang="zh-CN" altLang="en-US" noProof="1"/>
          </a:p>
          <a:p>
            <a:pPr lvl="1" algn="just" eaLnBrk="1" hangingPunct="1">
              <a:defRPr/>
            </a:pPr>
            <a:endParaRPr lang="zh-CN" altLang="en-US" noProof="1"/>
          </a:p>
          <a:p>
            <a:pPr lvl="1" algn="just" eaLnBrk="1" hangingPunct="1">
              <a:defRPr/>
            </a:pPr>
            <a:r>
              <a:rPr lang="zh-CN" altLang="en-US" noProof="1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noProof="1"/>
          </a:p>
        </p:txBody>
      </p:sp>
      <p:grpSp>
        <p:nvGrpSpPr>
          <p:cNvPr id="90116" name="Group 27"/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90117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18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π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0119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0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1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2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3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4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5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6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投影（续）</a:t>
            </a:r>
          </a:p>
        </p:txBody>
      </p:sp>
      <p:sp>
        <p:nvSpPr>
          <p:cNvPr id="2539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20320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en-US" altLang="zh-CN" noProof="1"/>
              <a:t>[</a:t>
            </a:r>
            <a:r>
              <a:rPr lang="zh-CN" altLang="en-US" noProof="1"/>
              <a:t>例</a:t>
            </a:r>
            <a:r>
              <a:rPr lang="en-US" altLang="zh-CN" noProof="1"/>
              <a:t>2.6]  </a:t>
            </a:r>
            <a:r>
              <a:rPr lang="zh-CN" altLang="en-US" noProof="1"/>
              <a:t>查询学生的姓名和所在系。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即求</a:t>
            </a:r>
            <a:r>
              <a:rPr lang="en-US" altLang="zh-CN" noProof="1"/>
              <a:t>Student</a:t>
            </a:r>
            <a:r>
              <a:rPr lang="zh-CN" altLang="en-US" noProof="1"/>
              <a:t>关系上学生姓名和所在系两个属性上的投影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</a:t>
            </a:r>
            <a:r>
              <a:rPr lang="en-US" altLang="zh-CN" noProof="1"/>
              <a:t>π</a:t>
            </a:r>
            <a:r>
              <a:rPr lang="en-US" altLang="zh-CN" baseline="-30000" noProof="1"/>
              <a:t>Sname,Sdept</a:t>
            </a:r>
            <a:r>
              <a:rPr lang="en-US" altLang="zh-CN" noProof="1"/>
              <a:t>(Student)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结果：</a:t>
            </a:r>
          </a:p>
          <a:p>
            <a:pPr eaLnBrk="1" hangingPunct="1">
              <a:defRPr/>
            </a:pPr>
            <a:endParaRPr lang="en-US" altLang="zh-CN" noProof="1"/>
          </a:p>
        </p:txBody>
      </p:sp>
      <p:graphicFrame>
        <p:nvGraphicFramePr>
          <p:cNvPr id="253956" name="表格 253955"/>
          <p:cNvGraphicFramePr/>
          <p:nvPr/>
        </p:nvGraphicFramePr>
        <p:xfrm>
          <a:off x="1908175" y="3452813"/>
          <a:ext cx="4679950" cy="2479675"/>
        </p:xfrm>
        <a:graphic>
          <a:graphicData uri="http://schemas.openxmlformats.org/drawingml/2006/table">
            <a:tbl>
              <a:tblPr/>
              <a:tblGrid>
                <a:gridCol w="2341563"/>
                <a:gridCol w="2338387"/>
              </a:tblGrid>
              <a:tr h="495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err="1"/>
                        <a:t>Sname</a:t>
                      </a:r>
                      <a:endParaRPr lang="en-US" altLang="zh-CN" sz="2400"/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err="1"/>
                        <a:t>Sdept</a:t>
                      </a:r>
                      <a:endParaRPr lang="en-US" altLang="zh-CN" sz="2400"/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李勇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CS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4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刘晨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CS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王敏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MA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张立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/>
                        <a:t>IS</a:t>
                      </a:r>
                    </a:p>
                  </a:txBody>
                  <a:tcPr marL="89980" marR="89980" marT="50504" marB="505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投影（续）</a:t>
            </a:r>
          </a:p>
        </p:txBody>
      </p:sp>
      <p:sp>
        <p:nvSpPr>
          <p:cNvPr id="2549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84213" y="1412875"/>
            <a:ext cx="8351837" cy="2105025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[</a:t>
            </a:r>
            <a:r>
              <a:rPr lang="zh-CN" altLang="en-US" sz="2800" noProof="1">
                <a:ea typeface="黑体" panose="02010609060101010101" pitchFamily="49" charset="-122"/>
              </a:rPr>
              <a:t>例</a:t>
            </a:r>
            <a:r>
              <a:rPr lang="en-US" altLang="zh-CN" sz="2800" noProof="1">
                <a:ea typeface="黑体" panose="02010609060101010101" pitchFamily="49" charset="-122"/>
              </a:rPr>
              <a:t>2.7</a:t>
            </a:r>
            <a:r>
              <a:rPr lang="en-US" altLang="zh-CN" sz="2800" noProof="1"/>
              <a:t>]  </a:t>
            </a:r>
            <a:r>
              <a:rPr lang="zh-CN" altLang="en-US" sz="2800" noProof="1"/>
              <a:t>查询学生关系</a:t>
            </a:r>
            <a:r>
              <a:rPr lang="en-US" altLang="zh-CN" sz="2800" noProof="1"/>
              <a:t>Student</a:t>
            </a:r>
            <a:r>
              <a:rPr lang="zh-CN" altLang="en-US" sz="2800" noProof="1"/>
              <a:t>中都有哪些系。</a:t>
            </a:r>
            <a:r>
              <a:rPr lang="zh-CN" altLang="en-US" noProof="1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             </a:t>
            </a:r>
            <a:r>
              <a:rPr lang="en-US" altLang="zh-CN" noProof="1"/>
              <a:t>π</a:t>
            </a:r>
            <a:r>
              <a:rPr lang="en-US" altLang="zh-CN" baseline="-30000" noProof="1"/>
              <a:t>Sdept</a:t>
            </a:r>
            <a:r>
              <a:rPr lang="en-US" altLang="zh-CN" noProof="1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	</a:t>
            </a:r>
            <a:r>
              <a:rPr lang="zh-CN" altLang="en-US" noProof="1"/>
              <a:t>结果：</a:t>
            </a:r>
          </a:p>
        </p:txBody>
      </p:sp>
      <p:graphicFrame>
        <p:nvGraphicFramePr>
          <p:cNvPr id="254980" name="内容占位符 254979"/>
          <p:cNvGraphicFramePr>
            <a:graphicFrameLocks noGrp="1"/>
          </p:cNvGraphicFramePr>
          <p:nvPr>
            <p:ph sz="half" idx="4294967295"/>
          </p:nvPr>
        </p:nvGraphicFramePr>
        <p:xfrm>
          <a:off x="3132138" y="3162300"/>
          <a:ext cx="1658937" cy="2387600"/>
        </p:xfrm>
        <a:graphic>
          <a:graphicData uri="http://schemas.openxmlformats.org/drawingml/2006/table">
            <a:tbl>
              <a:tblPr/>
              <a:tblGrid>
                <a:gridCol w="1658937"/>
              </a:tblGrid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err="1"/>
                        <a:t>Sdept</a:t>
                      </a:r>
                      <a:endParaRPr lang="en-US" altLang="zh-CN" sz="22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CS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IS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/>
                        <a:t>MA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连接（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256003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1098550"/>
            <a:ext cx="7772400" cy="48609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连接也称为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  <a:p>
            <a:pPr algn="just" eaLnBrk="1" hangingPunct="1"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连接运算的含义</a:t>
            </a: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从两个关系的笛卡尔积中选取属性间满足一定条件的元组</a:t>
            </a: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r>
              <a:rPr lang="zh-CN" alt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        S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         | 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0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000" i="1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0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i="1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0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]θ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000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}</a:t>
            </a:r>
          </a:p>
          <a:p>
            <a:pPr marL="819150" lvl="1" algn="just" eaLnBrk="1" hangingPunct="1">
              <a:buFont typeface="Wingdings" pitchFamily="2" charset="2"/>
              <a:buNone/>
              <a:defRPr/>
            </a:pPr>
            <a:endParaRPr lang="en-US" altLang="zh-CN" sz="1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38250"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分别为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上度数相等且可比的属性组</a:t>
            </a:r>
          </a:p>
          <a:p>
            <a:pPr marL="1238250"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：比较运算符 </a:t>
            </a:r>
          </a:p>
          <a:p>
            <a:pPr marL="819150" lvl="1" eaLnBrk="1" hangingPunct="1">
              <a:defRPr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连接运算从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的广义笛卡尔积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中选取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关系在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属性组上的值与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关系在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属性组上的值满足比较关系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的元组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93188" name="Group 16"/>
          <p:cNvGrpSpPr>
            <a:grpSpLocks/>
          </p:cNvGrpSpPr>
          <p:nvPr/>
        </p:nvGrpSpPr>
        <p:grpSpPr bwMode="auto">
          <a:xfrm>
            <a:off x="1676400" y="2671763"/>
            <a:ext cx="1600200" cy="685800"/>
            <a:chOff x="1152" y="2304"/>
            <a:chExt cx="1008" cy="432"/>
          </a:xfrm>
        </p:grpSpPr>
        <p:grpSp>
          <p:nvGrpSpPr>
            <p:cNvPr id="93192" name="Group 4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93194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3195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600" i="1">
                    <a:ea typeface="宋体" pitchFamily="2" charset="-122"/>
                  </a:rPr>
                  <a:t> </a:t>
                </a:r>
                <a:endParaRPr lang="en-US" altLang="zh-CN" sz="600">
                  <a:ea typeface="宋体" pitchFamily="2" charset="-122"/>
                </a:endParaRPr>
              </a:p>
            </p:txBody>
          </p:sp>
        </p:grpSp>
        <p:sp>
          <p:nvSpPr>
            <p:cNvPr id="93193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altLang="zh-CN" sz="2800" b="1" i="1">
                  <a:ea typeface="宋体" pitchFamily="2" charset="-122"/>
                </a:rPr>
                <a:t> </a:t>
              </a:r>
              <a:r>
                <a:rPr lang="en-US" altLang="zh-CN" sz="1600" b="1" i="1">
                  <a:ea typeface="宋体" pitchFamily="2" charset="-122"/>
                </a:rPr>
                <a:t>A</a:t>
              </a:r>
              <a:r>
                <a:rPr lang="en-US" altLang="zh-CN" sz="1600" b="1">
                  <a:ea typeface="宋体" pitchFamily="2" charset="-122"/>
                </a:rPr>
                <a:t>θ</a:t>
              </a:r>
              <a:r>
                <a:rPr lang="en-US" altLang="zh-CN" sz="1600" b="1" i="1"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93189" name="Group 12"/>
          <p:cNvGrpSpPr>
            <a:grpSpLocks/>
          </p:cNvGrpSpPr>
          <p:nvPr/>
        </p:nvGrpSpPr>
        <p:grpSpPr bwMode="auto">
          <a:xfrm>
            <a:off x="3276600" y="2676525"/>
            <a:ext cx="609600" cy="392113"/>
            <a:chOff x="2400" y="3199"/>
            <a:chExt cx="384" cy="247"/>
          </a:xfrm>
        </p:grpSpPr>
        <p:sp>
          <p:nvSpPr>
            <p:cNvPr id="93190" name="Text Box 13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r </a:t>
              </a: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s</a:t>
              </a:r>
            </a:p>
          </p:txBody>
        </p:sp>
        <p:sp>
          <p:nvSpPr>
            <p:cNvPr id="93191" name="Freeform 14"/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03225"/>
            <a:ext cx="7318375" cy="43021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en-US" altLang="zh-CN" sz="3600" noProof="1"/>
              <a:t>2. </a:t>
            </a:r>
            <a:r>
              <a:rPr lang="zh-CN" altLang="en-US" sz="3600" noProof="1"/>
              <a:t>笛卡尔积（</a:t>
            </a:r>
            <a:r>
              <a:rPr lang="en-US" altLang="zh-CN" sz="3600" noProof="1"/>
              <a:t>Cartesian Product</a:t>
            </a:r>
            <a:r>
              <a:rPr lang="zh-CN" altLang="en-US" sz="3600" noProof="1"/>
              <a:t>）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defRPr/>
            </a:pPr>
            <a:r>
              <a:rPr lang="zh-CN" altLang="en-US" noProof="1"/>
              <a:t>笛卡尔积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给定一组域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，</a:t>
            </a:r>
            <a:r>
              <a:rPr lang="zh-CN" altLang="en-US" u="sng" noProof="1"/>
              <a:t>允许其中某些域是相同</a:t>
            </a:r>
            <a:r>
              <a:rPr lang="zh-CN" altLang="en-US" noProof="1"/>
              <a:t>的。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    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i="1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的</a:t>
            </a:r>
            <a:r>
              <a:rPr lang="zh-CN" altLang="en-US" noProof="1">
                <a:ea typeface="黑体" panose="02010609060101010101" pitchFamily="49" charset="-122"/>
              </a:rPr>
              <a:t>笛卡尔积</a:t>
            </a:r>
            <a:r>
              <a:rPr lang="zh-CN" altLang="en-US" noProof="1"/>
              <a:t>为：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i="1" noProof="1"/>
              <a:t>    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en-US" altLang="zh-CN" noProof="1"/>
              <a:t>×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en-US" altLang="zh-CN" noProof="1"/>
              <a:t>×…×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 </a:t>
            </a:r>
            <a:r>
              <a:rPr lang="zh-CN" altLang="en-US" noProof="1"/>
              <a:t>＝         </a:t>
            </a:r>
            <a:endParaRPr lang="en-US" altLang="zh-CN" noProof="1"/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zh-CN" altLang="en-US" noProof="1"/>
              <a:t>｛（</a:t>
            </a:r>
            <a:r>
              <a:rPr lang="en-US" altLang="zh-CN" i="1" noProof="1"/>
              <a:t>d</a:t>
            </a:r>
            <a:r>
              <a:rPr lang="en-US" altLang="zh-CN" baseline="-25000" noProof="1"/>
              <a:t>1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baseline="-25000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n</a:t>
            </a:r>
            <a:r>
              <a:rPr lang="zh-CN" altLang="en-US" noProof="1"/>
              <a:t>）｜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i</a:t>
            </a:r>
            <a:r>
              <a:rPr lang="en-US" altLang="zh-CN" noProof="1">
                <a:sym typeface="Symbol" panose="05050102010706020507" pitchFamily="18" charset="2"/>
              </a:rPr>
              <a:t></a:t>
            </a:r>
            <a:r>
              <a:rPr lang="en-US" altLang="zh-CN" i="1" noProof="1"/>
              <a:t>D</a:t>
            </a:r>
            <a:r>
              <a:rPr lang="en-US" altLang="zh-CN" i="1" baseline="-25000" noProof="1"/>
              <a:t>i</a:t>
            </a:r>
            <a:r>
              <a:rPr lang="zh-CN" altLang="en-US" noProof="1"/>
              <a:t>，</a:t>
            </a:r>
            <a:r>
              <a:rPr lang="en-US" altLang="zh-CN" i="1" noProof="1"/>
              <a:t>i</a:t>
            </a:r>
            <a:r>
              <a:rPr lang="zh-CN" altLang="en-US" noProof="1"/>
              <a:t>＝</a:t>
            </a:r>
            <a:r>
              <a:rPr lang="en-US" altLang="zh-CN" noProof="1"/>
              <a:t>1</a:t>
            </a:r>
            <a:r>
              <a:rPr lang="zh-CN" altLang="en-US" noProof="1"/>
              <a:t>，</a:t>
            </a:r>
            <a:r>
              <a:rPr lang="en-US" altLang="zh-CN" noProof="1"/>
              <a:t>2</a:t>
            </a:r>
            <a:r>
              <a:rPr lang="zh-CN" altLang="en-US" noProof="1"/>
              <a:t>，</a:t>
            </a:r>
            <a:r>
              <a:rPr lang="en-US" altLang="zh-CN" noProof="1"/>
              <a:t>…</a:t>
            </a:r>
            <a:r>
              <a:rPr lang="zh-CN" altLang="en-US" noProof="1"/>
              <a:t>，</a:t>
            </a:r>
            <a:r>
              <a:rPr lang="en-US" altLang="zh-CN" i="1" noProof="1"/>
              <a:t>n</a:t>
            </a:r>
            <a:r>
              <a:rPr lang="zh-CN" altLang="en-US" noProof="1"/>
              <a:t>｝</a:t>
            </a:r>
          </a:p>
          <a:p>
            <a:pPr lvl="1" eaLnBrk="1" hangingPunct="1">
              <a:defRPr/>
            </a:pPr>
            <a:r>
              <a:rPr lang="zh-CN" altLang="en-US" noProof="1"/>
              <a:t>所有域的所有取值的一个组合</a:t>
            </a:r>
          </a:p>
          <a:p>
            <a:pPr lvl="1" eaLnBrk="1" hangingPunct="1">
              <a:defRPr/>
            </a:pPr>
            <a:r>
              <a:rPr lang="zh-CN" altLang="en-US" noProof="1"/>
              <a:t>不能重复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连接（续）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7027" name="Rectangle 8"/>
          <p:cNvSpPr>
            <a:spLocks noGrp="1"/>
          </p:cNvSpPr>
          <p:nvPr>
            <p:ph type="body" idx="4294967295"/>
          </p:nvPr>
        </p:nvSpPr>
        <p:spPr>
          <a:xfrm>
            <a:off x="755650" y="1098550"/>
            <a:ext cx="7772400" cy="49323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两类常用连接运算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等值连接（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equijoin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为“＝”的连接运算称为等值连接</a:t>
            </a:r>
            <a:endParaRPr lang="en-US" altLang="zh-CN" sz="2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从关系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的广义笛卡尔积中选取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属性值相等的那些元组，即等值连接为：</a:t>
            </a:r>
            <a:endParaRPr lang="en-US" altLang="zh-CN" sz="2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62050" lvl="2" eaLnBrk="1" hangingPunct="1">
              <a:buFontTx/>
              <a:buNone/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   S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      | 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200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200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200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200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200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= </a:t>
            </a:r>
            <a:r>
              <a:rPr lang="en-US" altLang="zh-CN" sz="2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200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}  </a:t>
            </a:r>
          </a:p>
        </p:txBody>
      </p:sp>
      <p:grpSp>
        <p:nvGrpSpPr>
          <p:cNvPr id="94212" name="Group 9"/>
          <p:cNvGrpSpPr>
            <a:grpSpLocks/>
          </p:cNvGrpSpPr>
          <p:nvPr/>
        </p:nvGrpSpPr>
        <p:grpSpPr bwMode="auto">
          <a:xfrm>
            <a:off x="2061379" y="3933825"/>
            <a:ext cx="1295400" cy="677863"/>
            <a:chOff x="2355" y="9420"/>
            <a:chExt cx="705" cy="363"/>
          </a:xfrm>
        </p:grpSpPr>
        <p:sp>
          <p:nvSpPr>
            <p:cNvPr id="94217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4218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buFont typeface="Arial" charset="0"/>
                <a:buNone/>
              </a:pPr>
              <a:endParaRPr lang="zh-CN" altLang="zh-CN" sz="2000">
                <a:ea typeface="宋体" pitchFamily="2" charset="-122"/>
              </a:endParaRPr>
            </a:p>
          </p:txBody>
        </p:sp>
      </p:grpSp>
      <p:sp>
        <p:nvSpPr>
          <p:cNvPr id="94213" name="Rectangle 12"/>
          <p:cNvSpPr>
            <a:spLocks noChangeArrowheads="1"/>
          </p:cNvSpPr>
          <p:nvPr/>
        </p:nvSpPr>
        <p:spPr bwMode="auto">
          <a:xfrm>
            <a:off x="1979613" y="4140200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1600" i="1" dirty="0" smtClean="0">
                <a:ea typeface="宋体" pitchFamily="2" charset="-122"/>
              </a:rPr>
              <a:t>    A=B</a:t>
            </a:r>
            <a:endParaRPr lang="en-US" altLang="zh-CN" sz="1600" i="1" dirty="0">
              <a:ea typeface="宋体" pitchFamily="2" charset="-122"/>
            </a:endParaRPr>
          </a:p>
        </p:txBody>
      </p:sp>
      <p:grpSp>
        <p:nvGrpSpPr>
          <p:cNvPr id="94214" name="Group 16"/>
          <p:cNvGrpSpPr>
            <a:grpSpLocks/>
          </p:cNvGrpSpPr>
          <p:nvPr/>
        </p:nvGrpSpPr>
        <p:grpSpPr bwMode="auto">
          <a:xfrm>
            <a:off x="3348038" y="3933825"/>
            <a:ext cx="574675" cy="306388"/>
            <a:chOff x="2400" y="3199"/>
            <a:chExt cx="384" cy="175"/>
          </a:xfrm>
        </p:grpSpPr>
        <p:sp>
          <p:nvSpPr>
            <p:cNvPr id="9421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r </a:t>
              </a: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s</a:t>
              </a:r>
            </a:p>
          </p:txBody>
        </p:sp>
        <p:sp>
          <p:nvSpPr>
            <p:cNvPr id="94216" name="Freeform 15"/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连接（续）</a:t>
            </a: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8051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296988"/>
            <a:ext cx="7772400" cy="50165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自然连接（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自然连接是一种特殊的等值连接</a:t>
            </a:r>
          </a:p>
          <a:p>
            <a:pPr marL="1681163" lvl="3" eaLnBrk="1" hangingPunct="1">
              <a:buSzPct val="85000"/>
              <a:buFont typeface="Wingdings" pitchFamily="2" charset="2"/>
              <a:buChar char="Ø"/>
              <a:defRPr/>
            </a:pPr>
            <a:r>
              <a:rPr lang="zh-CN" altLang="en-US" sz="2200" smtClean="0"/>
              <a:t>两个关系中进行比较的分量必须是相同的属性组</a:t>
            </a:r>
          </a:p>
          <a:p>
            <a:pPr marL="1681163" lvl="3" eaLnBrk="1" hangingPunct="1">
              <a:buSzPct val="85000"/>
              <a:buFont typeface="Wingdings" pitchFamily="2" charset="2"/>
              <a:buChar char="Ø"/>
              <a:defRPr/>
            </a:pPr>
            <a:r>
              <a:rPr lang="zh-CN" altLang="en-US" sz="2200" smtClean="0"/>
              <a:t>在结果中把重复的属性列去掉</a:t>
            </a:r>
          </a:p>
          <a:p>
            <a:pPr lvl="2" algn="just" eaLnBrk="1" hangingPunct="1">
              <a:buSzPct val="87000"/>
              <a:buFont typeface="Wingdings" pitchFamily="2" charset="2"/>
              <a:buChar char="l"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自然连接的含义</a:t>
            </a:r>
          </a:p>
          <a:p>
            <a:pPr lvl="2" algn="just" eaLnBrk="1" hangingPunct="1">
              <a:buFontTx/>
              <a:buNone/>
              <a:defRPr/>
            </a:pP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具有相同的属性组</a:t>
            </a:r>
            <a:r>
              <a:rPr lang="en-US" altLang="zh-CN" sz="2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n-US" altLang="zh-CN" sz="2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{       [U-B] | 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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∧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=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baseline="-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] }  </a:t>
            </a:r>
          </a:p>
        </p:txBody>
      </p:sp>
      <p:sp>
        <p:nvSpPr>
          <p:cNvPr id="95236" name="AutoShape 5"/>
          <p:cNvSpPr>
            <a:spLocks noChangeArrowheads="1"/>
          </p:cNvSpPr>
          <p:nvPr/>
        </p:nvSpPr>
        <p:spPr bwMode="auto">
          <a:xfrm rot="5400000" flipV="1">
            <a:off x="2274888" y="4448175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3198813" y="4322763"/>
            <a:ext cx="609600" cy="574675"/>
            <a:chOff x="2400" y="3199"/>
            <a:chExt cx="384" cy="282"/>
          </a:xfrm>
        </p:grpSpPr>
        <p:sp>
          <p:nvSpPr>
            <p:cNvPr id="95238" name="Text Box 7"/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r </a:t>
              </a: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 b="1" baseline="-30000">
                  <a:ea typeface="宋体" pitchFamily="2" charset="-122"/>
                </a:rPr>
                <a:t>s</a:t>
              </a:r>
            </a:p>
          </p:txBody>
        </p:sp>
        <p:sp>
          <p:nvSpPr>
            <p:cNvPr id="95239" name="Freeform 8"/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5907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一般的连接操作是从行的角度进行运算。</a:t>
            </a:r>
          </a:p>
          <a:p>
            <a:pPr algn="just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自然连接还需要取消重复列，所以是同时从行和列的角度进行运算。 </a:t>
            </a:r>
          </a:p>
        </p:txBody>
      </p:sp>
      <p:grpSp>
        <p:nvGrpSpPr>
          <p:cNvPr id="96260" name="Group 44"/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96261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96283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4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5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6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7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8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9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90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6262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1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6263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96279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0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1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82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96264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96275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96277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charset="0"/>
                    <a:buNone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6278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  <a:buFont typeface="Arial" charset="0"/>
                    <a:buNone/>
                  </a:pPr>
                  <a:endParaRPr lang="zh-CN" altLang="zh-CN" sz="600">
                    <a:ea typeface="宋体" pitchFamily="2" charset="-122"/>
                  </a:endParaRPr>
                </a:p>
              </p:txBody>
            </p:sp>
          </p:grpSp>
          <p:sp>
            <p:nvSpPr>
              <p:cNvPr id="96276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</a:pPr>
                <a:r>
                  <a:rPr lang="en-US" altLang="zh-CN" sz="2800" b="1" i="1">
                    <a:ea typeface="宋体" pitchFamily="2" charset="-122"/>
                  </a:rPr>
                  <a:t> </a:t>
                </a:r>
                <a:r>
                  <a:rPr lang="en-US" altLang="zh-CN" sz="1600" b="1" i="1">
                    <a:ea typeface="宋体" pitchFamily="2" charset="-122"/>
                  </a:rPr>
                  <a:t>A</a:t>
                </a:r>
                <a:r>
                  <a:rPr lang="en-US" altLang="zh-CN" sz="1600" b="1">
                    <a:ea typeface="宋体" pitchFamily="2" charset="-122"/>
                  </a:rPr>
                  <a:t>θ</a:t>
                </a:r>
                <a:r>
                  <a:rPr lang="en-US" altLang="zh-CN" sz="1600" b="1" i="1"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96265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6266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96269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70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71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72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73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274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6267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R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6268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altLang="zh-CN" b="1">
                  <a:ea typeface="宋体" pitchFamily="2" charset="-122"/>
                </a:rPr>
                <a:t>S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标题 1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</a:p>
        </p:txBody>
      </p:sp>
      <p:graphicFrame>
        <p:nvGraphicFramePr>
          <p:cNvPr id="260099" name="内容占位符 260098"/>
          <p:cNvGraphicFramePr>
            <a:graphicFrameLocks noGrp="1"/>
          </p:cNvGraphicFramePr>
          <p:nvPr>
            <p:ph sz="half" idx="4294967295"/>
          </p:nvPr>
        </p:nvGraphicFramePr>
        <p:xfrm>
          <a:off x="1033463" y="2844800"/>
          <a:ext cx="3035300" cy="2466975"/>
        </p:xfrm>
        <a:graphic>
          <a:graphicData uri="http://schemas.openxmlformats.org/drawingml/2006/table">
            <a:tbl>
              <a:tblPr/>
              <a:tblGrid>
                <a:gridCol w="1011238"/>
                <a:gridCol w="1012825"/>
                <a:gridCol w="1011237"/>
              </a:tblGrid>
              <a:tr h="4944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A</a:t>
                      </a:r>
                      <a:endParaRPr lang="zh-CN" altLang="en-US" sz="2500" dirty="0"/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C</a:t>
                      </a:r>
                      <a:endParaRPr lang="zh-CN" altLang="en-US" sz="2500" dirty="0"/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6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26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6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45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59" marR="91459" marT="51023" marB="5102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125" name="内容占位符 260124"/>
          <p:cNvGraphicFramePr>
            <a:graphicFrameLocks noGrp="1"/>
          </p:cNvGraphicFramePr>
          <p:nvPr>
            <p:ph sz="quarter" idx="4294967295"/>
          </p:nvPr>
        </p:nvGraphicFramePr>
        <p:xfrm>
          <a:off x="5281613" y="2698750"/>
          <a:ext cx="2112962" cy="2960687"/>
        </p:xfrm>
        <a:graphic>
          <a:graphicData uri="http://schemas.openxmlformats.org/drawingml/2006/table">
            <a:tbl>
              <a:tblPr/>
              <a:tblGrid>
                <a:gridCol w="1057274"/>
                <a:gridCol w="1055688"/>
              </a:tblGrid>
              <a:tr h="4943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B</a:t>
                      </a:r>
                      <a:endParaRPr lang="zh-CN" altLang="en-US" sz="2500" dirty="0"/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/>
                        <a:t>E</a:t>
                      </a:r>
                      <a:endParaRPr lang="zh-CN" altLang="en-US" sz="2500" dirty="0"/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2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43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2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92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943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5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91472" marR="91472" marT="51059" marB="51059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97332" name="TextBox 7"/>
          <p:cNvSpPr txBox="1">
            <a:spLocks noChangeArrowheads="1"/>
          </p:cNvSpPr>
          <p:nvPr/>
        </p:nvSpPr>
        <p:spPr bwMode="auto">
          <a:xfrm>
            <a:off x="1187450" y="227330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R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97333" name="TextBox 10"/>
          <p:cNvSpPr txBox="1">
            <a:spLocks noChangeArrowheads="1"/>
          </p:cNvSpPr>
          <p:nvPr/>
        </p:nvSpPr>
        <p:spPr bwMode="auto">
          <a:xfrm>
            <a:off x="5497513" y="211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2200" b="1">
                <a:ea typeface="宋体" pitchFamily="2" charset="-122"/>
              </a:rPr>
              <a:t>S</a:t>
            </a:r>
            <a:endParaRPr lang="zh-CN" altLang="en-US" sz="2200" b="1">
              <a:ea typeface="宋体" pitchFamily="2" charset="-122"/>
            </a:endParaRPr>
          </a:p>
        </p:txBody>
      </p:sp>
      <p:sp>
        <p:nvSpPr>
          <p:cNvPr id="97334" name="Rectangle 3"/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>
                <a:ea typeface="宋体" pitchFamily="2" charset="-122"/>
              </a:rPr>
              <a:t>[</a:t>
            </a:r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2.8</a:t>
            </a:r>
            <a:r>
              <a:rPr lang="en-US" altLang="zh-CN" sz="2800" b="1">
                <a:ea typeface="宋体" pitchFamily="2" charset="-122"/>
              </a:rPr>
              <a:t>]</a:t>
            </a:r>
            <a:r>
              <a:rPr lang="zh-CN" altLang="en-US" sz="2800" b="1">
                <a:ea typeface="宋体" pitchFamily="2" charset="-122"/>
              </a:rPr>
              <a:t>关系</a:t>
            </a:r>
            <a:r>
              <a:rPr lang="en-US" altLang="zh-CN" sz="2800" b="1" i="1">
                <a:ea typeface="宋体" pitchFamily="2" charset="-122"/>
              </a:rPr>
              <a:t>R</a:t>
            </a:r>
            <a:r>
              <a:rPr lang="zh-CN" altLang="en-US" sz="2800" b="1">
                <a:ea typeface="宋体" pitchFamily="2" charset="-122"/>
              </a:rPr>
              <a:t>和关系</a:t>
            </a:r>
            <a:r>
              <a:rPr lang="en-US" altLang="zh-CN" sz="2800" b="1" i="1">
                <a:ea typeface="宋体" pitchFamily="2" charset="-122"/>
              </a:rPr>
              <a:t>S</a:t>
            </a:r>
            <a:r>
              <a:rPr lang="en-US" altLang="zh-CN" sz="2800" b="1">
                <a:ea typeface="宋体" pitchFamily="2" charset="-122"/>
              </a:rPr>
              <a:t> </a:t>
            </a:r>
            <a:r>
              <a:rPr lang="zh-CN" altLang="en-US" sz="2800" b="1">
                <a:ea typeface="宋体" pitchFamily="2" charset="-122"/>
              </a:rPr>
              <a:t>如下所示：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611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296988"/>
            <a:ext cx="8147050" cy="836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一般连接 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     S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的结果如下： </a:t>
            </a:r>
          </a:p>
        </p:txBody>
      </p:sp>
      <p:grpSp>
        <p:nvGrpSpPr>
          <p:cNvPr id="98308" name="Group 97"/>
          <p:cNvGrpSpPr>
            <a:grpSpLocks/>
          </p:cNvGrpSpPr>
          <p:nvPr/>
        </p:nvGrpSpPr>
        <p:grpSpPr bwMode="auto">
          <a:xfrm rot="10800000">
            <a:off x="2195513" y="692150"/>
            <a:ext cx="1225550" cy="936625"/>
            <a:chOff x="6431" y="11824"/>
            <a:chExt cx="705" cy="367"/>
          </a:xfrm>
        </p:grpSpPr>
        <p:sp>
          <p:nvSpPr>
            <p:cNvPr id="98354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8355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98309" name="Rectangle 100"/>
          <p:cNvSpPr>
            <a:spLocks noChangeArrowheads="1"/>
          </p:cNvSpPr>
          <p:nvPr/>
        </p:nvSpPr>
        <p:spPr bwMode="auto">
          <a:xfrm>
            <a:off x="2268538" y="1450975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  <a:buFont typeface="Arial" charset="0"/>
              <a:buNone/>
            </a:pPr>
            <a:r>
              <a:rPr lang="en-US" altLang="zh-CN" sz="1600" i="1">
                <a:ea typeface="宋体" pitchFamily="2" charset="-122"/>
              </a:rPr>
              <a:t>C</a:t>
            </a:r>
            <a:r>
              <a:rPr lang="zh-CN" altLang="en-US" sz="1600">
                <a:ea typeface="宋体" pitchFamily="2" charset="-122"/>
              </a:rPr>
              <a:t>＜</a:t>
            </a:r>
            <a:r>
              <a:rPr lang="en-US" altLang="zh-CN" sz="1600" i="1"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261128" name="内容占位符 261127"/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41525"/>
          <a:ext cx="6840538" cy="3389314"/>
        </p:xfrm>
        <a:graphic>
          <a:graphicData uri="http://schemas.openxmlformats.org/drawingml/2006/table">
            <a:tbl>
              <a:tblPr/>
              <a:tblGrid>
                <a:gridCol w="1368425"/>
                <a:gridCol w="1368425"/>
                <a:gridCol w="1366838"/>
                <a:gridCol w="1368425"/>
                <a:gridCol w="1368425"/>
              </a:tblGrid>
              <a:tr h="44965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R.B</a:t>
                      </a:r>
                      <a:endParaRPr lang="zh-CN" altLang="en-US" sz="2200" dirty="0"/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S.B</a:t>
                      </a:r>
                      <a:endParaRPr lang="zh-CN" altLang="en-US" sz="2200" dirty="0"/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664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882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8986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8664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882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434" marB="46434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03225"/>
            <a:ext cx="7391400" cy="430213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621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371600"/>
            <a:ext cx="8147050" cy="836613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   </a:t>
            </a:r>
            <a:r>
              <a:rPr lang="zh-CN" altLang="en-US" sz="2800" noProof="1"/>
              <a:t>等值连接 </a:t>
            </a:r>
            <a:r>
              <a:rPr lang="en-US" altLang="zh-CN" sz="2800" i="1" noProof="1"/>
              <a:t>R</a:t>
            </a:r>
            <a:r>
              <a:rPr lang="en-US" altLang="zh-CN" sz="2800" noProof="1"/>
              <a:t> </a:t>
            </a:r>
            <a:r>
              <a:rPr lang="en-US" altLang="zh-CN" sz="2800" i="1" noProof="1"/>
              <a:t>     S </a:t>
            </a:r>
            <a:r>
              <a:rPr lang="zh-CN" altLang="en-US" sz="2800" noProof="1"/>
              <a:t>的结果如下：</a:t>
            </a:r>
          </a:p>
        </p:txBody>
      </p:sp>
      <p:grpSp>
        <p:nvGrpSpPr>
          <p:cNvPr id="99332" name="Group 87"/>
          <p:cNvGrpSpPr>
            <a:grpSpLocks/>
          </p:cNvGrpSpPr>
          <p:nvPr/>
        </p:nvGrpSpPr>
        <p:grpSpPr bwMode="auto">
          <a:xfrm>
            <a:off x="2497138" y="828675"/>
            <a:ext cx="1066800" cy="1447800"/>
            <a:chOff x="3360" y="816"/>
            <a:chExt cx="672" cy="912"/>
          </a:xfrm>
        </p:grpSpPr>
        <p:sp>
          <p:nvSpPr>
            <p:cNvPr id="99371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  <a:buFont typeface="Arial" charset="0"/>
                <a:buNone/>
              </a:pPr>
              <a:r>
                <a:rPr lang="en-US" altLang="zh-CN" sz="1600" i="1">
                  <a:ea typeface="宋体" pitchFamily="2" charset="-122"/>
                </a:rPr>
                <a:t>R.B=S.B</a:t>
              </a:r>
              <a:endParaRPr lang="en-US" altLang="zh-CN">
                <a:ea typeface="宋体" pitchFamily="2" charset="-122"/>
              </a:endParaRPr>
            </a:p>
          </p:txBody>
        </p:sp>
        <p:grpSp>
          <p:nvGrpSpPr>
            <p:cNvPr id="99372" name="Group 6"/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99373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9374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>
                  <a:buFont typeface="Arial" charset="0"/>
                  <a:buNone/>
                </a:pPr>
                <a:r>
                  <a:rPr lang="en-US" altLang="zh-CN" sz="600" i="1">
                    <a:ea typeface="宋体" pitchFamily="2" charset="-122"/>
                  </a:rPr>
                  <a:t> 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262153" name="内容占位符 262152"/>
          <p:cNvGraphicFramePr>
            <a:graphicFrameLocks noGrp="1"/>
          </p:cNvGraphicFramePr>
          <p:nvPr>
            <p:ph sz="quarter" idx="4294967295"/>
          </p:nvPr>
        </p:nvGraphicFramePr>
        <p:xfrm>
          <a:off x="1042988" y="2168525"/>
          <a:ext cx="6840538" cy="2808288"/>
        </p:xfrm>
        <a:graphic>
          <a:graphicData uri="http://schemas.openxmlformats.org/drawingml/2006/table">
            <a:tbl>
              <a:tblPr/>
              <a:tblGrid>
                <a:gridCol w="1368425"/>
                <a:gridCol w="1368425"/>
                <a:gridCol w="1366838"/>
                <a:gridCol w="1368425"/>
                <a:gridCol w="1368425"/>
              </a:tblGrid>
              <a:tr h="45107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R.B</a:t>
                      </a:r>
                      <a:endParaRPr lang="zh-CN" altLang="en-US" sz="2200" dirty="0"/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S.B</a:t>
                      </a:r>
                      <a:endParaRPr lang="zh-CN" altLang="en-US" sz="2200" dirty="0"/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84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90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884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9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6558" marB="46558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47663"/>
            <a:ext cx="7391400" cy="430212"/>
          </a:xfrm>
        </p:spPr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63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412875"/>
            <a:ext cx="8291513" cy="879475"/>
          </a:xfrm>
        </p:spPr>
        <p:txBody>
          <a:bodyPr vert="horz" wrap="square" lIns="91440" tIns="45720" rIns="91440" bIns="45720" anchor="t"/>
          <a:lstStyle>
            <a:lvl1pPr lvl="0">
              <a:buClr>
                <a:srgbClr val="0033CC"/>
              </a:buClr>
              <a:buSzTx/>
              <a:buFont typeface="Wingdings" panose="05000000000000000000" pitchFamily="2" charset="2"/>
              <a:defRPr sz="2400"/>
            </a:lvl1pPr>
            <a:lvl2pPr lvl="1">
              <a:buClr>
                <a:srgbClr val="0033CC"/>
              </a:buClr>
              <a:buSzTx/>
              <a:buFont typeface="Wingdings" panose="05000000000000000000" pitchFamily="2" charset="2"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</a:t>
            </a:r>
            <a:r>
              <a:rPr lang="zh-CN" altLang="en-US" sz="2800" noProof="1"/>
              <a:t>自然连接 </a:t>
            </a:r>
            <a:r>
              <a:rPr lang="en-US" altLang="zh-CN" sz="2800" i="1" noProof="1"/>
              <a:t>R</a:t>
            </a:r>
            <a:r>
              <a:rPr lang="en-US" altLang="zh-CN" sz="2800" noProof="1"/>
              <a:t>  </a:t>
            </a:r>
            <a:r>
              <a:rPr lang="en-US" altLang="zh-CN" sz="2800" i="1" noProof="1"/>
              <a:t>      </a:t>
            </a:r>
            <a:r>
              <a:rPr lang="en-US" altLang="zh-CN" sz="2800" i="1" noProof="1" smtClean="0"/>
              <a:t>S </a:t>
            </a:r>
            <a:r>
              <a:rPr lang="zh-CN" altLang="en-US" sz="2800" noProof="1" smtClean="0"/>
              <a:t>的</a:t>
            </a:r>
            <a:r>
              <a:rPr lang="zh-CN" altLang="en-US" sz="2800" noProof="1"/>
              <a:t>结果如下：</a:t>
            </a:r>
            <a:r>
              <a:rPr lang="zh-CN" altLang="en-US" sz="2800" i="1" noProof="1"/>
              <a:t> </a:t>
            </a:r>
            <a:endParaRPr lang="zh-CN" altLang="en-US" sz="2800" noProof="1"/>
          </a:p>
        </p:txBody>
      </p:sp>
      <p:grpSp>
        <p:nvGrpSpPr>
          <p:cNvPr id="100356" name="Group 5"/>
          <p:cNvGrpSpPr>
            <a:grpSpLocks/>
          </p:cNvGrpSpPr>
          <p:nvPr/>
        </p:nvGrpSpPr>
        <p:grpSpPr bwMode="auto">
          <a:xfrm rot="10800000">
            <a:off x="2411413" y="836613"/>
            <a:ext cx="1223962" cy="936625"/>
            <a:chOff x="6431" y="11824"/>
            <a:chExt cx="705" cy="367"/>
          </a:xfrm>
        </p:grpSpPr>
        <p:sp>
          <p:nvSpPr>
            <p:cNvPr id="100389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0390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>
                <a:buFont typeface="Arial" charset="0"/>
                <a:buNone/>
              </a:pPr>
              <a:r>
                <a:rPr lang="en-US" altLang="zh-CN" sz="600" i="1"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aphicFrame>
        <p:nvGraphicFramePr>
          <p:cNvPr id="263175" name="内容占位符 263174"/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78038"/>
          <a:ext cx="6840538" cy="3173413"/>
        </p:xfrm>
        <a:graphic>
          <a:graphicData uri="http://schemas.openxmlformats.org/drawingml/2006/table">
            <a:tbl>
              <a:tblPr/>
              <a:tblGrid>
                <a:gridCol w="1709738"/>
                <a:gridCol w="1709737"/>
                <a:gridCol w="1711325"/>
                <a:gridCol w="1709738"/>
              </a:tblGrid>
              <a:tr h="5000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8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669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668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4" marR="91454" marT="45725" marB="4572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641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7972425" cy="54721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noProof="1"/>
              <a:t>悬浮元组（</a:t>
            </a:r>
            <a:r>
              <a:rPr lang="en-US" altLang="zh-CN" noProof="1"/>
              <a:t>Dangling tuple</a:t>
            </a:r>
            <a:r>
              <a:rPr lang="zh-CN" altLang="zh-CN" noProof="1"/>
              <a:t>）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zh-CN" noProof="1"/>
              <a:t>两个关系</a:t>
            </a:r>
            <a:r>
              <a:rPr lang="en-US" altLang="zh-CN" i="1" noProof="1" smtClean="0"/>
              <a:t>R </a:t>
            </a:r>
            <a:r>
              <a:rPr lang="zh-CN" altLang="zh-CN" noProof="1" smtClean="0"/>
              <a:t>和</a:t>
            </a:r>
            <a:r>
              <a:rPr lang="en-US" altLang="zh-CN" i="1" noProof="1" smtClean="0"/>
              <a:t>S </a:t>
            </a:r>
            <a:r>
              <a:rPr lang="zh-CN" altLang="zh-CN" noProof="1" smtClean="0"/>
              <a:t>在</a:t>
            </a:r>
            <a:r>
              <a:rPr lang="zh-CN" altLang="zh-CN" noProof="1"/>
              <a:t>做自然连接时，关系</a:t>
            </a:r>
            <a:r>
              <a:rPr lang="en-US" altLang="zh-CN" i="1" noProof="1" smtClean="0"/>
              <a:t>R </a:t>
            </a:r>
            <a:r>
              <a:rPr lang="zh-CN" altLang="zh-CN" noProof="1" smtClean="0"/>
              <a:t>中</a:t>
            </a:r>
            <a:r>
              <a:rPr lang="zh-CN" altLang="zh-CN" noProof="1"/>
              <a:t>某些元组有可能在</a:t>
            </a:r>
            <a:r>
              <a:rPr lang="en-US" altLang="zh-CN" i="1" noProof="1" smtClean="0"/>
              <a:t>S </a:t>
            </a:r>
            <a:r>
              <a:rPr lang="zh-CN" altLang="zh-CN" noProof="1" smtClean="0"/>
              <a:t>中</a:t>
            </a:r>
            <a:r>
              <a:rPr lang="zh-CN" altLang="zh-CN" noProof="1"/>
              <a:t>不存在公共属性上值相等的元组，从而造成</a:t>
            </a:r>
            <a:r>
              <a:rPr lang="en-US" altLang="zh-CN" i="1" noProof="1" smtClean="0"/>
              <a:t>R </a:t>
            </a:r>
            <a:r>
              <a:rPr lang="zh-CN" altLang="zh-CN" noProof="1" smtClean="0"/>
              <a:t>中</a:t>
            </a:r>
            <a:r>
              <a:rPr lang="zh-CN" altLang="zh-CN" noProof="1"/>
              <a:t>这些元组在操作时被舍弃了</a:t>
            </a:r>
            <a:r>
              <a:rPr lang="zh-CN" altLang="en-US" noProof="1"/>
              <a:t>，</a:t>
            </a:r>
            <a:r>
              <a:rPr lang="zh-CN" altLang="zh-CN" noProof="1"/>
              <a:t>这些被舍弃的元组称为</a:t>
            </a:r>
            <a:r>
              <a:rPr lang="zh-CN" altLang="en-US" noProof="1"/>
              <a:t>悬浮元组</a:t>
            </a:r>
            <a:r>
              <a:rPr lang="zh-CN" altLang="en-US" sz="2200" noProof="1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2652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54721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noProof="1"/>
              <a:t>外连接（</a:t>
            </a:r>
            <a:r>
              <a:rPr lang="en-US" altLang="zh-CN" noProof="1"/>
              <a:t>Outer Join</a:t>
            </a:r>
            <a:r>
              <a:rPr lang="zh-CN" altLang="en-US" noProof="1"/>
              <a:t>）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zh-CN" noProof="1"/>
              <a:t>如果把悬浮元组也保存在结果关系中，而在其他属性上填空值</a:t>
            </a:r>
            <a:r>
              <a:rPr lang="en-US" altLang="zh-CN" noProof="1"/>
              <a:t>(Null)</a:t>
            </a:r>
            <a:r>
              <a:rPr lang="zh-CN" altLang="en-US" noProof="1"/>
              <a:t>，就叫做外连接</a:t>
            </a:r>
            <a:endParaRPr lang="en-US" altLang="zh-CN" noProof="1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zh-CN" noProof="1"/>
              <a:t>左外连接</a:t>
            </a:r>
            <a:r>
              <a:rPr lang="en-US" altLang="zh-CN" noProof="1"/>
              <a:t>(LEFT OUTER JOIN</a:t>
            </a:r>
            <a:r>
              <a:rPr lang="zh-CN" altLang="zh-CN" noProof="1"/>
              <a:t>或</a:t>
            </a:r>
            <a:r>
              <a:rPr lang="en-US" altLang="zh-CN" noProof="1"/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noProof="1"/>
              <a:t>只保留左边关系</a:t>
            </a:r>
            <a:r>
              <a:rPr lang="en-US" altLang="zh-CN" sz="2200" i="1" noProof="1"/>
              <a:t>R</a:t>
            </a:r>
            <a:r>
              <a:rPr lang="zh-CN" altLang="zh-CN" sz="2200" noProof="1"/>
              <a:t>中的悬浮元组</a:t>
            </a:r>
            <a:endParaRPr lang="en-US" altLang="zh-CN" sz="2200" noProof="1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zh-CN" noProof="1"/>
              <a:t>右外连接</a:t>
            </a:r>
            <a:r>
              <a:rPr lang="en-US" altLang="zh-CN" noProof="1"/>
              <a:t>(RIGHT OUTER JOIN</a:t>
            </a:r>
            <a:r>
              <a:rPr lang="zh-CN" altLang="zh-CN" noProof="1"/>
              <a:t>或</a:t>
            </a:r>
            <a:r>
              <a:rPr lang="en-US" altLang="zh-CN" noProof="1"/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noProof="1"/>
              <a:t>只保留右边关系</a:t>
            </a:r>
            <a:r>
              <a:rPr lang="en-US" altLang="zh-CN" sz="2200" i="1" noProof="1"/>
              <a:t>S</a:t>
            </a:r>
            <a:r>
              <a:rPr lang="zh-CN" altLang="zh-CN" sz="2200" noProof="1"/>
              <a:t>中的悬浮元组</a:t>
            </a:r>
            <a:endParaRPr lang="zh-CN" altLang="en-US" sz="2200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/>
          <a:lstStyle/>
          <a:p>
            <a:pPr eaLnBrk="1" hangingPunct="1">
              <a:defRPr/>
            </a:pPr>
            <a:r>
              <a:rPr lang="zh-CN" altLang="en-US" sz="3600" noProof="1"/>
              <a:t>连接（续）</a:t>
            </a:r>
            <a:endParaRPr lang="en-US" altLang="zh-CN" sz="3600" noProof="1"/>
          </a:p>
        </p:txBody>
      </p:sp>
      <p:sp>
        <p:nvSpPr>
          <p:cNvPr id="103427" name="Rectangle 6"/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>
                <a:ea typeface="宋体" pitchFamily="2" charset="-122"/>
              </a:rPr>
              <a:t>下图是例</a:t>
            </a:r>
            <a:r>
              <a:rPr lang="en-US" altLang="zh-CN" sz="2400" b="1">
                <a:ea typeface="宋体" pitchFamily="2" charset="-122"/>
              </a:rPr>
              <a:t>2.8</a:t>
            </a:r>
            <a:r>
              <a:rPr lang="zh-CN" altLang="en-US" sz="2400" b="1">
                <a:ea typeface="宋体" pitchFamily="2" charset="-122"/>
              </a:rPr>
              <a:t>中关系</a:t>
            </a:r>
            <a:r>
              <a:rPr lang="en-US" altLang="zh-CN" sz="2400" b="1" i="1">
                <a:ea typeface="宋体" pitchFamily="2" charset="-122"/>
              </a:rPr>
              <a:t>R</a:t>
            </a:r>
            <a:r>
              <a:rPr lang="zh-CN" altLang="en-US" sz="2400" b="1">
                <a:ea typeface="宋体" pitchFamily="2" charset="-122"/>
              </a:rPr>
              <a:t>和关系</a:t>
            </a:r>
            <a:r>
              <a:rPr lang="en-US" altLang="zh-CN" sz="2400" b="1" i="1">
                <a:ea typeface="宋体" pitchFamily="2" charset="-122"/>
              </a:rPr>
              <a:t>S</a:t>
            </a:r>
            <a:r>
              <a:rPr lang="zh-CN" altLang="en-US" sz="2400" b="1">
                <a:ea typeface="宋体" pitchFamily="2" charset="-122"/>
              </a:rPr>
              <a:t>的外连接 </a:t>
            </a:r>
          </a:p>
        </p:txBody>
      </p:sp>
      <p:graphicFrame>
        <p:nvGraphicFramePr>
          <p:cNvPr id="266244" name="内容占位符 266243"/>
          <p:cNvGraphicFramePr>
            <a:graphicFrameLocks noGrp="1"/>
          </p:cNvGraphicFramePr>
          <p:nvPr>
            <p:ph sz="quarter" idx="4294967295"/>
          </p:nvPr>
        </p:nvGraphicFramePr>
        <p:xfrm>
          <a:off x="898525" y="1819275"/>
          <a:ext cx="7272338" cy="4003675"/>
        </p:xfrm>
        <a:graphic>
          <a:graphicData uri="http://schemas.openxmlformats.org/drawingml/2006/table">
            <a:tbl>
              <a:tblPr/>
              <a:tblGrid>
                <a:gridCol w="1817688"/>
                <a:gridCol w="1819275"/>
                <a:gridCol w="1817687"/>
                <a:gridCol w="1817688"/>
              </a:tblGrid>
              <a:tr h="4486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A</a:t>
                      </a:r>
                      <a:endParaRPr lang="zh-CN" altLang="en-US" sz="2200" dirty="0"/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B</a:t>
                      </a:r>
                      <a:endParaRPr lang="zh-CN" altLang="en-US" sz="2200" dirty="0"/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C</a:t>
                      </a:r>
                      <a:endParaRPr lang="zh-CN" altLang="en-US" sz="2200" dirty="0"/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/>
                        <a:t>E</a:t>
                      </a:r>
                      <a:endParaRPr lang="zh-CN" altLang="en-US" sz="2200" dirty="0"/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17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917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933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933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b3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5917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5933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b5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marL="91451" marR="91451" marT="46306" marB="4630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5871</Words>
  <Application>Microsoft Office PowerPoint</Application>
  <PresentationFormat>全屏显示(4:3)</PresentationFormat>
  <Paragraphs>1345</Paragraphs>
  <Slides>116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116</vt:i4>
      </vt:variant>
    </vt:vector>
  </HeadingPairs>
  <TitlesOfParts>
    <vt:vector size="131" baseType="lpstr">
      <vt:lpstr>Arial</vt:lpstr>
      <vt:lpstr>微软雅黑</vt:lpstr>
      <vt:lpstr>Wingdings</vt:lpstr>
      <vt:lpstr>宋体</vt:lpstr>
      <vt:lpstr>Verdana</vt:lpstr>
      <vt:lpstr>Times New Roman</vt:lpstr>
      <vt:lpstr>黑体</vt:lpstr>
      <vt:lpstr>Symbol</vt:lpstr>
      <vt:lpstr>Calibri</vt:lpstr>
      <vt:lpstr>Courier New</vt:lpstr>
      <vt:lpstr>Arial Unicode MS</vt:lpstr>
      <vt:lpstr>Default Design</vt:lpstr>
      <vt:lpstr>Microsoft 公式 3.0</vt:lpstr>
      <vt:lpstr>Microsoft Word 97 - 2003 文档</vt:lpstr>
      <vt:lpstr>Photoshop.Image.7</vt:lpstr>
      <vt:lpstr>PowerPoint 演示文稿</vt:lpstr>
      <vt:lpstr>关系数据库</vt:lpstr>
      <vt:lpstr>关系数据库简介</vt:lpstr>
      <vt:lpstr>第二章 关系数据库</vt:lpstr>
      <vt:lpstr>2.1  关系数据结构及形式化定义</vt:lpstr>
      <vt:lpstr>2.1.1 关系</vt:lpstr>
      <vt:lpstr>关系（续）</vt:lpstr>
      <vt:lpstr>1. 域（Domain）</vt:lpstr>
      <vt:lpstr>2. 笛卡尔积（Cartesian Product）</vt:lpstr>
      <vt:lpstr>笛卡尔积（续）</vt:lpstr>
      <vt:lpstr>笛卡尔积（续）</vt:lpstr>
      <vt:lpstr>笛卡尔积（续）</vt:lpstr>
      <vt:lpstr>笛卡尔积（续）</vt:lpstr>
      <vt:lpstr> 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基本关系的性质（续）</vt:lpstr>
      <vt:lpstr>2.1  关系数据结构</vt:lpstr>
      <vt:lpstr>2.1.2  关系模式</vt:lpstr>
      <vt:lpstr>1．什么是关系模式</vt:lpstr>
      <vt:lpstr>2．定义关系模式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2.1  关系数据结构</vt:lpstr>
      <vt:lpstr>2.1.4   关系模型的存储结构</vt:lpstr>
      <vt:lpstr>第二章 关系数据库</vt:lpstr>
      <vt:lpstr>2.2.1 基本的关系操作</vt:lpstr>
      <vt:lpstr>2.2.2 关系数据库语言的分类</vt:lpstr>
      <vt:lpstr>第二章 关系数据库</vt:lpstr>
      <vt:lpstr>关系的三类完整性约束</vt:lpstr>
      <vt:lpstr>2.3 关系的完整性</vt:lpstr>
      <vt:lpstr>2.3.1 实体完整性</vt:lpstr>
      <vt:lpstr>实体完整性（续）</vt:lpstr>
      <vt:lpstr>2.3  关系的完整性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外码（续）</vt:lpstr>
      <vt:lpstr>3. 参照完整性规则</vt:lpstr>
      <vt:lpstr>参照完整性规则（续）</vt:lpstr>
      <vt:lpstr>参照完整性规则（续）</vt:lpstr>
      <vt:lpstr>参照完整性规则（续）</vt:lpstr>
      <vt:lpstr>2.3 关系的完整性</vt:lpstr>
      <vt:lpstr>2.3.3 用户定义的完整性</vt:lpstr>
      <vt:lpstr>用户定义的完整性（续）</vt:lpstr>
      <vt:lpstr>第二章 关系数据库</vt:lpstr>
      <vt:lpstr>2.4 关系代数</vt:lpstr>
      <vt:lpstr>2.4 关系代数</vt:lpstr>
      <vt:lpstr>2.4 关系代数</vt:lpstr>
      <vt:lpstr>（1） 并（Union）</vt:lpstr>
      <vt:lpstr>并（续）</vt:lpstr>
      <vt:lpstr>（2）差（Difference）</vt:lpstr>
      <vt:lpstr>差（续）</vt:lpstr>
      <vt:lpstr>（3） 交（Intersection）</vt:lpstr>
      <vt:lpstr>交 （续）</vt:lpstr>
      <vt:lpstr>（4） 笛卡尔积（Cartesian Product）</vt:lpstr>
      <vt:lpstr>笛卡尔积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 除运算（Division） </vt:lpstr>
      <vt:lpstr>除运算（续）</vt:lpstr>
      <vt:lpstr>除运算（续）</vt:lpstr>
      <vt:lpstr>除运算（续）</vt:lpstr>
      <vt:lpstr>综合举例</vt:lpstr>
      <vt:lpstr>综合举例（续）</vt:lpstr>
      <vt:lpstr>综合举例（续）</vt:lpstr>
      <vt:lpstr>小结 </vt:lpstr>
      <vt:lpstr>小结（续） </vt:lpstr>
      <vt:lpstr>第二章 关系数据库</vt:lpstr>
      <vt:lpstr>2.6 小结</vt:lpstr>
      <vt:lpstr>小结（续）</vt:lpstr>
      <vt:lpstr>小结（续）</vt:lpstr>
      <vt:lpstr>小结（续）</vt:lpstr>
      <vt:lpstr>小结（续）</vt:lpstr>
      <vt:lpstr>PowerPoint 演示文稿</vt:lpstr>
    </vt:vector>
  </TitlesOfParts>
  <Company>Guild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china</cp:lastModifiedBy>
  <cp:revision>75</cp:revision>
  <dcterms:created xsi:type="dcterms:W3CDTF">2007-02-20T07:59:33Z</dcterms:created>
  <dcterms:modified xsi:type="dcterms:W3CDTF">2020-02-16T10:04:03Z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