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8"/>
  </p:notesMasterIdLst>
  <p:handoutMasterIdLst>
    <p:handoutMasterId r:id="rId59"/>
  </p:handoutMasterIdLst>
  <p:sldIdLst>
    <p:sldId id="256" r:id="rId3"/>
    <p:sldId id="257" r:id="rId4"/>
    <p:sldId id="258" r:id="rId5"/>
    <p:sldId id="259" r:id="rId6"/>
    <p:sldId id="260" r:id="rId7"/>
    <p:sldId id="261" r:id="rId8"/>
    <p:sldId id="262" r:id="rId9"/>
    <p:sldId id="264" r:id="rId10"/>
    <p:sldId id="265" r:id="rId11"/>
    <p:sldId id="263"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13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87" autoAdjust="0"/>
  </p:normalViewPr>
  <p:slideViewPr>
    <p:cSldViewPr>
      <p:cViewPr varScale="1">
        <p:scale>
          <a:sx n="82" d="100"/>
          <a:sy n="82" d="100"/>
        </p:scale>
        <p:origin x="677" y="6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68" d="100"/>
          <a:sy n="68" d="100"/>
        </p:scale>
        <p:origin x="-196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2/13/2020</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zh-CN"/>
              <a:t>‹#›</a:t>
            </a:fld>
            <a:endParaRPr lang="zh-CN"/>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rPr lang="zh-CN" altLang="en-US"/>
              <a:t>2020/2/13</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rPr/>
              <a:t>‹#›</a:t>
            </a:fld>
            <a:endParaRPr lang="zh-CN"/>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109848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任意多边形 4"/>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lang="zh-CN">
              <a:solidFill>
                <a:schemeClr val="lt1"/>
              </a:solidFill>
            </a:endParaRPr>
          </a:p>
        </p:txBody>
      </p:sp>
      <p:sp>
        <p:nvSpPr>
          <p:cNvPr id="2" name="标题 1"/>
          <p:cNvSpPr>
            <a:spLocks noGrp="1"/>
          </p:cNvSpPr>
          <p:nvPr>
            <p:ph type="ctrTitle"/>
          </p:nvPr>
        </p:nvSpPr>
        <p:spPr>
          <a:xfrm>
            <a:off x="1217613" y="1828799"/>
            <a:ext cx="9753600" cy="3048001"/>
          </a:xfrm>
        </p:spPr>
        <p:txBody>
          <a:bodyPr>
            <a:normAutofit/>
          </a:bodyPr>
          <a:lstStyle>
            <a:lvl1pPr latinLnBrk="0">
              <a:defRPr lang="zh-CN" sz="4400"/>
            </a:lvl1pPr>
          </a:lstStyle>
          <a:p>
            <a:r>
              <a:rPr lang="zh-CN" altLang="en-US"/>
              <a:t>单击此处编辑母版标题样式</a:t>
            </a:r>
            <a:endParaRPr lang="zh-CN"/>
          </a:p>
        </p:txBody>
      </p:sp>
      <p:sp>
        <p:nvSpPr>
          <p:cNvPr id="3" name="副标题 2"/>
          <p:cNvSpPr>
            <a:spLocks noGrp="1"/>
          </p:cNvSpPr>
          <p:nvPr>
            <p:ph type="subTitle" idx="1"/>
          </p:nvPr>
        </p:nvSpPr>
        <p:spPr>
          <a:xfrm>
            <a:off x="1217614" y="5029200"/>
            <a:ext cx="7848600"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单击以编辑母版副标题样式</a:t>
            </a:r>
            <a:endParaRPr lang="zh-CN"/>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marL="274320" indent="-228600">
              <a:lnSpc>
                <a:spcPct val="110000"/>
              </a:lnSpc>
              <a:buClr>
                <a:srgbClr val="0070C0"/>
              </a:buClr>
              <a:buFont typeface="Wingdings" panose="05000000000000000000" pitchFamily="2" charset="2"/>
              <a:buChar char="p"/>
              <a:defRPr baseline="0">
                <a:latin typeface="Courier New" panose="02070309020205020404" pitchFamily="49" charset="0"/>
              </a:defRPr>
            </a:lvl1pPr>
            <a:lvl2pPr marL="502920" indent="-228600">
              <a:lnSpc>
                <a:spcPct val="110000"/>
              </a:lnSpc>
              <a:buClr>
                <a:srgbClr val="00B050"/>
              </a:buClr>
              <a:buFont typeface="Wingdings" panose="05000000000000000000" pitchFamily="2" charset="2"/>
              <a:buChar char="l"/>
              <a:defRPr baseline="0">
                <a:solidFill>
                  <a:schemeClr val="bg1">
                    <a:lumMod val="50000"/>
                  </a:schemeClr>
                </a:solidFill>
                <a:latin typeface="Courier New" panose="02070309020205020404" pitchFamily="49" charset="0"/>
              </a:defRPr>
            </a:lvl2pPr>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4" name="日期占位符 3"/>
          <p:cNvSpPr>
            <a:spLocks noGrp="1"/>
          </p:cNvSpPr>
          <p:nvPr>
            <p:ph type="dt" sz="half" idx="10"/>
          </p:nvPr>
        </p:nvSpPr>
        <p:spPr/>
        <p:txBody>
          <a:bodyPr/>
          <a:lstStyle/>
          <a:p>
            <a:fld id="{EDF33987-6305-4E2A-BF18-EF013ECE927B}" type="datetimeFigureOut">
              <a:rPr lang="zh-CN" altLang="en-US"/>
              <a:t>2020/2/13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a:t>‹#›</a:t>
            </a:fld>
            <a:endParaRPr lang="zh-CN"/>
          </a:p>
        </p:txBody>
      </p:sp>
      <p:sp>
        <p:nvSpPr>
          <p:cNvPr id="9" name="标题 1"/>
          <p:cNvSpPr>
            <a:spLocks noGrp="1"/>
          </p:cNvSpPr>
          <p:nvPr>
            <p:ph type="title"/>
          </p:nvPr>
        </p:nvSpPr>
        <p:spPr>
          <a:xfrm>
            <a:off x="1217614" y="274638"/>
            <a:ext cx="9753600" cy="1325562"/>
          </a:xfrm>
        </p:spPr>
        <p:txBody>
          <a:bodyPr/>
          <a:lstStyle>
            <a:lvl1pPr>
              <a:defRPr>
                <a:solidFill>
                  <a:srgbClr val="00B050"/>
                </a:solidFill>
              </a:defRPr>
            </a:lvl1pPr>
          </a:lstStyle>
          <a:p>
            <a:r>
              <a:rPr lang="zh-CN" altLang="en-US" dirty="0"/>
              <a:t>单击此处编辑母版标题样式</a:t>
            </a:r>
            <a:endParaRPr lang="zh-CN" dirty="0"/>
          </a:p>
        </p:txBody>
      </p:sp>
      <p:cxnSp>
        <p:nvCxnSpPr>
          <p:cNvPr id="11" name="直接连接符 10"/>
          <p:cNvCxnSpPr/>
          <p:nvPr userDrawn="1"/>
        </p:nvCxnSpPr>
        <p:spPr>
          <a:xfrm>
            <a:off x="1208836" y="1600200"/>
            <a:ext cx="9762377"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anchor="b">
            <a:normAutofit/>
          </a:bodyPr>
          <a:lstStyle>
            <a:lvl1pPr algn="l" latinLnBrk="0">
              <a:defRPr lang="zh-CN" sz="4400" b="0" cap="all"/>
            </a:lvl1pPr>
          </a:lstStyle>
          <a:p>
            <a:r>
              <a:rPr lang="zh-CN" altLang="en-US"/>
              <a:t>单击此处编辑母版标题样式</a:t>
            </a:r>
            <a:endParaRPr lang="zh-CN"/>
          </a:p>
        </p:txBody>
      </p:sp>
      <p:sp>
        <p:nvSpPr>
          <p:cNvPr id="3" name="文本占位符 2"/>
          <p:cNvSpPr>
            <a:spLocks noGrp="1"/>
          </p:cNvSpPr>
          <p:nvPr>
            <p:ph type="body" idx="1"/>
          </p:nvPr>
        </p:nvSpPr>
        <p:spPr>
          <a:xfrm>
            <a:off x="1213150" y="685801"/>
            <a:ext cx="7853063"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DF33987-6305-4E2A-BF18-EF013ECE927B}" type="datetimeFigureOut">
              <a:rPr lang="zh-CN" altLang="en-US"/>
              <a:t>2020/2/13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2332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62624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EDF33987-6305-4E2A-BF18-EF013ECE927B}" type="datetimeFigureOut">
              <a:rPr lang="zh-CN" altLang="en-US"/>
              <a:t>2020/2/13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21761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21761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626205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626205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EDF33987-6305-4E2A-BF18-EF013ECE927B}" type="datetimeFigureOut">
              <a:rPr lang="zh-CN" altLang="en-US"/>
              <a:t>2020/2/13</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DF33987-6305-4E2A-BF18-EF013ECE927B}" type="datetimeFigureOut">
              <a:rPr lang="zh-CN" altLang="en-US"/>
              <a:t>2020/2/13</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rPr lang="zh-CN" altLang="en-US"/>
              <a:t>2020/2/13</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a:t>单击此处编辑母版标题样式</a:t>
            </a:r>
            <a:endParaRPr lang="zh-CN"/>
          </a:p>
        </p:txBody>
      </p:sp>
      <p:sp>
        <p:nvSpPr>
          <p:cNvPr id="3" name="内容占位符 2"/>
          <p:cNvSpPr>
            <a:spLocks noGrp="1"/>
          </p:cNvSpPr>
          <p:nvPr>
            <p:ph idx="1"/>
          </p:nvPr>
        </p:nvSpPr>
        <p:spPr>
          <a:xfrm>
            <a:off x="5865814" y="685800"/>
            <a:ext cx="56388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EDF33987-6305-4E2A-BF18-EF013ECE927B}" type="datetimeFigureOut">
              <a:rPr lang="zh-CN" altLang="en-US"/>
              <a:t>2020/2/13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a:t>单击此处编辑母版标题样式</a:t>
            </a:r>
            <a:endParaRPr lang="zh-CN"/>
          </a:p>
        </p:txBody>
      </p:sp>
      <p:sp>
        <p:nvSpPr>
          <p:cNvPr id="3" name="图片占位符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EDF33987-6305-4E2A-BF18-EF013ECE927B}" type="datetimeFigureOut">
              <a:rPr lang="zh-CN" altLang="en-US"/>
              <a:t>2020/2/13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CN" sz="1000">
                <a:solidFill>
                  <a:schemeClr val="tx1"/>
                </a:solidFill>
              </a:defRPr>
            </a:lvl1pPr>
          </a:lstStyle>
          <a:p>
            <a:fld id="{EDF33987-6305-4E2A-BF18-EF013ECE927B}" type="datetimeFigureOut">
              <a:rPr lang="zh-CN" altLang="en-US"/>
              <a:pPr/>
              <a:t>2020/2/13</a:t>
            </a:fld>
            <a:endParaRPr lang="zh-CN"/>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CN" sz="1000" cap="all" baseline="0">
                <a:solidFill>
                  <a:schemeClr val="tx1"/>
                </a:solidFill>
              </a:defRPr>
            </a:lvl1pPr>
          </a:lstStyle>
          <a:p>
            <a:endParaRPr lang="zh-CN"/>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CN" sz="1000">
                <a:solidFill>
                  <a:schemeClr val="tx1"/>
                </a:solidFill>
              </a:defRPr>
            </a:lvl1pPr>
          </a:lstStyle>
          <a:p>
            <a:fld id="{F36C87F6-986D-49E6-AF40-1B3A1EE8064D}" type="slidenum">
              <a:rPr/>
              <a:pPr/>
              <a:t>‹#›</a:t>
            </a:fld>
            <a:endParaRPr 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29444" y="1556792"/>
            <a:ext cx="9753600" cy="1951856"/>
          </a:xfrm>
        </p:spPr>
        <p:txBody>
          <a:bodyPr/>
          <a:lstStyle/>
          <a:p>
            <a:r>
              <a:rPr lang="zh-CN" altLang="en-US" dirty="0">
                <a:latin typeface="微软雅黑" pitchFamily="34" charset="-122"/>
                <a:ea typeface="微软雅黑" pitchFamily="34" charset="-122"/>
              </a:rPr>
              <a:t>第</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讲</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Spring</a:t>
            </a:r>
            <a:r>
              <a:rPr lang="zh-CN" altLang="en-US" dirty="0">
                <a:latin typeface="微软雅黑" pitchFamily="34" charset="-122"/>
                <a:ea typeface="微软雅黑" pitchFamily="34" charset="-122"/>
              </a:rPr>
              <a:t>之旅</a:t>
            </a:r>
            <a:endParaRPr lang="zh-CN" dirty="0">
              <a:latin typeface="微软雅黑" pitchFamily="34" charset="-122"/>
              <a:ea typeface="微软雅黑" pitchFamily="34" charset="-122"/>
            </a:endParaRPr>
          </a:p>
        </p:txBody>
      </p:sp>
      <p:sp>
        <p:nvSpPr>
          <p:cNvPr id="4" name="副标题 2"/>
          <p:cNvSpPr txBox="1">
            <a:spLocks/>
          </p:cNvSpPr>
          <p:nvPr/>
        </p:nvSpPr>
        <p:spPr>
          <a:xfrm>
            <a:off x="2029443" y="4005064"/>
            <a:ext cx="7854389" cy="50405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lang="zh-CN"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tx1"/>
              </a:buClr>
              <a:buSzPct val="80000"/>
              <a:buFont typeface="Arial" pitchFamily="34" charset="0"/>
              <a:buNone/>
              <a:defRPr lang="zh-CN"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buClr>
              <a:buSzPct val="80000"/>
              <a:buFont typeface="Arial" pitchFamily="34" charset="0"/>
              <a:buNone/>
              <a:defRPr lang="zh-CN"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buClr>
              <a:buSzPct val="80000"/>
              <a:buFont typeface="Arial" pitchFamily="34" charset="0"/>
              <a:buNone/>
              <a:defRPr lang="zh-CN"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buClr>
              <a:buSzPct val="80000"/>
              <a:buFont typeface="Arial" pitchFamily="34" charset="0"/>
              <a:buNone/>
              <a:defRPr lang="zh-CN"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lang="zh-CN"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lang="zh-CN"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lang="zh-CN"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lang="zh-CN" sz="1600" kern="1200" baseline="0">
                <a:solidFill>
                  <a:schemeClr val="tx1">
                    <a:tint val="75000"/>
                  </a:schemeClr>
                </a:solidFill>
                <a:latin typeface="+mn-lt"/>
                <a:ea typeface="+mn-ea"/>
                <a:cs typeface="+mn-cs"/>
              </a:defRPr>
            </a:lvl9pPr>
          </a:lstStyle>
          <a:p>
            <a:pPr algn="ctr"/>
            <a:r>
              <a:rPr lang="zh-CN" altLang="en-US" sz="2800" dirty="0">
                <a:solidFill>
                  <a:schemeClr val="bg1">
                    <a:lumMod val="50000"/>
                  </a:schemeClr>
                </a:solidFill>
                <a:latin typeface="微软雅黑" pitchFamily="34" charset="-122"/>
                <a:ea typeface="微软雅黑" pitchFamily="34" charset="-122"/>
              </a:rPr>
              <a:t>主讲人：李焕哲</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17614" y="1828800"/>
            <a:ext cx="9753600" cy="448072"/>
          </a:xfrm>
          <a:solidFill>
            <a:schemeClr val="bg1">
              <a:lumMod val="65000"/>
            </a:schemeClr>
          </a:solidFill>
          <a:ln>
            <a:noFill/>
          </a:ln>
          <a:effectLst/>
        </p:spPr>
        <p:txBody>
          <a:bodyPr/>
          <a:lstStyle/>
          <a:p>
            <a:pPr marL="45720" indent="0">
              <a:buNone/>
            </a:pPr>
            <a:r>
              <a:rPr lang="zh-CN" altLang="en-US" sz="2000">
                <a:solidFill>
                  <a:schemeClr val="bg1"/>
                </a:solidFill>
              </a:rPr>
              <a:t>程序</a:t>
            </a:r>
            <a:r>
              <a:rPr lang="en-US" altLang="zh-CN" sz="2000">
                <a:solidFill>
                  <a:schemeClr val="bg1"/>
                </a:solidFill>
              </a:rPr>
              <a:t>1.2 DamselRescuingKnight</a:t>
            </a:r>
            <a:r>
              <a:rPr lang="zh-CN" altLang="en-US" sz="2000">
                <a:solidFill>
                  <a:schemeClr val="bg1"/>
                </a:solidFill>
              </a:rPr>
              <a:t>只能执行</a:t>
            </a:r>
            <a:r>
              <a:rPr lang="en-US" altLang="zh-CN" sz="2000">
                <a:solidFill>
                  <a:schemeClr val="bg1"/>
                </a:solidFill>
              </a:rPr>
              <a:t>RescueDamselQuest</a:t>
            </a:r>
            <a:r>
              <a:rPr lang="zh-CN" altLang="en-US" sz="2000">
                <a:solidFill>
                  <a:schemeClr val="bg1"/>
                </a:solidFill>
              </a:rPr>
              <a:t>探险任务</a:t>
            </a:r>
            <a:endParaRPr lang="en-US" altLang="zh-CN" sz="2000">
              <a:solidFill>
                <a:schemeClr val="bg1"/>
              </a:solidFill>
            </a:endParaRPr>
          </a:p>
          <a:p>
            <a:pPr marL="45720" indent="0">
              <a:buNone/>
            </a:pPr>
            <a:endParaRPr lang="zh-CN" altLang="en-US">
              <a:solidFill>
                <a:schemeClr val="bg1"/>
              </a:solidFill>
            </a:endParaRPr>
          </a:p>
        </p:txBody>
      </p:sp>
      <p:sp>
        <p:nvSpPr>
          <p:cNvPr id="3" name="标题 2"/>
          <p:cNvSpPr>
            <a:spLocks noGrp="1"/>
          </p:cNvSpPr>
          <p:nvPr>
            <p:ph type="title"/>
          </p:nvPr>
        </p:nvSpPr>
        <p:spPr/>
        <p:txBody>
          <a:bodyPr/>
          <a:lstStyle/>
          <a:p>
            <a:r>
              <a:rPr lang="zh-CN" altLang="en-US"/>
              <a:t>依赖注入（</a:t>
            </a:r>
            <a:r>
              <a:rPr lang="en-US" altLang="zh-CN"/>
              <a:t>Dependency injection</a:t>
            </a:r>
            <a:r>
              <a:rPr lang="zh-CN" altLang="en-US"/>
              <a:t>）</a:t>
            </a:r>
          </a:p>
        </p:txBody>
      </p:sp>
      <p:pic>
        <p:nvPicPr>
          <p:cNvPr id="5" name="图片 4"/>
          <p:cNvPicPr>
            <a:picLocks noChangeAspect="1"/>
          </p:cNvPicPr>
          <p:nvPr/>
        </p:nvPicPr>
        <p:blipFill>
          <a:blip r:embed="rId2"/>
          <a:stretch>
            <a:fillRect/>
          </a:stretch>
        </p:blipFill>
        <p:spPr>
          <a:xfrm>
            <a:off x="1341884" y="2420888"/>
            <a:ext cx="8258175" cy="3638550"/>
          </a:xfrm>
          <a:prstGeom prst="rect">
            <a:avLst/>
          </a:prstGeom>
        </p:spPr>
      </p:pic>
      <p:grpSp>
        <p:nvGrpSpPr>
          <p:cNvPr id="16" name="组合 15"/>
          <p:cNvGrpSpPr/>
          <p:nvPr/>
        </p:nvGrpSpPr>
        <p:grpSpPr>
          <a:xfrm>
            <a:off x="7030516" y="4240163"/>
            <a:ext cx="3826689" cy="789486"/>
            <a:chOff x="7030516" y="4240163"/>
            <a:chExt cx="3826689" cy="789486"/>
          </a:xfrm>
        </p:grpSpPr>
        <p:sp>
          <p:nvSpPr>
            <p:cNvPr id="6" name="文本框 5"/>
            <p:cNvSpPr txBox="1"/>
            <p:nvPr/>
          </p:nvSpPr>
          <p:spPr>
            <a:xfrm>
              <a:off x="7030516" y="4653136"/>
              <a:ext cx="3826689" cy="376513"/>
            </a:xfrm>
            <a:prstGeom prst="rect">
              <a:avLst/>
            </a:prstGeom>
            <a:noFill/>
          </p:spPr>
          <p:txBody>
            <a:bodyPr wrap="none" rtlCol="0">
              <a:spAutoFit/>
            </a:bodyPr>
            <a:lstStyle/>
            <a:p>
              <a:pPr>
                <a:lnSpc>
                  <a:spcPct val="90000"/>
                </a:lnSpc>
              </a:pPr>
              <a:r>
                <a:rPr lang="zh-CN" altLang="en-US" sz="2000">
                  <a:solidFill>
                    <a:schemeClr val="accent1">
                      <a:lumMod val="50000"/>
                    </a:schemeClr>
                  </a:solidFill>
                </a:rPr>
                <a:t>与</a:t>
              </a:r>
              <a:r>
                <a:rPr lang="en-US" altLang="zh-CN" sz="2000">
                  <a:solidFill>
                    <a:schemeClr val="accent1">
                      <a:lumMod val="50000"/>
                    </a:schemeClr>
                  </a:solidFill>
                </a:rPr>
                <a:t>RescueDamselQuest</a:t>
              </a:r>
              <a:r>
                <a:rPr lang="zh-CN" altLang="en-US" sz="2000">
                  <a:solidFill>
                    <a:schemeClr val="accent1">
                      <a:lumMod val="50000"/>
                    </a:schemeClr>
                  </a:solidFill>
                </a:rPr>
                <a:t>紧耦合</a:t>
              </a:r>
            </a:p>
          </p:txBody>
        </p:sp>
        <p:cxnSp>
          <p:nvCxnSpPr>
            <p:cNvPr id="13" name="直接箭头连接符 12"/>
            <p:cNvCxnSpPr/>
            <p:nvPr/>
          </p:nvCxnSpPr>
          <p:spPr>
            <a:xfrm flipH="1">
              <a:off x="7894612" y="4240163"/>
              <a:ext cx="5760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470676" y="4240163"/>
              <a:ext cx="0" cy="4129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312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DamselRescuingKnight</a:t>
            </a:r>
            <a:r>
              <a:rPr lang="zh-CN" altLang="en-US"/>
              <a:t>在它的构造函数中自行创建了</a:t>
            </a:r>
            <a:r>
              <a:rPr lang="en-US" altLang="zh-CN"/>
              <a:t>RescueDamselQuest</a:t>
            </a:r>
            <a:r>
              <a:rPr lang="zh-CN" altLang="en-US"/>
              <a:t>。这使得</a:t>
            </a:r>
            <a:r>
              <a:rPr lang="en-US" altLang="zh-CN"/>
              <a:t>DamselRescuingKnight</a:t>
            </a:r>
            <a:r>
              <a:rPr lang="zh-CN" altLang="en-US"/>
              <a:t>紧密地和</a:t>
            </a:r>
            <a:r>
              <a:rPr lang="en-US" altLang="zh-CN"/>
              <a:t>RescueDamselQuest</a:t>
            </a:r>
            <a:r>
              <a:rPr lang="zh-CN" altLang="en-US"/>
              <a:t>耦合到了一起，因此极大地限制了这个骑士执行探险的能力。</a:t>
            </a:r>
            <a:endParaRPr lang="en-US" altLang="zh-CN"/>
          </a:p>
          <a:p>
            <a:r>
              <a:rPr lang="zh-CN" altLang="en-US">
                <a:solidFill>
                  <a:srgbClr val="0070C0"/>
                </a:solidFill>
              </a:rPr>
              <a:t>耦合具有两面性。一方面，紧密耦合的代码难以测试、难以复用、难以理解。另一方面，一定程度的耦合又是必须的</a:t>
            </a:r>
            <a:r>
              <a:rPr lang="en-US" altLang="zh-CN">
                <a:solidFill>
                  <a:srgbClr val="0070C0"/>
                </a:solidFill>
              </a:rPr>
              <a:t>——</a:t>
            </a:r>
            <a:r>
              <a:rPr lang="zh-CN" altLang="en-US">
                <a:solidFill>
                  <a:srgbClr val="0070C0"/>
                </a:solidFill>
              </a:rPr>
              <a:t>完全没有耦合的代码什么也做不了。</a:t>
            </a:r>
            <a:endParaRPr lang="en-US" altLang="zh-CN">
              <a:solidFill>
                <a:srgbClr val="0070C0"/>
              </a:solidFill>
            </a:endParaRPr>
          </a:p>
          <a:p>
            <a:r>
              <a:rPr lang="zh-CN" altLang="en-US">
                <a:solidFill>
                  <a:srgbClr val="0070C0"/>
                </a:solidFill>
              </a:rPr>
              <a:t>总之，耦合是必须的，但应该被小心谨慎的管理。</a:t>
            </a:r>
            <a:endParaRPr lang="en-US" altLang="zh-CN">
              <a:solidFill>
                <a:srgbClr val="0070C0"/>
              </a:solidFill>
            </a:endParaRPr>
          </a:p>
          <a:p>
            <a:endParaRPr lang="zh-CN" altLang="en-US"/>
          </a:p>
        </p:txBody>
      </p:sp>
      <p:sp>
        <p:nvSpPr>
          <p:cNvPr id="3" name="标题 2"/>
          <p:cNvSpPr>
            <a:spLocks noGrp="1"/>
          </p:cNvSpPr>
          <p:nvPr>
            <p:ph type="title"/>
          </p:nvPr>
        </p:nvSpPr>
        <p:spPr/>
        <p:txBody>
          <a:bodyPr/>
          <a:lstStyle/>
          <a:p>
            <a:r>
              <a:rPr lang="zh-CN" altLang="en-US"/>
              <a:t>依赖注入（</a:t>
            </a:r>
            <a:r>
              <a:rPr lang="en-US" altLang="zh-CN"/>
              <a:t>Dependency injection</a:t>
            </a:r>
            <a:r>
              <a:rPr lang="zh-CN" altLang="en-US"/>
              <a:t>）</a:t>
            </a:r>
          </a:p>
        </p:txBody>
      </p:sp>
    </p:spTree>
    <p:extLst>
      <p:ext uri="{BB962C8B-B14F-4D97-AF65-F5344CB8AC3E}">
        <p14:creationId xmlns:p14="http://schemas.microsoft.com/office/powerpoint/2010/main" val="60113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17613" y="1828800"/>
            <a:ext cx="6348245" cy="4343400"/>
          </a:xfrm>
        </p:spPr>
        <p:txBody>
          <a:bodyPr/>
          <a:lstStyle/>
          <a:p>
            <a:r>
              <a:rPr lang="zh-CN" altLang="en-US"/>
              <a:t>通过</a:t>
            </a:r>
            <a:r>
              <a:rPr lang="en-US" altLang="zh-CN"/>
              <a:t>DI</a:t>
            </a:r>
            <a:r>
              <a:rPr lang="zh-CN" altLang="en-US"/>
              <a:t>，对象的依赖关系将由系统中负责协调各对象的第三方组件在创建对象的时候进行设定。</a:t>
            </a:r>
            <a:endParaRPr lang="en-US" altLang="zh-CN"/>
          </a:p>
          <a:p>
            <a:r>
              <a:rPr lang="zh-CN" altLang="en-US"/>
              <a:t>对象无需自行创建或管理它们的依赖关系，如右图所示，依赖关系将被自动注入到需要它们的对象当中去。</a:t>
            </a:r>
          </a:p>
        </p:txBody>
      </p:sp>
      <p:sp>
        <p:nvSpPr>
          <p:cNvPr id="3" name="标题 2"/>
          <p:cNvSpPr>
            <a:spLocks noGrp="1"/>
          </p:cNvSpPr>
          <p:nvPr>
            <p:ph type="title"/>
          </p:nvPr>
        </p:nvSpPr>
        <p:spPr/>
        <p:txBody>
          <a:bodyPr/>
          <a:lstStyle/>
          <a:p>
            <a:r>
              <a:rPr lang="zh-CN" altLang="en-US"/>
              <a:t>依赖注入（</a:t>
            </a:r>
            <a:r>
              <a:rPr lang="en-US" altLang="zh-CN"/>
              <a:t>Dependency injection</a:t>
            </a:r>
            <a:r>
              <a:rPr lang="zh-CN" altLang="en-US"/>
              <a:t>）</a:t>
            </a:r>
          </a:p>
        </p:txBody>
      </p:sp>
      <p:grpSp>
        <p:nvGrpSpPr>
          <p:cNvPr id="15" name="组合 14"/>
          <p:cNvGrpSpPr/>
          <p:nvPr/>
        </p:nvGrpSpPr>
        <p:grpSpPr>
          <a:xfrm>
            <a:off x="7606580" y="2420888"/>
            <a:ext cx="2844224" cy="2372994"/>
            <a:chOff x="7174532" y="2424086"/>
            <a:chExt cx="2844224" cy="2372994"/>
          </a:xfrm>
        </p:grpSpPr>
        <p:sp>
          <p:nvSpPr>
            <p:cNvPr id="4" name="圆角矩形 3"/>
            <p:cNvSpPr/>
            <p:nvPr/>
          </p:nvSpPr>
          <p:spPr>
            <a:xfrm>
              <a:off x="7174532" y="3283385"/>
              <a:ext cx="828000" cy="648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400"/>
                <a:t>Foo</a:t>
              </a:r>
              <a:endParaRPr lang="zh-CN" altLang="en-US" sz="2400"/>
            </a:p>
          </p:txBody>
        </p:sp>
        <p:sp>
          <p:nvSpPr>
            <p:cNvPr id="5" name="圆角矩形 4"/>
            <p:cNvSpPr/>
            <p:nvPr/>
          </p:nvSpPr>
          <p:spPr>
            <a:xfrm>
              <a:off x="9138820" y="2424086"/>
              <a:ext cx="828000" cy="648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400"/>
                <a:t>Bar</a:t>
              </a:r>
              <a:endParaRPr lang="zh-CN" altLang="en-US" sz="2400"/>
            </a:p>
          </p:txBody>
        </p:sp>
        <p:sp>
          <p:nvSpPr>
            <p:cNvPr id="6" name="圆角矩形 5"/>
            <p:cNvSpPr/>
            <p:nvPr/>
          </p:nvSpPr>
          <p:spPr>
            <a:xfrm>
              <a:off x="9190756" y="4149080"/>
              <a:ext cx="828000" cy="648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400"/>
                <a:t>Baz</a:t>
              </a:r>
              <a:endParaRPr lang="zh-CN" altLang="en-US" sz="2400"/>
            </a:p>
          </p:txBody>
        </p:sp>
        <p:cxnSp>
          <p:nvCxnSpPr>
            <p:cNvPr id="8" name="直接箭头连接符 7"/>
            <p:cNvCxnSpPr>
              <a:stCxn id="5" idx="1"/>
            </p:cNvCxnSpPr>
            <p:nvPr/>
          </p:nvCxnSpPr>
          <p:spPr>
            <a:xfrm flipH="1">
              <a:off x="8028500" y="2748086"/>
              <a:ext cx="1110320" cy="606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1"/>
            </p:cNvCxnSpPr>
            <p:nvPr/>
          </p:nvCxnSpPr>
          <p:spPr>
            <a:xfrm flipH="1" flipV="1">
              <a:off x="8002532" y="3895972"/>
              <a:ext cx="1188224" cy="5771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rot="1500000">
              <a:off x="8320966" y="3905294"/>
              <a:ext cx="800219" cy="313932"/>
            </a:xfrm>
            <a:prstGeom prst="rect">
              <a:avLst/>
            </a:prstGeom>
            <a:noFill/>
          </p:spPr>
          <p:txBody>
            <a:bodyPr wrap="none" rtlCol="0">
              <a:spAutoFit/>
            </a:bodyPr>
            <a:lstStyle/>
            <a:p>
              <a:pPr>
                <a:lnSpc>
                  <a:spcPct val="90000"/>
                </a:lnSpc>
              </a:pPr>
              <a:r>
                <a:rPr lang="zh-CN" altLang="en-US" sz="1600"/>
                <a:t>注入到</a:t>
              </a:r>
            </a:p>
          </p:txBody>
        </p:sp>
        <p:sp>
          <p:nvSpPr>
            <p:cNvPr id="14" name="文本框 13"/>
            <p:cNvSpPr txBox="1"/>
            <p:nvPr/>
          </p:nvSpPr>
          <p:spPr>
            <a:xfrm rot="-1680000">
              <a:off x="8095830" y="2764743"/>
              <a:ext cx="800219" cy="313932"/>
            </a:xfrm>
            <a:prstGeom prst="rect">
              <a:avLst/>
            </a:prstGeom>
            <a:noFill/>
          </p:spPr>
          <p:txBody>
            <a:bodyPr wrap="none" rtlCol="0">
              <a:spAutoFit/>
            </a:bodyPr>
            <a:lstStyle/>
            <a:p>
              <a:pPr>
                <a:lnSpc>
                  <a:spcPct val="90000"/>
                </a:lnSpc>
              </a:pPr>
              <a:r>
                <a:rPr lang="zh-CN" altLang="en-US" sz="1600"/>
                <a:t>注入到</a:t>
              </a:r>
            </a:p>
          </p:txBody>
        </p:sp>
      </p:grpSp>
    </p:spTree>
    <p:extLst>
      <p:ext uri="{BB962C8B-B14F-4D97-AF65-F5344CB8AC3E}">
        <p14:creationId xmlns:p14="http://schemas.microsoft.com/office/powerpoint/2010/main" val="249449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17613" y="1828800"/>
            <a:ext cx="9753601" cy="4343400"/>
          </a:xfrm>
        </p:spPr>
        <p:txBody>
          <a:bodyPr/>
          <a:lstStyle/>
          <a:p>
            <a:r>
              <a:rPr lang="zh-CN" altLang="en-US"/>
              <a:t>为了展示这一点，让我们看一看程序</a:t>
            </a:r>
            <a:r>
              <a:rPr lang="en-US" altLang="zh-CN"/>
              <a:t>1.3</a:t>
            </a:r>
            <a:r>
              <a:rPr lang="zh-CN" altLang="en-US"/>
              <a:t>中的</a:t>
            </a:r>
            <a:r>
              <a:rPr lang="en-US" altLang="zh-CN"/>
              <a:t>BraveKnight</a:t>
            </a:r>
            <a:r>
              <a:rPr lang="zh-CN" altLang="en-US"/>
              <a:t>，这个骑士不仅勇敢，而且能挑战任何形式的探险。</a:t>
            </a:r>
          </a:p>
        </p:txBody>
      </p:sp>
      <p:sp>
        <p:nvSpPr>
          <p:cNvPr id="3" name="标题 2"/>
          <p:cNvSpPr>
            <a:spLocks noGrp="1"/>
          </p:cNvSpPr>
          <p:nvPr>
            <p:ph type="title"/>
          </p:nvPr>
        </p:nvSpPr>
        <p:spPr/>
        <p:txBody>
          <a:bodyPr/>
          <a:lstStyle/>
          <a:p>
            <a:r>
              <a:rPr lang="zh-CN" altLang="en-US"/>
              <a:t>依赖注入（</a:t>
            </a:r>
            <a:r>
              <a:rPr lang="en-US" altLang="zh-CN"/>
              <a:t>Dependency injection</a:t>
            </a:r>
            <a:r>
              <a:rPr lang="zh-CN" altLang="en-US"/>
              <a:t>）</a:t>
            </a:r>
          </a:p>
        </p:txBody>
      </p:sp>
    </p:spTree>
    <p:extLst>
      <p:ext uri="{BB962C8B-B14F-4D97-AF65-F5344CB8AC3E}">
        <p14:creationId xmlns:p14="http://schemas.microsoft.com/office/powerpoint/2010/main" val="127387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17613" y="1828800"/>
            <a:ext cx="9753601" cy="448072"/>
          </a:xfrm>
          <a:solidFill>
            <a:schemeClr val="bg1">
              <a:lumMod val="65000"/>
            </a:schemeClr>
          </a:solidFill>
        </p:spPr>
        <p:txBody>
          <a:bodyPr>
            <a:normAutofit/>
          </a:bodyPr>
          <a:lstStyle/>
          <a:p>
            <a:pPr marL="45720" indent="0">
              <a:buNone/>
            </a:pPr>
            <a:r>
              <a:rPr lang="zh-CN" altLang="en-US" sz="2000">
                <a:solidFill>
                  <a:schemeClr val="bg1"/>
                </a:solidFill>
              </a:rPr>
              <a:t>程序</a:t>
            </a:r>
            <a:r>
              <a:rPr lang="en-US" altLang="zh-CN" sz="2000">
                <a:solidFill>
                  <a:schemeClr val="bg1"/>
                </a:solidFill>
              </a:rPr>
              <a:t>1.3 BraveKnight</a:t>
            </a:r>
            <a:r>
              <a:rPr lang="zh-CN" altLang="en-US" sz="2000">
                <a:solidFill>
                  <a:schemeClr val="bg1"/>
                </a:solidFill>
              </a:rPr>
              <a:t>足够灵活可以接受任何赋予他的探险任务</a:t>
            </a:r>
          </a:p>
        </p:txBody>
      </p:sp>
      <p:sp>
        <p:nvSpPr>
          <p:cNvPr id="3" name="标题 2"/>
          <p:cNvSpPr>
            <a:spLocks noGrp="1"/>
          </p:cNvSpPr>
          <p:nvPr>
            <p:ph type="title"/>
          </p:nvPr>
        </p:nvSpPr>
        <p:spPr/>
        <p:txBody>
          <a:bodyPr/>
          <a:lstStyle/>
          <a:p>
            <a:r>
              <a:rPr lang="zh-CN" altLang="en-US"/>
              <a:t>依赖注入（</a:t>
            </a:r>
            <a:r>
              <a:rPr lang="en-US" altLang="zh-CN"/>
              <a:t>Dependency injection</a:t>
            </a:r>
            <a:r>
              <a:rPr lang="zh-CN" altLang="en-US"/>
              <a:t>）</a:t>
            </a:r>
          </a:p>
        </p:txBody>
      </p:sp>
      <p:pic>
        <p:nvPicPr>
          <p:cNvPr id="5" name="图片 4"/>
          <p:cNvPicPr>
            <a:picLocks noChangeAspect="1"/>
          </p:cNvPicPr>
          <p:nvPr/>
        </p:nvPicPr>
        <p:blipFill>
          <a:blip r:embed="rId2"/>
          <a:stretch>
            <a:fillRect/>
          </a:stretch>
        </p:blipFill>
        <p:spPr>
          <a:xfrm>
            <a:off x="1217613" y="2348880"/>
            <a:ext cx="7362825" cy="4305300"/>
          </a:xfrm>
          <a:prstGeom prst="rect">
            <a:avLst/>
          </a:prstGeom>
        </p:spPr>
      </p:pic>
      <p:grpSp>
        <p:nvGrpSpPr>
          <p:cNvPr id="10" name="组合 9"/>
          <p:cNvGrpSpPr/>
          <p:nvPr/>
        </p:nvGrpSpPr>
        <p:grpSpPr>
          <a:xfrm>
            <a:off x="7030516" y="4036422"/>
            <a:ext cx="2841424" cy="369332"/>
            <a:chOff x="7030516" y="4036422"/>
            <a:chExt cx="2841424" cy="369332"/>
          </a:xfrm>
        </p:grpSpPr>
        <p:sp>
          <p:nvSpPr>
            <p:cNvPr id="7" name="文本框 6"/>
            <p:cNvSpPr txBox="1"/>
            <p:nvPr/>
          </p:nvSpPr>
          <p:spPr>
            <a:xfrm>
              <a:off x="7635430" y="4036422"/>
              <a:ext cx="2236510" cy="369332"/>
            </a:xfrm>
            <a:prstGeom prst="rect">
              <a:avLst/>
            </a:prstGeom>
            <a:noFill/>
          </p:spPr>
          <p:txBody>
            <a:bodyPr wrap="none" rtlCol="0">
              <a:spAutoFit/>
            </a:bodyPr>
            <a:lstStyle/>
            <a:p>
              <a:pPr>
                <a:lnSpc>
                  <a:spcPct val="90000"/>
                </a:lnSpc>
              </a:pPr>
              <a:r>
                <a:rPr lang="en-US" altLang="zh-CN" sz="2000" dirty="0">
                  <a:solidFill>
                    <a:schemeClr val="accent1">
                      <a:lumMod val="50000"/>
                    </a:schemeClr>
                  </a:solidFill>
                </a:rPr>
                <a:t>Quest</a:t>
              </a:r>
              <a:r>
                <a:rPr lang="zh-CN" altLang="en-US" sz="2000" dirty="0">
                  <a:solidFill>
                    <a:schemeClr val="accent1">
                      <a:lumMod val="50000"/>
                    </a:schemeClr>
                  </a:solidFill>
                </a:rPr>
                <a:t>被注入进来</a:t>
              </a:r>
            </a:p>
          </p:txBody>
        </p:sp>
        <p:cxnSp>
          <p:nvCxnSpPr>
            <p:cNvPr id="8" name="直接箭头连接符 7"/>
            <p:cNvCxnSpPr/>
            <p:nvPr/>
          </p:nvCxnSpPr>
          <p:spPr>
            <a:xfrm flipH="1">
              <a:off x="7030516" y="4221088"/>
              <a:ext cx="5760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9748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17613" y="1828800"/>
            <a:ext cx="9753601" cy="4343400"/>
          </a:xfrm>
        </p:spPr>
        <p:txBody>
          <a:bodyPr/>
          <a:lstStyle/>
          <a:p>
            <a:r>
              <a:rPr lang="zh-CN" altLang="en-US"/>
              <a:t>可以看到，不同于之前的</a:t>
            </a:r>
            <a:r>
              <a:rPr lang="en-US" altLang="zh-CN"/>
              <a:t>DamselRescuingKnight</a:t>
            </a:r>
            <a:r>
              <a:rPr lang="zh-CN" altLang="en-US"/>
              <a:t>，</a:t>
            </a:r>
            <a:r>
              <a:rPr lang="en-US" altLang="zh-CN"/>
              <a:t>BraveKnight</a:t>
            </a:r>
            <a:r>
              <a:rPr lang="zh-CN" altLang="en-US"/>
              <a:t>没有自行创建探险任务，而是在构造的时候把探险任务作为构造器参数传入。这是依赖注入的方式之一，即构造器注入（</a:t>
            </a:r>
            <a:r>
              <a:rPr lang="en-US" altLang="zh-CN"/>
              <a:t>constructor injection</a:t>
            </a:r>
            <a:r>
              <a:rPr lang="zh-CN" altLang="en-US"/>
              <a:t>）。</a:t>
            </a:r>
            <a:endParaRPr lang="en-US" altLang="zh-CN"/>
          </a:p>
          <a:p>
            <a:r>
              <a:rPr lang="zh-CN" altLang="en-US">
                <a:solidFill>
                  <a:srgbClr val="0070C0"/>
                </a:solidFill>
              </a:rPr>
              <a:t>更重要的是，传入的探险类型是</a:t>
            </a:r>
            <a:r>
              <a:rPr lang="en-US" altLang="zh-CN">
                <a:solidFill>
                  <a:srgbClr val="0070C0"/>
                </a:solidFill>
              </a:rPr>
              <a:t>Quest</a:t>
            </a:r>
            <a:r>
              <a:rPr lang="zh-CN" altLang="en-US">
                <a:solidFill>
                  <a:srgbClr val="0070C0"/>
                </a:solidFill>
              </a:rPr>
              <a:t>，也就是所有探险任务都必须实现的一个接口。</a:t>
            </a:r>
            <a:r>
              <a:rPr lang="zh-CN" altLang="en-US"/>
              <a:t>所以</a:t>
            </a:r>
            <a:r>
              <a:rPr lang="en-US" altLang="zh-CN"/>
              <a:t>BraveKnight</a:t>
            </a:r>
            <a:r>
              <a:rPr lang="zh-CN" altLang="en-US"/>
              <a:t>能够响应</a:t>
            </a:r>
            <a:r>
              <a:rPr lang="en-US" altLang="zh-CN"/>
              <a:t>RescueDamselQuest</a:t>
            </a:r>
            <a:r>
              <a:rPr lang="zh-CN" altLang="en-US"/>
              <a:t>、</a:t>
            </a:r>
            <a:r>
              <a:rPr lang="en-US" altLang="zh-CN"/>
              <a:t>SlayDragonQuest</a:t>
            </a:r>
            <a:r>
              <a:rPr lang="zh-CN" altLang="en-US"/>
              <a:t>、</a:t>
            </a:r>
            <a:r>
              <a:rPr lang="en-US" altLang="zh-CN"/>
              <a:t>MakeRoundTableRounderQuest</a:t>
            </a:r>
            <a:r>
              <a:rPr lang="zh-CN" altLang="en-US"/>
              <a:t>等任意</a:t>
            </a:r>
            <a:r>
              <a:rPr lang="en-US" altLang="zh-CN"/>
              <a:t>Quest</a:t>
            </a:r>
            <a:r>
              <a:rPr lang="zh-CN" altLang="en-US"/>
              <a:t>实现。</a:t>
            </a:r>
          </a:p>
        </p:txBody>
      </p:sp>
      <p:sp>
        <p:nvSpPr>
          <p:cNvPr id="3" name="标题 2"/>
          <p:cNvSpPr>
            <a:spLocks noGrp="1"/>
          </p:cNvSpPr>
          <p:nvPr>
            <p:ph type="title"/>
          </p:nvPr>
        </p:nvSpPr>
        <p:spPr/>
        <p:txBody>
          <a:bodyPr/>
          <a:lstStyle/>
          <a:p>
            <a:r>
              <a:rPr lang="zh-CN" altLang="en-US"/>
              <a:t>依赖注入（</a:t>
            </a:r>
            <a:r>
              <a:rPr lang="en-US" altLang="zh-CN"/>
              <a:t>Dependency injection</a:t>
            </a:r>
            <a:r>
              <a:rPr lang="zh-CN" altLang="en-US"/>
              <a:t>）</a:t>
            </a:r>
          </a:p>
        </p:txBody>
      </p:sp>
    </p:spTree>
    <p:extLst>
      <p:ext uri="{BB962C8B-B14F-4D97-AF65-F5344CB8AC3E}">
        <p14:creationId xmlns:p14="http://schemas.microsoft.com/office/powerpoint/2010/main" val="270388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17613" y="1828800"/>
            <a:ext cx="9753601" cy="4343400"/>
          </a:xfrm>
        </p:spPr>
        <p:txBody>
          <a:bodyPr/>
          <a:lstStyle/>
          <a:p>
            <a:r>
              <a:rPr lang="zh-CN" altLang="en-US">
                <a:solidFill>
                  <a:srgbClr val="0070C0"/>
                </a:solidFill>
              </a:rPr>
              <a:t>这里的要点是</a:t>
            </a:r>
            <a:r>
              <a:rPr lang="en-US" altLang="zh-CN">
                <a:solidFill>
                  <a:srgbClr val="0070C0"/>
                </a:solidFill>
              </a:rPr>
              <a:t>BraveKnight</a:t>
            </a:r>
            <a:r>
              <a:rPr lang="zh-CN" altLang="en-US">
                <a:solidFill>
                  <a:srgbClr val="0070C0"/>
                </a:solidFill>
              </a:rPr>
              <a:t>没有与任何特定的</a:t>
            </a:r>
            <a:r>
              <a:rPr lang="en-US" altLang="zh-CN">
                <a:solidFill>
                  <a:srgbClr val="0070C0"/>
                </a:solidFill>
              </a:rPr>
              <a:t>Quest</a:t>
            </a:r>
            <a:r>
              <a:rPr lang="zh-CN" altLang="en-US">
                <a:solidFill>
                  <a:srgbClr val="0070C0"/>
                </a:solidFill>
              </a:rPr>
              <a:t>实现发生耦合。对它来说，被要求挑战的探险任务只要实现了</a:t>
            </a:r>
            <a:r>
              <a:rPr lang="en-US" altLang="zh-CN">
                <a:solidFill>
                  <a:srgbClr val="0070C0"/>
                </a:solidFill>
              </a:rPr>
              <a:t>Quest</a:t>
            </a:r>
            <a:r>
              <a:rPr lang="zh-CN" altLang="en-US">
                <a:solidFill>
                  <a:srgbClr val="0070C0"/>
                </a:solidFill>
              </a:rPr>
              <a:t>接口，那么具体是哪种类型的探险就无关紧要了。</a:t>
            </a:r>
            <a:endParaRPr lang="en-US" altLang="zh-CN">
              <a:solidFill>
                <a:srgbClr val="0070C0"/>
              </a:solidFill>
            </a:endParaRPr>
          </a:p>
          <a:p>
            <a:r>
              <a:rPr lang="zh-CN" altLang="en-US"/>
              <a:t>这就是</a:t>
            </a:r>
            <a:r>
              <a:rPr lang="en-US" altLang="zh-CN"/>
              <a:t>DI</a:t>
            </a:r>
            <a:r>
              <a:rPr lang="zh-CN" altLang="en-US"/>
              <a:t>所带来的最大收益</a:t>
            </a:r>
            <a:r>
              <a:rPr lang="en-US" altLang="zh-CN"/>
              <a:t>——</a:t>
            </a:r>
            <a:r>
              <a:rPr lang="zh-CN" altLang="en-US"/>
              <a:t>松耦合。</a:t>
            </a:r>
            <a:endParaRPr lang="en-US" altLang="zh-CN"/>
          </a:p>
          <a:p>
            <a:r>
              <a:rPr lang="zh-CN" altLang="en-US">
                <a:solidFill>
                  <a:srgbClr val="0070C0"/>
                </a:solidFill>
              </a:rPr>
              <a:t>如果一个对象只通过接口（而不是具体实现或初始化过程）来表明依赖关系，那么这种依赖就能够在对象本身毫不知情的情况下，用不同的具体实现进行替换。</a:t>
            </a:r>
          </a:p>
        </p:txBody>
      </p:sp>
      <p:sp>
        <p:nvSpPr>
          <p:cNvPr id="3" name="标题 2"/>
          <p:cNvSpPr>
            <a:spLocks noGrp="1"/>
          </p:cNvSpPr>
          <p:nvPr>
            <p:ph type="title"/>
          </p:nvPr>
        </p:nvSpPr>
        <p:spPr/>
        <p:txBody>
          <a:bodyPr/>
          <a:lstStyle/>
          <a:p>
            <a:r>
              <a:rPr lang="zh-CN" altLang="en-US"/>
              <a:t>依赖注入（</a:t>
            </a:r>
            <a:r>
              <a:rPr lang="en-US" altLang="zh-CN"/>
              <a:t>Dependency injection</a:t>
            </a:r>
            <a:r>
              <a:rPr lang="zh-CN" altLang="en-US"/>
              <a:t>）</a:t>
            </a:r>
          </a:p>
        </p:txBody>
      </p:sp>
    </p:spTree>
    <p:extLst>
      <p:ext uri="{BB962C8B-B14F-4D97-AF65-F5344CB8AC3E}">
        <p14:creationId xmlns:p14="http://schemas.microsoft.com/office/powerpoint/2010/main" val="44812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现在</a:t>
            </a:r>
            <a:r>
              <a:rPr lang="en-US" altLang="zh-CN" dirty="0" err="1"/>
              <a:t>BraveKnight</a:t>
            </a:r>
            <a:r>
              <a:rPr lang="zh-CN" altLang="en-US" dirty="0"/>
              <a:t>类可以接受你传递给它的任意一种</a:t>
            </a:r>
            <a:r>
              <a:rPr lang="en-US" altLang="zh-CN" dirty="0"/>
              <a:t>Quest</a:t>
            </a:r>
            <a:r>
              <a:rPr lang="zh-CN" altLang="en-US" dirty="0"/>
              <a:t>实现，但该怎样把特定的</a:t>
            </a:r>
            <a:r>
              <a:rPr lang="en-US" altLang="zh-CN" dirty="0"/>
              <a:t>Quest</a:t>
            </a:r>
            <a:r>
              <a:rPr lang="zh-CN" altLang="en-US" dirty="0"/>
              <a:t>实现传递给它呢？</a:t>
            </a:r>
            <a:endParaRPr lang="en-US" altLang="zh-CN" dirty="0"/>
          </a:p>
          <a:p>
            <a:r>
              <a:rPr lang="zh-CN" altLang="en-US" dirty="0"/>
              <a:t>假设希望</a:t>
            </a:r>
            <a:r>
              <a:rPr lang="en-US" altLang="zh-CN" dirty="0" err="1"/>
              <a:t>BraveKnight</a:t>
            </a:r>
            <a:r>
              <a:rPr lang="zh-CN" altLang="en-US" dirty="0"/>
              <a:t>所要进行探险任务是杀死一只怪龙，程序</a:t>
            </a:r>
            <a:r>
              <a:rPr lang="en-US" altLang="zh-CN" dirty="0"/>
              <a:t>1.5</a:t>
            </a:r>
            <a:r>
              <a:rPr lang="zh-CN" altLang="en-US" dirty="0"/>
              <a:t>中的</a:t>
            </a:r>
            <a:r>
              <a:rPr lang="en-US" altLang="zh-CN" dirty="0" err="1"/>
              <a:t>SlayDragonQuest</a:t>
            </a:r>
            <a:r>
              <a:rPr lang="zh-CN" altLang="en-US" dirty="0"/>
              <a:t>也许是合适的。</a:t>
            </a:r>
          </a:p>
        </p:txBody>
      </p:sp>
      <p:sp>
        <p:nvSpPr>
          <p:cNvPr id="3" name="标题 2"/>
          <p:cNvSpPr>
            <a:spLocks noGrp="1"/>
          </p:cNvSpPr>
          <p:nvPr>
            <p:ph type="title"/>
          </p:nvPr>
        </p:nvSpPr>
        <p:spPr/>
        <p:txBody>
          <a:bodyPr/>
          <a:lstStyle/>
          <a:p>
            <a:r>
              <a:rPr lang="zh-CN" altLang="en-US" dirty="0"/>
              <a:t>将</a:t>
            </a:r>
            <a:r>
              <a:rPr lang="en-US" altLang="zh-CN" dirty="0"/>
              <a:t>Quest</a:t>
            </a:r>
            <a:r>
              <a:rPr lang="zh-CN" altLang="en-US" dirty="0"/>
              <a:t>注入到</a:t>
            </a:r>
            <a:r>
              <a:rPr lang="en-US" altLang="zh-CN" dirty="0"/>
              <a:t>Knight</a:t>
            </a:r>
            <a:r>
              <a:rPr lang="zh-CN" altLang="en-US" dirty="0"/>
              <a:t>中</a:t>
            </a:r>
          </a:p>
        </p:txBody>
      </p:sp>
    </p:spTree>
    <p:extLst>
      <p:ext uri="{BB962C8B-B14F-4D97-AF65-F5344CB8AC3E}">
        <p14:creationId xmlns:p14="http://schemas.microsoft.com/office/powerpoint/2010/main" val="58325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将</a:t>
            </a:r>
            <a:r>
              <a:rPr lang="en-US" altLang="zh-CN" dirty="0"/>
              <a:t>Quest</a:t>
            </a:r>
            <a:r>
              <a:rPr lang="zh-CN" altLang="en-US" dirty="0"/>
              <a:t>注入到</a:t>
            </a:r>
            <a:r>
              <a:rPr lang="en-US" altLang="zh-CN" dirty="0"/>
              <a:t>Knight</a:t>
            </a:r>
            <a:r>
              <a:rPr lang="zh-CN" altLang="en-US" dirty="0"/>
              <a:t>中</a:t>
            </a:r>
          </a:p>
        </p:txBody>
      </p:sp>
      <p:sp>
        <p:nvSpPr>
          <p:cNvPr id="4" name="内容占位符 1"/>
          <p:cNvSpPr>
            <a:spLocks noGrp="1"/>
          </p:cNvSpPr>
          <p:nvPr>
            <p:ph idx="1"/>
          </p:nvPr>
        </p:nvSpPr>
        <p:spPr>
          <a:xfrm>
            <a:off x="1217613" y="1828800"/>
            <a:ext cx="9753601" cy="448072"/>
          </a:xfrm>
          <a:solidFill>
            <a:schemeClr val="bg1">
              <a:lumMod val="65000"/>
            </a:schemeClr>
          </a:solidFill>
        </p:spPr>
        <p:txBody>
          <a:bodyPr>
            <a:normAutofit/>
          </a:bodyPr>
          <a:lstStyle/>
          <a:p>
            <a:pPr marL="45720" indent="0">
              <a:buNone/>
            </a:pPr>
            <a:r>
              <a:rPr lang="zh-CN" altLang="en-US" sz="2000" dirty="0">
                <a:solidFill>
                  <a:schemeClr val="bg1"/>
                </a:solidFill>
              </a:rPr>
              <a:t>程序</a:t>
            </a:r>
            <a:r>
              <a:rPr lang="en-US" altLang="zh-CN" sz="2000" dirty="0">
                <a:solidFill>
                  <a:schemeClr val="bg1"/>
                </a:solidFill>
              </a:rPr>
              <a:t>1.5 </a:t>
            </a:r>
            <a:r>
              <a:rPr lang="en-US" altLang="zh-CN" sz="2000" dirty="0" err="1">
                <a:solidFill>
                  <a:schemeClr val="bg1"/>
                </a:solidFill>
              </a:rPr>
              <a:t>SlayDragonQuest</a:t>
            </a:r>
            <a:r>
              <a:rPr lang="zh-CN" altLang="en-US" sz="2000" dirty="0">
                <a:solidFill>
                  <a:schemeClr val="bg1"/>
                </a:solidFill>
              </a:rPr>
              <a:t>是要注入到</a:t>
            </a:r>
            <a:r>
              <a:rPr lang="en-US" altLang="zh-CN" sz="2000" dirty="0" err="1">
                <a:solidFill>
                  <a:schemeClr val="bg1"/>
                </a:solidFill>
              </a:rPr>
              <a:t>BraveKnight</a:t>
            </a:r>
            <a:r>
              <a:rPr lang="zh-CN" altLang="en-US" sz="2000" dirty="0">
                <a:solidFill>
                  <a:schemeClr val="bg1"/>
                </a:solidFill>
              </a:rPr>
              <a:t>中的</a:t>
            </a:r>
            <a:r>
              <a:rPr lang="en-US" altLang="zh-CN" sz="2000" dirty="0">
                <a:solidFill>
                  <a:schemeClr val="bg1"/>
                </a:solidFill>
              </a:rPr>
              <a:t>Quest</a:t>
            </a:r>
            <a:r>
              <a:rPr lang="zh-CN" altLang="en-US" sz="2000" dirty="0">
                <a:solidFill>
                  <a:schemeClr val="bg1"/>
                </a:solidFill>
              </a:rPr>
              <a:t>实现</a:t>
            </a:r>
          </a:p>
        </p:txBody>
      </p:sp>
      <p:pic>
        <p:nvPicPr>
          <p:cNvPr id="9" name="图片 8"/>
          <p:cNvPicPr>
            <a:picLocks noChangeAspect="1"/>
          </p:cNvPicPr>
          <p:nvPr/>
        </p:nvPicPr>
        <p:blipFill>
          <a:blip r:embed="rId2"/>
          <a:stretch>
            <a:fillRect/>
          </a:stretch>
        </p:blipFill>
        <p:spPr>
          <a:xfrm>
            <a:off x="1186337" y="2276872"/>
            <a:ext cx="9687247" cy="4464496"/>
          </a:xfrm>
          <a:prstGeom prst="rect">
            <a:avLst/>
          </a:prstGeom>
        </p:spPr>
      </p:pic>
    </p:spTree>
    <p:extLst>
      <p:ext uri="{BB962C8B-B14F-4D97-AF65-F5344CB8AC3E}">
        <p14:creationId xmlns:p14="http://schemas.microsoft.com/office/powerpoint/2010/main" val="111955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将</a:t>
            </a:r>
            <a:r>
              <a:rPr lang="en-US" altLang="zh-CN" dirty="0"/>
              <a:t>Quest</a:t>
            </a:r>
            <a:r>
              <a:rPr lang="zh-CN" altLang="en-US" dirty="0"/>
              <a:t>注入到</a:t>
            </a:r>
            <a:r>
              <a:rPr lang="en-US" altLang="zh-CN" dirty="0"/>
              <a:t>Knight</a:t>
            </a:r>
            <a:r>
              <a:rPr lang="zh-CN" altLang="en-US" dirty="0"/>
              <a:t>中</a:t>
            </a:r>
          </a:p>
        </p:txBody>
      </p:sp>
      <p:sp>
        <p:nvSpPr>
          <p:cNvPr id="2" name="内容占位符 1"/>
          <p:cNvSpPr>
            <a:spLocks noGrp="1"/>
          </p:cNvSpPr>
          <p:nvPr>
            <p:ph idx="1"/>
          </p:nvPr>
        </p:nvSpPr>
        <p:spPr/>
        <p:txBody>
          <a:bodyPr/>
          <a:lstStyle/>
          <a:p>
            <a:r>
              <a:rPr lang="en-US" altLang="zh-CN" dirty="0" err="1"/>
              <a:t>SlayDragonQuest</a:t>
            </a:r>
            <a:r>
              <a:rPr lang="zh-CN" altLang="en-US" dirty="0"/>
              <a:t>实现了</a:t>
            </a:r>
            <a:r>
              <a:rPr lang="en-US" altLang="zh-CN" dirty="0"/>
              <a:t>Quest</a:t>
            </a:r>
            <a:r>
              <a:rPr lang="zh-CN" altLang="en-US" dirty="0"/>
              <a:t>接口，这样它就可以注入到</a:t>
            </a:r>
            <a:r>
              <a:rPr lang="en-US" altLang="zh-CN" dirty="0" err="1"/>
              <a:t>BraveKnight</a:t>
            </a:r>
            <a:r>
              <a:rPr lang="zh-CN" altLang="en-US" dirty="0"/>
              <a:t>中去了。</a:t>
            </a:r>
            <a:endParaRPr lang="en-US" altLang="zh-CN" dirty="0"/>
          </a:p>
          <a:p>
            <a:r>
              <a:rPr lang="zh-CN" altLang="en-US" dirty="0"/>
              <a:t>创建应用组件之间协作的行为通常称为装配（</a:t>
            </a:r>
            <a:r>
              <a:rPr lang="en-US" altLang="zh-CN" dirty="0"/>
              <a:t>wiring</a:t>
            </a:r>
            <a:r>
              <a:rPr lang="zh-CN" altLang="en-US" dirty="0"/>
              <a:t>）。</a:t>
            </a:r>
            <a:r>
              <a:rPr lang="en-US" altLang="zh-CN" dirty="0"/>
              <a:t>Spring</a:t>
            </a:r>
            <a:r>
              <a:rPr lang="zh-CN" altLang="en-US" dirty="0"/>
              <a:t>有多种装配</a:t>
            </a:r>
            <a:r>
              <a:rPr lang="en-US" altLang="zh-CN" dirty="0"/>
              <a:t>bean</a:t>
            </a:r>
            <a:r>
              <a:rPr lang="zh-CN" altLang="en-US" dirty="0"/>
              <a:t>的方式，采用</a:t>
            </a:r>
            <a:r>
              <a:rPr lang="en-US" altLang="zh-CN" dirty="0"/>
              <a:t>xml</a:t>
            </a:r>
            <a:r>
              <a:rPr lang="zh-CN" altLang="en-US" dirty="0"/>
              <a:t>是很常见的一种装配方式。</a:t>
            </a:r>
            <a:endParaRPr lang="en-US" altLang="zh-CN" dirty="0"/>
          </a:p>
          <a:p>
            <a:r>
              <a:rPr lang="zh-CN" altLang="en-US" dirty="0"/>
              <a:t>程序</a:t>
            </a:r>
            <a:r>
              <a:rPr lang="en-US" altLang="zh-CN" dirty="0"/>
              <a:t>1.6</a:t>
            </a:r>
            <a:r>
              <a:rPr lang="zh-CN" altLang="en-US" dirty="0"/>
              <a:t>展现了一个简单的</a:t>
            </a:r>
            <a:r>
              <a:rPr lang="en-US" altLang="zh-CN" dirty="0"/>
              <a:t>Spring</a:t>
            </a:r>
            <a:r>
              <a:rPr lang="zh-CN" altLang="en-US" dirty="0"/>
              <a:t>配置文件：</a:t>
            </a:r>
            <a:r>
              <a:rPr lang="en-US" altLang="zh-CN" dirty="0"/>
              <a:t>knights.xml</a:t>
            </a:r>
            <a:r>
              <a:rPr lang="zh-CN" altLang="en-US" dirty="0"/>
              <a:t>，该配置文件将</a:t>
            </a:r>
            <a:r>
              <a:rPr lang="en-US" altLang="zh-CN" dirty="0" err="1"/>
              <a:t>BraveKnight</a:t>
            </a:r>
            <a:r>
              <a:rPr lang="zh-CN" altLang="en-US" dirty="0"/>
              <a:t>、</a:t>
            </a:r>
            <a:r>
              <a:rPr lang="en-US" altLang="zh-CN" dirty="0" err="1"/>
              <a:t>SlayDragonQuest</a:t>
            </a:r>
            <a:r>
              <a:rPr lang="zh-CN" altLang="en-US" dirty="0"/>
              <a:t>和</a:t>
            </a:r>
            <a:r>
              <a:rPr lang="en-US" altLang="zh-CN" dirty="0" err="1"/>
              <a:t>PrintStream</a:t>
            </a:r>
            <a:r>
              <a:rPr lang="zh-CN" altLang="en-US" dirty="0"/>
              <a:t>装配到了一起。</a:t>
            </a:r>
          </a:p>
        </p:txBody>
      </p:sp>
    </p:spTree>
    <p:extLst>
      <p:ext uri="{BB962C8B-B14F-4D97-AF65-F5344CB8AC3E}">
        <p14:creationId xmlns:p14="http://schemas.microsoft.com/office/powerpoint/2010/main" val="185352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p>
            <a:r>
              <a:rPr lang="zh-CN" altLang="en-US"/>
              <a:t>本讲内容</a:t>
            </a:r>
          </a:p>
        </p:txBody>
      </p:sp>
      <p:sp>
        <p:nvSpPr>
          <p:cNvPr id="3" name="内容占位符 2"/>
          <p:cNvSpPr>
            <a:spLocks noGrp="1"/>
          </p:cNvSpPr>
          <p:nvPr>
            <p:ph idx="1"/>
          </p:nvPr>
        </p:nvSpPr>
        <p:spPr/>
        <p:txBody>
          <a:bodyPr/>
          <a:lstStyle/>
          <a:p>
            <a:pPr>
              <a:buFont typeface="Wingdings" panose="05000000000000000000" pitchFamily="2" charset="2"/>
              <a:buChar char="ü"/>
            </a:pPr>
            <a:r>
              <a:rPr lang="en-US" altLang="zh-CN" dirty="0"/>
              <a:t>Spring</a:t>
            </a:r>
            <a:r>
              <a:rPr lang="zh-CN" altLang="en-US" dirty="0"/>
              <a:t>介绍</a:t>
            </a:r>
            <a:endParaRPr lang="en-US" altLang="zh-CN" dirty="0"/>
          </a:p>
          <a:p>
            <a:pPr>
              <a:buFont typeface="Wingdings" panose="05000000000000000000" pitchFamily="2" charset="2"/>
              <a:buChar char="ü"/>
            </a:pPr>
            <a:r>
              <a:rPr lang="en-US" altLang="zh-CN"/>
              <a:t>Spring</a:t>
            </a:r>
            <a:r>
              <a:rPr lang="zh-CN" altLang="en-US" dirty="0"/>
              <a:t>的核心模块</a:t>
            </a:r>
          </a:p>
        </p:txBody>
      </p:sp>
    </p:spTree>
    <p:extLst>
      <p:ext uri="{BB962C8B-B14F-4D97-AF65-F5344CB8AC3E}">
        <p14:creationId xmlns:p14="http://schemas.microsoft.com/office/powerpoint/2010/main" val="326410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将</a:t>
            </a:r>
            <a:r>
              <a:rPr lang="en-US" altLang="zh-CN" dirty="0"/>
              <a:t>Quest</a:t>
            </a:r>
            <a:r>
              <a:rPr lang="zh-CN" altLang="en-US" dirty="0"/>
              <a:t>注入到</a:t>
            </a:r>
            <a:r>
              <a:rPr lang="en-US" altLang="zh-CN" dirty="0"/>
              <a:t>Knight</a:t>
            </a:r>
            <a:r>
              <a:rPr lang="zh-CN" altLang="en-US" dirty="0"/>
              <a:t>中</a:t>
            </a:r>
          </a:p>
        </p:txBody>
      </p:sp>
      <p:sp>
        <p:nvSpPr>
          <p:cNvPr id="4" name="内容占位符 1"/>
          <p:cNvSpPr>
            <a:spLocks noGrp="1"/>
          </p:cNvSpPr>
          <p:nvPr>
            <p:ph idx="1"/>
          </p:nvPr>
        </p:nvSpPr>
        <p:spPr>
          <a:xfrm>
            <a:off x="1217613" y="1828800"/>
            <a:ext cx="9753601" cy="448072"/>
          </a:xfrm>
          <a:solidFill>
            <a:schemeClr val="bg1">
              <a:lumMod val="65000"/>
            </a:schemeClr>
          </a:solidFill>
        </p:spPr>
        <p:txBody>
          <a:bodyPr>
            <a:normAutofit/>
          </a:bodyPr>
          <a:lstStyle/>
          <a:p>
            <a:pPr marL="45720" indent="0">
              <a:buNone/>
            </a:pPr>
            <a:r>
              <a:rPr lang="zh-CN" altLang="en-US" sz="2000" dirty="0">
                <a:solidFill>
                  <a:schemeClr val="bg1"/>
                </a:solidFill>
              </a:rPr>
              <a:t>程序</a:t>
            </a:r>
            <a:r>
              <a:rPr lang="en-US" altLang="zh-CN" sz="2000" dirty="0">
                <a:solidFill>
                  <a:schemeClr val="bg1"/>
                </a:solidFill>
              </a:rPr>
              <a:t>1.6 </a:t>
            </a:r>
            <a:r>
              <a:rPr lang="zh-CN" altLang="en-US" sz="2000" dirty="0">
                <a:solidFill>
                  <a:schemeClr val="bg1"/>
                </a:solidFill>
              </a:rPr>
              <a:t>使用</a:t>
            </a:r>
            <a:r>
              <a:rPr lang="en-US" altLang="zh-CN" sz="2000" dirty="0">
                <a:solidFill>
                  <a:schemeClr val="bg1"/>
                </a:solidFill>
              </a:rPr>
              <a:t>Spring</a:t>
            </a:r>
            <a:r>
              <a:rPr lang="zh-CN" altLang="en-US" sz="2000" dirty="0">
                <a:solidFill>
                  <a:schemeClr val="bg1"/>
                </a:solidFill>
              </a:rPr>
              <a:t>将</a:t>
            </a:r>
            <a:r>
              <a:rPr lang="en-US" altLang="zh-CN" sz="2000" dirty="0" err="1">
                <a:solidFill>
                  <a:schemeClr val="bg1"/>
                </a:solidFill>
              </a:rPr>
              <a:t>SlayDragonQuest</a:t>
            </a:r>
            <a:r>
              <a:rPr lang="zh-CN" altLang="en-US" sz="2000" dirty="0">
                <a:solidFill>
                  <a:schemeClr val="bg1"/>
                </a:solidFill>
              </a:rPr>
              <a:t>是要注入到</a:t>
            </a:r>
            <a:r>
              <a:rPr lang="en-US" altLang="zh-CN" sz="2000" dirty="0" err="1">
                <a:solidFill>
                  <a:schemeClr val="bg1"/>
                </a:solidFill>
              </a:rPr>
              <a:t>BraveKnight</a:t>
            </a:r>
            <a:r>
              <a:rPr lang="zh-CN" altLang="en-US" sz="2000" dirty="0">
                <a:solidFill>
                  <a:schemeClr val="bg1"/>
                </a:solidFill>
              </a:rPr>
              <a:t>中</a:t>
            </a:r>
          </a:p>
        </p:txBody>
      </p:sp>
      <p:pic>
        <p:nvPicPr>
          <p:cNvPr id="2" name="图片 1"/>
          <p:cNvPicPr>
            <a:picLocks noChangeAspect="1"/>
          </p:cNvPicPr>
          <p:nvPr/>
        </p:nvPicPr>
        <p:blipFill>
          <a:blip r:embed="rId2"/>
          <a:stretch>
            <a:fillRect/>
          </a:stretch>
        </p:blipFill>
        <p:spPr>
          <a:xfrm>
            <a:off x="477788" y="2374607"/>
            <a:ext cx="11521280" cy="4366762"/>
          </a:xfrm>
          <a:prstGeom prst="rect">
            <a:avLst/>
          </a:prstGeom>
        </p:spPr>
      </p:pic>
    </p:spTree>
    <p:extLst>
      <p:ext uri="{BB962C8B-B14F-4D97-AF65-F5344CB8AC3E}">
        <p14:creationId xmlns:p14="http://schemas.microsoft.com/office/powerpoint/2010/main" val="86549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将</a:t>
            </a:r>
            <a:r>
              <a:rPr lang="en-US" altLang="zh-CN" dirty="0"/>
              <a:t>Quest</a:t>
            </a:r>
            <a:r>
              <a:rPr lang="zh-CN" altLang="en-US" dirty="0"/>
              <a:t>注入到</a:t>
            </a:r>
            <a:r>
              <a:rPr lang="en-US" altLang="zh-CN" dirty="0"/>
              <a:t>Knight</a:t>
            </a:r>
            <a:r>
              <a:rPr lang="zh-CN" altLang="en-US" dirty="0"/>
              <a:t>中</a:t>
            </a:r>
          </a:p>
        </p:txBody>
      </p:sp>
      <p:sp>
        <p:nvSpPr>
          <p:cNvPr id="2" name="内容占位符 1"/>
          <p:cNvSpPr>
            <a:spLocks noGrp="1"/>
          </p:cNvSpPr>
          <p:nvPr>
            <p:ph idx="1"/>
          </p:nvPr>
        </p:nvSpPr>
        <p:spPr/>
        <p:txBody>
          <a:bodyPr/>
          <a:lstStyle/>
          <a:p>
            <a:r>
              <a:rPr lang="en-US" altLang="zh-CN" dirty="0"/>
              <a:t>Brave Knight</a:t>
            </a:r>
            <a:r>
              <a:rPr lang="zh-CN" altLang="en-US" dirty="0"/>
              <a:t>和</a:t>
            </a:r>
            <a:r>
              <a:rPr lang="en-US" altLang="zh-CN" dirty="0" err="1"/>
              <a:t>SlayDragonQuest</a:t>
            </a:r>
            <a:r>
              <a:rPr lang="zh-CN" altLang="en-US" dirty="0"/>
              <a:t>被声明为</a:t>
            </a:r>
            <a:r>
              <a:rPr lang="en-US" altLang="zh-CN" dirty="0"/>
              <a:t>Spring</a:t>
            </a:r>
            <a:r>
              <a:rPr lang="zh-CN" altLang="en-US" dirty="0"/>
              <a:t>中的</a:t>
            </a:r>
            <a:r>
              <a:rPr lang="en-US" altLang="zh-CN" dirty="0"/>
              <a:t>bean</a:t>
            </a:r>
            <a:r>
              <a:rPr lang="zh-CN" altLang="en-US" dirty="0"/>
              <a:t>。</a:t>
            </a:r>
            <a:endParaRPr lang="en-US" altLang="zh-CN" dirty="0"/>
          </a:p>
          <a:p>
            <a:r>
              <a:rPr lang="en-US" altLang="zh-CN" dirty="0" err="1"/>
              <a:t>BraveKnight</a:t>
            </a:r>
            <a:r>
              <a:rPr lang="en-US" altLang="zh-CN" dirty="0"/>
              <a:t> bean</a:t>
            </a:r>
            <a:r>
              <a:rPr lang="zh-CN" altLang="en-US" dirty="0"/>
              <a:t>它在构造时传入了对</a:t>
            </a:r>
            <a:r>
              <a:rPr lang="en-US" altLang="zh-CN" dirty="0" err="1"/>
              <a:t>SlayDragonQuest</a:t>
            </a:r>
            <a:r>
              <a:rPr lang="en-US" altLang="zh-CN" dirty="0"/>
              <a:t> bean</a:t>
            </a:r>
            <a:r>
              <a:rPr lang="zh-CN" altLang="en-US" dirty="0"/>
              <a:t>的引用，将其作为构造器参数。</a:t>
            </a:r>
            <a:endParaRPr lang="en-US" altLang="zh-CN" dirty="0"/>
          </a:p>
          <a:p>
            <a:r>
              <a:rPr lang="en-US" altLang="zh-CN" dirty="0" err="1"/>
              <a:t>SlayDragonQuest</a:t>
            </a:r>
            <a:r>
              <a:rPr lang="en-US" altLang="zh-CN" dirty="0"/>
              <a:t> bean</a:t>
            </a:r>
            <a:r>
              <a:rPr lang="zh-CN" altLang="en-US" dirty="0"/>
              <a:t>的声明使用了</a:t>
            </a:r>
            <a:r>
              <a:rPr lang="en-US" altLang="zh-CN" dirty="0"/>
              <a:t>Spring</a:t>
            </a:r>
            <a:r>
              <a:rPr lang="zh-CN" altLang="en-US" dirty="0"/>
              <a:t>表达式语言，将</a:t>
            </a:r>
            <a:r>
              <a:rPr lang="en-US" altLang="zh-CN" dirty="0" err="1"/>
              <a:t>System.out</a:t>
            </a:r>
            <a:r>
              <a:rPr lang="en-US" altLang="zh-CN" dirty="0"/>
              <a:t>(</a:t>
            </a:r>
            <a:r>
              <a:rPr lang="zh-CN" altLang="en-US" dirty="0"/>
              <a:t>这是一个</a:t>
            </a:r>
            <a:r>
              <a:rPr lang="en-US" altLang="zh-CN" dirty="0" err="1"/>
              <a:t>PringStream</a:t>
            </a:r>
            <a:r>
              <a:rPr lang="en-US" altLang="zh-CN" dirty="0"/>
              <a:t>)</a:t>
            </a:r>
            <a:r>
              <a:rPr lang="zh-CN" altLang="en-US" dirty="0"/>
              <a:t>传入到了</a:t>
            </a:r>
            <a:r>
              <a:rPr lang="en-US" altLang="zh-CN" dirty="0" err="1"/>
              <a:t>SlayDragonQuest</a:t>
            </a:r>
            <a:r>
              <a:rPr lang="zh-CN" altLang="en-US" dirty="0"/>
              <a:t>的构造器中。</a:t>
            </a:r>
          </a:p>
        </p:txBody>
      </p:sp>
    </p:spTree>
    <p:extLst>
      <p:ext uri="{BB962C8B-B14F-4D97-AF65-F5344CB8AC3E}">
        <p14:creationId xmlns:p14="http://schemas.microsoft.com/office/powerpoint/2010/main" val="387162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将</a:t>
            </a:r>
            <a:r>
              <a:rPr lang="en-US" altLang="zh-CN" dirty="0"/>
              <a:t>Quest</a:t>
            </a:r>
            <a:r>
              <a:rPr lang="zh-CN" altLang="en-US" dirty="0"/>
              <a:t>注入到</a:t>
            </a:r>
            <a:r>
              <a:rPr lang="en-US" altLang="zh-CN" dirty="0"/>
              <a:t>Knight</a:t>
            </a:r>
            <a:r>
              <a:rPr lang="zh-CN" altLang="en-US" dirty="0"/>
              <a:t>中</a:t>
            </a:r>
          </a:p>
        </p:txBody>
      </p:sp>
      <p:sp>
        <p:nvSpPr>
          <p:cNvPr id="2" name="内容占位符 1"/>
          <p:cNvSpPr>
            <a:spLocks noGrp="1"/>
          </p:cNvSpPr>
          <p:nvPr>
            <p:ph idx="1"/>
          </p:nvPr>
        </p:nvSpPr>
        <p:spPr/>
        <p:txBody>
          <a:bodyPr/>
          <a:lstStyle/>
          <a:p>
            <a:r>
              <a:rPr lang="zh-CN" altLang="en-US" dirty="0"/>
              <a:t>如果</a:t>
            </a:r>
            <a:r>
              <a:rPr lang="en-US" altLang="zh-CN" dirty="0"/>
              <a:t>xml</a:t>
            </a:r>
            <a:r>
              <a:rPr lang="zh-CN" altLang="en-US" dirty="0"/>
              <a:t>配置不符合你的喜好的话，</a:t>
            </a:r>
            <a:r>
              <a:rPr lang="en-US" altLang="zh-CN" dirty="0"/>
              <a:t>Spring</a:t>
            </a:r>
            <a:r>
              <a:rPr lang="zh-CN" altLang="en-US" dirty="0"/>
              <a:t>还支持使用</a:t>
            </a:r>
            <a:r>
              <a:rPr lang="en-US" altLang="zh-CN" dirty="0"/>
              <a:t>Java</a:t>
            </a:r>
            <a:r>
              <a:rPr lang="zh-CN" altLang="en-US" dirty="0"/>
              <a:t>来描述配置。比如，程序</a:t>
            </a:r>
            <a:r>
              <a:rPr lang="en-US" altLang="zh-CN" dirty="0"/>
              <a:t>1.7</a:t>
            </a:r>
            <a:r>
              <a:rPr lang="zh-CN" altLang="en-US" dirty="0"/>
              <a:t>展现了基于</a:t>
            </a:r>
            <a:r>
              <a:rPr lang="en-US" altLang="zh-CN" dirty="0"/>
              <a:t>Java</a:t>
            </a:r>
            <a:r>
              <a:rPr lang="zh-CN" altLang="en-US" dirty="0"/>
              <a:t>的配置，它的功能与程序</a:t>
            </a:r>
            <a:r>
              <a:rPr lang="en-US" altLang="zh-CN" dirty="0"/>
              <a:t>1.6</a:t>
            </a:r>
            <a:r>
              <a:rPr lang="zh-CN" altLang="en-US" dirty="0"/>
              <a:t>相同。</a:t>
            </a:r>
          </a:p>
        </p:txBody>
      </p:sp>
    </p:spTree>
    <p:extLst>
      <p:ext uri="{BB962C8B-B14F-4D97-AF65-F5344CB8AC3E}">
        <p14:creationId xmlns:p14="http://schemas.microsoft.com/office/powerpoint/2010/main" val="122400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将</a:t>
            </a:r>
            <a:r>
              <a:rPr lang="en-US" altLang="zh-CN" dirty="0"/>
              <a:t>Quest</a:t>
            </a:r>
            <a:r>
              <a:rPr lang="zh-CN" altLang="en-US" dirty="0"/>
              <a:t>注入到</a:t>
            </a:r>
            <a:r>
              <a:rPr lang="en-US" altLang="zh-CN" dirty="0"/>
              <a:t>Knight</a:t>
            </a:r>
            <a:r>
              <a:rPr lang="zh-CN" altLang="en-US" dirty="0"/>
              <a:t>中</a:t>
            </a:r>
          </a:p>
        </p:txBody>
      </p:sp>
      <p:sp>
        <p:nvSpPr>
          <p:cNvPr id="4" name="内容占位符 1"/>
          <p:cNvSpPr>
            <a:spLocks noGrp="1"/>
          </p:cNvSpPr>
          <p:nvPr>
            <p:ph idx="1"/>
          </p:nvPr>
        </p:nvSpPr>
        <p:spPr>
          <a:xfrm>
            <a:off x="1217613" y="1700808"/>
            <a:ext cx="9753601" cy="448072"/>
          </a:xfrm>
          <a:solidFill>
            <a:schemeClr val="bg1">
              <a:lumMod val="65000"/>
            </a:schemeClr>
          </a:solidFill>
        </p:spPr>
        <p:txBody>
          <a:bodyPr>
            <a:normAutofit/>
          </a:bodyPr>
          <a:lstStyle/>
          <a:p>
            <a:pPr marL="45720" indent="0">
              <a:buNone/>
            </a:pPr>
            <a:r>
              <a:rPr lang="zh-CN" altLang="en-US" sz="2000" dirty="0">
                <a:solidFill>
                  <a:schemeClr val="bg1"/>
                </a:solidFill>
              </a:rPr>
              <a:t>程序</a:t>
            </a:r>
            <a:r>
              <a:rPr lang="en-US" altLang="zh-CN" sz="2000" dirty="0">
                <a:solidFill>
                  <a:schemeClr val="bg1"/>
                </a:solidFill>
              </a:rPr>
              <a:t>1.7 Spring</a:t>
            </a:r>
            <a:r>
              <a:rPr lang="zh-CN" altLang="en-US" sz="2000" dirty="0">
                <a:solidFill>
                  <a:schemeClr val="bg1"/>
                </a:solidFill>
              </a:rPr>
              <a:t>提供了基于</a:t>
            </a:r>
            <a:r>
              <a:rPr lang="en-US" altLang="zh-CN" sz="2000" dirty="0">
                <a:solidFill>
                  <a:schemeClr val="bg1"/>
                </a:solidFill>
              </a:rPr>
              <a:t>Java</a:t>
            </a:r>
            <a:r>
              <a:rPr lang="zh-CN" altLang="en-US" sz="2000" dirty="0">
                <a:solidFill>
                  <a:schemeClr val="bg1"/>
                </a:solidFill>
              </a:rPr>
              <a:t>的配置，可作为</a:t>
            </a:r>
            <a:r>
              <a:rPr lang="en-US" altLang="zh-CN" sz="2000" dirty="0">
                <a:solidFill>
                  <a:schemeClr val="bg1"/>
                </a:solidFill>
              </a:rPr>
              <a:t>xml</a:t>
            </a:r>
            <a:r>
              <a:rPr lang="zh-CN" altLang="en-US" sz="2000" dirty="0">
                <a:solidFill>
                  <a:schemeClr val="bg1"/>
                </a:solidFill>
              </a:rPr>
              <a:t>的替代方案</a:t>
            </a:r>
          </a:p>
        </p:txBody>
      </p:sp>
      <p:pic>
        <p:nvPicPr>
          <p:cNvPr id="2" name="图片 1"/>
          <p:cNvPicPr>
            <a:picLocks noChangeAspect="1"/>
          </p:cNvPicPr>
          <p:nvPr/>
        </p:nvPicPr>
        <p:blipFill>
          <a:blip r:embed="rId2"/>
          <a:stretch>
            <a:fillRect/>
          </a:stretch>
        </p:blipFill>
        <p:spPr>
          <a:xfrm>
            <a:off x="549796" y="2175867"/>
            <a:ext cx="10715625" cy="4637509"/>
          </a:xfrm>
          <a:prstGeom prst="rect">
            <a:avLst/>
          </a:prstGeom>
        </p:spPr>
      </p:pic>
    </p:spTree>
    <p:extLst>
      <p:ext uri="{BB962C8B-B14F-4D97-AF65-F5344CB8AC3E}">
        <p14:creationId xmlns:p14="http://schemas.microsoft.com/office/powerpoint/2010/main" val="93995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将</a:t>
            </a:r>
            <a:r>
              <a:rPr lang="en-US" altLang="zh-CN" dirty="0"/>
              <a:t>Quest</a:t>
            </a:r>
            <a:r>
              <a:rPr lang="zh-CN" altLang="en-US" dirty="0"/>
              <a:t>注入到</a:t>
            </a:r>
            <a:r>
              <a:rPr lang="en-US" altLang="zh-CN" dirty="0"/>
              <a:t>Knight</a:t>
            </a:r>
            <a:r>
              <a:rPr lang="zh-CN" altLang="en-US" dirty="0"/>
              <a:t>中</a:t>
            </a:r>
          </a:p>
        </p:txBody>
      </p:sp>
      <p:sp>
        <p:nvSpPr>
          <p:cNvPr id="2" name="内容占位符 1"/>
          <p:cNvSpPr>
            <a:spLocks noGrp="1"/>
          </p:cNvSpPr>
          <p:nvPr>
            <p:ph idx="1"/>
          </p:nvPr>
        </p:nvSpPr>
        <p:spPr/>
        <p:txBody>
          <a:bodyPr/>
          <a:lstStyle/>
          <a:p>
            <a:r>
              <a:rPr lang="zh-CN" altLang="en-US" dirty="0"/>
              <a:t>尽管</a:t>
            </a:r>
            <a:r>
              <a:rPr lang="en-US" altLang="zh-CN" dirty="0" err="1"/>
              <a:t>BraveKnight</a:t>
            </a:r>
            <a:r>
              <a:rPr lang="zh-CN" altLang="en-US" dirty="0"/>
              <a:t>依赖于</a:t>
            </a:r>
            <a:r>
              <a:rPr lang="en-US" altLang="zh-CN" dirty="0"/>
              <a:t>Quest,</a:t>
            </a:r>
            <a:r>
              <a:rPr lang="zh-CN" altLang="en-US" dirty="0"/>
              <a:t>但是它并不知道传递给它的是什么类型的</a:t>
            </a:r>
            <a:r>
              <a:rPr lang="en-US" altLang="zh-CN" dirty="0"/>
              <a:t>Quest,</a:t>
            </a:r>
            <a:r>
              <a:rPr lang="zh-CN" altLang="en-US" dirty="0"/>
              <a:t>也不知道这个</a:t>
            </a:r>
            <a:r>
              <a:rPr lang="en-US" altLang="zh-CN" dirty="0"/>
              <a:t>Quest</a:t>
            </a:r>
            <a:r>
              <a:rPr lang="zh-CN" altLang="en-US" dirty="0"/>
              <a:t>来自哪里。</a:t>
            </a:r>
            <a:endParaRPr lang="en-US" altLang="zh-CN" dirty="0"/>
          </a:p>
          <a:p>
            <a:r>
              <a:rPr lang="zh-CN" altLang="en-US" dirty="0"/>
              <a:t>与之类似，</a:t>
            </a:r>
            <a:r>
              <a:rPr lang="en-US" altLang="zh-CN" dirty="0" err="1"/>
              <a:t>SlayDragonQuest</a:t>
            </a:r>
            <a:r>
              <a:rPr lang="zh-CN" altLang="en-US" dirty="0"/>
              <a:t>依赖于</a:t>
            </a:r>
            <a:r>
              <a:rPr lang="en-US" altLang="zh-CN" dirty="0" err="1"/>
              <a:t>PrintStream</a:t>
            </a:r>
            <a:r>
              <a:rPr lang="zh-CN" altLang="en-US" dirty="0"/>
              <a:t>，但是在编码时它并不需要知道这个</a:t>
            </a:r>
            <a:r>
              <a:rPr lang="en-US" altLang="zh-CN" dirty="0" err="1"/>
              <a:t>PrintStream</a:t>
            </a:r>
            <a:r>
              <a:rPr lang="zh-CN" altLang="en-US" dirty="0"/>
              <a:t>是什样子的。</a:t>
            </a:r>
            <a:endParaRPr lang="en-US" altLang="zh-CN" dirty="0"/>
          </a:p>
          <a:p>
            <a:r>
              <a:rPr lang="zh-CN" altLang="en-US" dirty="0"/>
              <a:t>只有</a:t>
            </a:r>
            <a:r>
              <a:rPr lang="en-US" altLang="zh-CN" dirty="0"/>
              <a:t>Spring</a:t>
            </a:r>
            <a:r>
              <a:rPr lang="zh-CN" altLang="en-US" dirty="0"/>
              <a:t>通过它的配置，能够了解这些组成部分是如何装配起来的。</a:t>
            </a:r>
            <a:endParaRPr lang="en-US" altLang="zh-CN" dirty="0"/>
          </a:p>
          <a:p>
            <a:r>
              <a:rPr lang="zh-CN" altLang="en-US" dirty="0"/>
              <a:t>这样的话，就可以在不改变所依赖的类的情况下，修改依赖关系。</a:t>
            </a:r>
          </a:p>
        </p:txBody>
      </p:sp>
    </p:spTree>
    <p:extLst>
      <p:ext uri="{BB962C8B-B14F-4D97-AF65-F5344CB8AC3E}">
        <p14:creationId xmlns:p14="http://schemas.microsoft.com/office/powerpoint/2010/main" val="84268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0070C0"/>
                </a:solidFill>
              </a:rPr>
              <a:t>Spring</a:t>
            </a:r>
            <a:r>
              <a:rPr lang="zh-CN" altLang="en-US">
                <a:solidFill>
                  <a:srgbClr val="0070C0"/>
                </a:solidFill>
              </a:rPr>
              <a:t>通过应用上下文</a:t>
            </a:r>
            <a:r>
              <a:rPr lang="zh-CN" altLang="en-US" dirty="0">
                <a:solidFill>
                  <a:srgbClr val="0070C0"/>
                </a:solidFill>
              </a:rPr>
              <a:t>（</a:t>
            </a:r>
            <a:r>
              <a:rPr lang="en-US" altLang="zh-CN" dirty="0">
                <a:solidFill>
                  <a:srgbClr val="0070C0"/>
                </a:solidFill>
              </a:rPr>
              <a:t>Application Context</a:t>
            </a:r>
            <a:r>
              <a:rPr lang="zh-CN" altLang="en-US" dirty="0">
                <a:solidFill>
                  <a:srgbClr val="0070C0"/>
                </a:solidFill>
              </a:rPr>
              <a:t>）装载</a:t>
            </a:r>
            <a:r>
              <a:rPr lang="en-US" altLang="zh-CN" dirty="0">
                <a:solidFill>
                  <a:srgbClr val="0070C0"/>
                </a:solidFill>
              </a:rPr>
              <a:t>bean</a:t>
            </a:r>
            <a:r>
              <a:rPr lang="zh-CN" altLang="en-US" dirty="0">
                <a:solidFill>
                  <a:srgbClr val="0070C0"/>
                </a:solidFill>
              </a:rPr>
              <a:t>的定义并把它们组装起来。</a:t>
            </a:r>
            <a:r>
              <a:rPr lang="en-US" altLang="zh-CN" dirty="0">
                <a:solidFill>
                  <a:srgbClr val="0070C0"/>
                </a:solidFill>
              </a:rPr>
              <a:t>Spring</a:t>
            </a:r>
            <a:r>
              <a:rPr lang="zh-CN" altLang="en-US" dirty="0">
                <a:solidFill>
                  <a:srgbClr val="0070C0"/>
                </a:solidFill>
              </a:rPr>
              <a:t>应用上下文全权负责对象的创建和组装。</a:t>
            </a:r>
            <a:endParaRPr lang="en-US" altLang="zh-CN" dirty="0">
              <a:solidFill>
                <a:srgbClr val="0070C0"/>
              </a:solidFill>
            </a:endParaRPr>
          </a:p>
          <a:p>
            <a:r>
              <a:rPr lang="en-US" altLang="zh-CN" dirty="0"/>
              <a:t>Spring </a:t>
            </a:r>
            <a:r>
              <a:rPr lang="zh-CN" altLang="en-US" dirty="0"/>
              <a:t>自带了多种应用上下文的实现，他们之间主要的区别仅仅在于如何加载配置。</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观察它如何工作</a:t>
            </a:r>
          </a:p>
        </p:txBody>
      </p:sp>
    </p:spTree>
    <p:extLst>
      <p:ext uri="{BB962C8B-B14F-4D97-AF65-F5344CB8AC3E}">
        <p14:creationId xmlns:p14="http://schemas.microsoft.com/office/powerpoint/2010/main" val="38738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因为</a:t>
            </a:r>
            <a:r>
              <a:rPr lang="en-US" altLang="zh-CN" dirty="0"/>
              <a:t>knights.xml</a:t>
            </a:r>
            <a:r>
              <a:rPr lang="zh-CN" altLang="en-US" dirty="0"/>
              <a:t>中的</a:t>
            </a:r>
            <a:r>
              <a:rPr lang="en-US" altLang="zh-CN" dirty="0"/>
              <a:t>bean</a:t>
            </a:r>
            <a:r>
              <a:rPr lang="zh-CN" altLang="en-US" dirty="0"/>
              <a:t>是使用</a:t>
            </a:r>
            <a:r>
              <a:rPr lang="en-US" altLang="zh-CN" dirty="0"/>
              <a:t>xml</a:t>
            </a:r>
            <a:r>
              <a:rPr lang="zh-CN" altLang="en-US" dirty="0"/>
              <a:t>文件配置的，所以选择</a:t>
            </a:r>
            <a:r>
              <a:rPr lang="en-US" altLang="zh-CN" dirty="0" err="1"/>
              <a:t>ClassPathXmlApplicationContext</a:t>
            </a:r>
            <a:r>
              <a:rPr lang="zh-CN" altLang="en-US" dirty="0"/>
              <a:t>作为应用上下文。该类加载位于应用程序路径下的一个或多个</a:t>
            </a:r>
            <a:r>
              <a:rPr lang="en-US" altLang="zh-CN" dirty="0"/>
              <a:t>xml</a:t>
            </a:r>
            <a:r>
              <a:rPr lang="zh-CN" altLang="en-US" dirty="0"/>
              <a:t>配置文件。</a:t>
            </a:r>
            <a:endParaRPr lang="en-US" altLang="zh-CN" dirty="0"/>
          </a:p>
          <a:p>
            <a:r>
              <a:rPr lang="zh-CN" altLang="en-US" dirty="0"/>
              <a:t>程序</a:t>
            </a:r>
            <a:r>
              <a:rPr lang="en-US" altLang="zh-CN" dirty="0"/>
              <a:t>1.8</a:t>
            </a:r>
            <a:r>
              <a:rPr lang="zh-CN" altLang="en-US" dirty="0"/>
              <a:t>中的</a:t>
            </a:r>
            <a:r>
              <a:rPr lang="en-US" altLang="zh-CN" dirty="0"/>
              <a:t>main()</a:t>
            </a:r>
            <a:r>
              <a:rPr lang="zh-CN" altLang="en-US" dirty="0"/>
              <a:t>方法调用</a:t>
            </a:r>
            <a:r>
              <a:rPr lang="en-US" altLang="zh-CN" dirty="0" err="1"/>
              <a:t>ClassPathXmlApplicationContext</a:t>
            </a:r>
            <a:r>
              <a:rPr lang="zh-CN" altLang="en-US" dirty="0"/>
              <a:t>加载</a:t>
            </a:r>
            <a:r>
              <a:rPr lang="en-US" altLang="zh-CN" dirty="0"/>
              <a:t>knights.xml</a:t>
            </a:r>
            <a:r>
              <a:rPr lang="zh-CN" altLang="en-US" dirty="0"/>
              <a:t>，并获得</a:t>
            </a:r>
            <a:r>
              <a:rPr lang="en-US" altLang="zh-CN" dirty="0"/>
              <a:t>Knight</a:t>
            </a:r>
            <a:r>
              <a:rPr lang="zh-CN" altLang="en-US" dirty="0"/>
              <a:t>对象的引用。</a:t>
            </a:r>
          </a:p>
        </p:txBody>
      </p:sp>
      <p:sp>
        <p:nvSpPr>
          <p:cNvPr id="3" name="标题 2"/>
          <p:cNvSpPr>
            <a:spLocks noGrp="1"/>
          </p:cNvSpPr>
          <p:nvPr>
            <p:ph type="title"/>
          </p:nvPr>
        </p:nvSpPr>
        <p:spPr/>
        <p:txBody>
          <a:bodyPr/>
          <a:lstStyle/>
          <a:p>
            <a:r>
              <a:rPr lang="zh-CN" altLang="en-US" dirty="0"/>
              <a:t>观察它如何工作</a:t>
            </a:r>
          </a:p>
        </p:txBody>
      </p:sp>
    </p:spTree>
    <p:extLst>
      <p:ext uri="{BB962C8B-B14F-4D97-AF65-F5344CB8AC3E}">
        <p14:creationId xmlns:p14="http://schemas.microsoft.com/office/powerpoint/2010/main" val="142790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观察它如何工作</a:t>
            </a:r>
          </a:p>
        </p:txBody>
      </p:sp>
      <p:sp>
        <p:nvSpPr>
          <p:cNvPr id="4" name="内容占位符 1"/>
          <p:cNvSpPr>
            <a:spLocks noGrp="1"/>
          </p:cNvSpPr>
          <p:nvPr>
            <p:ph idx="1"/>
          </p:nvPr>
        </p:nvSpPr>
        <p:spPr>
          <a:xfrm>
            <a:off x="1217613" y="1700808"/>
            <a:ext cx="9753601" cy="448072"/>
          </a:xfrm>
          <a:solidFill>
            <a:schemeClr val="bg1">
              <a:lumMod val="65000"/>
            </a:schemeClr>
          </a:solidFill>
        </p:spPr>
        <p:txBody>
          <a:bodyPr>
            <a:normAutofit/>
          </a:bodyPr>
          <a:lstStyle/>
          <a:p>
            <a:pPr marL="45720" indent="0">
              <a:buNone/>
            </a:pPr>
            <a:r>
              <a:rPr lang="zh-CN" altLang="en-US" sz="2000" dirty="0">
                <a:solidFill>
                  <a:schemeClr val="bg1"/>
                </a:solidFill>
              </a:rPr>
              <a:t>程序</a:t>
            </a:r>
            <a:r>
              <a:rPr lang="en-US" altLang="zh-CN" sz="2000" dirty="0">
                <a:solidFill>
                  <a:schemeClr val="bg1"/>
                </a:solidFill>
              </a:rPr>
              <a:t>1.8 KnightMain.java</a:t>
            </a:r>
            <a:r>
              <a:rPr lang="zh-CN" altLang="en-US" sz="2000" dirty="0">
                <a:solidFill>
                  <a:schemeClr val="bg1"/>
                </a:solidFill>
              </a:rPr>
              <a:t>加载包含</a:t>
            </a:r>
            <a:r>
              <a:rPr lang="en-US" altLang="zh-CN" sz="2000" dirty="0">
                <a:solidFill>
                  <a:schemeClr val="bg1"/>
                </a:solidFill>
              </a:rPr>
              <a:t>Knight</a:t>
            </a:r>
            <a:r>
              <a:rPr lang="zh-CN" altLang="en-US" sz="2000" dirty="0">
                <a:solidFill>
                  <a:schemeClr val="bg1"/>
                </a:solidFill>
              </a:rPr>
              <a:t>的</a:t>
            </a:r>
            <a:r>
              <a:rPr lang="en-US" altLang="zh-CN" sz="2000" dirty="0">
                <a:solidFill>
                  <a:schemeClr val="bg1"/>
                </a:solidFill>
              </a:rPr>
              <a:t>Spring</a:t>
            </a:r>
            <a:r>
              <a:rPr lang="zh-CN" altLang="en-US" sz="2000" dirty="0">
                <a:solidFill>
                  <a:schemeClr val="bg1"/>
                </a:solidFill>
              </a:rPr>
              <a:t>上下文</a:t>
            </a:r>
          </a:p>
        </p:txBody>
      </p:sp>
      <p:pic>
        <p:nvPicPr>
          <p:cNvPr id="5" name="图片 4"/>
          <p:cNvPicPr>
            <a:picLocks noChangeAspect="1"/>
          </p:cNvPicPr>
          <p:nvPr/>
        </p:nvPicPr>
        <p:blipFill>
          <a:blip r:embed="rId2"/>
          <a:stretch>
            <a:fillRect/>
          </a:stretch>
        </p:blipFill>
        <p:spPr>
          <a:xfrm>
            <a:off x="909836" y="2175973"/>
            <a:ext cx="10525125" cy="4565396"/>
          </a:xfrm>
          <a:prstGeom prst="rect">
            <a:avLst/>
          </a:prstGeom>
        </p:spPr>
      </p:pic>
    </p:spTree>
    <p:extLst>
      <p:ext uri="{BB962C8B-B14F-4D97-AF65-F5344CB8AC3E}">
        <p14:creationId xmlns:p14="http://schemas.microsoft.com/office/powerpoint/2010/main" val="80372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这里的</a:t>
            </a:r>
            <a:r>
              <a:rPr lang="en-US" altLang="zh-CN" dirty="0"/>
              <a:t>main()</a:t>
            </a:r>
            <a:r>
              <a:rPr lang="zh-CN" altLang="en-US" dirty="0"/>
              <a:t>方法基于</a:t>
            </a:r>
            <a:r>
              <a:rPr lang="en-US" altLang="zh-CN" dirty="0"/>
              <a:t>knights.xml</a:t>
            </a:r>
            <a:r>
              <a:rPr lang="zh-CN" altLang="en-US" dirty="0"/>
              <a:t>文件创建了</a:t>
            </a:r>
            <a:r>
              <a:rPr lang="en-US" altLang="zh-CN" dirty="0"/>
              <a:t>spring</a:t>
            </a:r>
            <a:r>
              <a:rPr lang="zh-CN" altLang="en-US" dirty="0"/>
              <a:t>应用上下文。随后它调用该应用上下文获取一个</a:t>
            </a:r>
            <a:r>
              <a:rPr lang="en-US" altLang="zh-CN" dirty="0"/>
              <a:t>ID</a:t>
            </a:r>
            <a:r>
              <a:rPr lang="zh-CN" altLang="en-US" dirty="0"/>
              <a:t>为</a:t>
            </a:r>
            <a:r>
              <a:rPr lang="en-US" altLang="zh-CN" dirty="0"/>
              <a:t>knight</a:t>
            </a:r>
            <a:r>
              <a:rPr lang="zh-CN" altLang="en-US" dirty="0"/>
              <a:t>的</a:t>
            </a:r>
            <a:r>
              <a:rPr lang="en-US" altLang="zh-CN" dirty="0"/>
              <a:t>bean</a:t>
            </a:r>
            <a:r>
              <a:rPr lang="zh-CN" altLang="en-US" dirty="0"/>
              <a:t>。</a:t>
            </a:r>
            <a:endParaRPr lang="en-US" altLang="zh-CN" dirty="0"/>
          </a:p>
          <a:p>
            <a:r>
              <a:rPr lang="zh-CN" altLang="en-US" dirty="0"/>
              <a:t>得到</a:t>
            </a:r>
            <a:r>
              <a:rPr lang="en-US" altLang="zh-CN" dirty="0"/>
              <a:t>Knight</a:t>
            </a:r>
            <a:r>
              <a:rPr lang="zh-CN" altLang="en-US" dirty="0"/>
              <a:t>对象的引用后，只需要简单调用</a:t>
            </a:r>
            <a:r>
              <a:rPr lang="en-US" altLang="zh-CN" dirty="0" err="1"/>
              <a:t>embarkOnQuest</a:t>
            </a:r>
            <a:r>
              <a:rPr lang="en-US" altLang="zh-CN" dirty="0"/>
              <a:t>()</a:t>
            </a:r>
            <a:r>
              <a:rPr lang="zh-CN" altLang="en-US" dirty="0"/>
              <a:t>方法就可以执行所赋予的探险任务了。</a:t>
            </a:r>
            <a:endParaRPr lang="en-US" altLang="zh-CN" dirty="0"/>
          </a:p>
          <a:p>
            <a:r>
              <a:rPr lang="zh-CN" altLang="en-US" dirty="0"/>
              <a:t>注意这个类完全不知道我们的英雄骑士接受那种探险任务，而且完全没有意识到这是由</a:t>
            </a:r>
            <a:r>
              <a:rPr lang="en-US" altLang="zh-CN" dirty="0" err="1"/>
              <a:t>BraveKnight</a:t>
            </a:r>
            <a:r>
              <a:rPr lang="zh-CN" altLang="en-US" dirty="0"/>
              <a:t>来执行的。只有</a:t>
            </a:r>
            <a:r>
              <a:rPr lang="en-US" altLang="zh-CN" dirty="0"/>
              <a:t>knights.xml</a:t>
            </a:r>
            <a:r>
              <a:rPr lang="zh-CN" altLang="en-US" dirty="0"/>
              <a:t>文件知道那个骑士执行那种探险任务。</a:t>
            </a:r>
          </a:p>
        </p:txBody>
      </p:sp>
      <p:sp>
        <p:nvSpPr>
          <p:cNvPr id="3" name="标题 2"/>
          <p:cNvSpPr>
            <a:spLocks noGrp="1"/>
          </p:cNvSpPr>
          <p:nvPr>
            <p:ph type="title"/>
          </p:nvPr>
        </p:nvSpPr>
        <p:spPr/>
        <p:txBody>
          <a:bodyPr/>
          <a:lstStyle/>
          <a:p>
            <a:r>
              <a:rPr lang="zh-CN" altLang="en-US" dirty="0"/>
              <a:t>观察它如何工作</a:t>
            </a:r>
          </a:p>
        </p:txBody>
      </p:sp>
    </p:spTree>
    <p:extLst>
      <p:ext uri="{BB962C8B-B14F-4D97-AF65-F5344CB8AC3E}">
        <p14:creationId xmlns:p14="http://schemas.microsoft.com/office/powerpoint/2010/main" val="322946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因为</a:t>
            </a:r>
            <a:r>
              <a:rPr lang="en-US" altLang="zh-CN" dirty="0" err="1"/>
              <a:t>KnightConfig</a:t>
            </a:r>
            <a:r>
              <a:rPr lang="zh-CN" altLang="en-US" dirty="0"/>
              <a:t>中的</a:t>
            </a:r>
            <a:r>
              <a:rPr lang="en-US" altLang="zh-CN" dirty="0"/>
              <a:t>bean</a:t>
            </a:r>
            <a:r>
              <a:rPr lang="zh-CN" altLang="en-US" dirty="0"/>
              <a:t>是使用</a:t>
            </a:r>
            <a:r>
              <a:rPr lang="en-US" altLang="zh-CN" dirty="0"/>
              <a:t>java</a:t>
            </a:r>
            <a:r>
              <a:rPr lang="zh-CN" altLang="en-US" dirty="0"/>
              <a:t>文件配置的，所以选择</a:t>
            </a:r>
            <a:r>
              <a:rPr lang="en-US" altLang="zh-CN" dirty="0" err="1"/>
              <a:t>AnnotationConfigApplicationContext</a:t>
            </a:r>
            <a:r>
              <a:rPr lang="zh-CN" altLang="en-US" dirty="0"/>
              <a:t>作为应用上下文。该类加载</a:t>
            </a:r>
            <a:r>
              <a:rPr lang="en-US" altLang="zh-CN" dirty="0"/>
              <a:t>java</a:t>
            </a:r>
            <a:r>
              <a:rPr lang="zh-CN" altLang="en-US" dirty="0"/>
              <a:t>配置文件中的</a:t>
            </a:r>
            <a:r>
              <a:rPr lang="en-US" altLang="zh-CN" dirty="0"/>
              <a:t>bean</a:t>
            </a:r>
            <a:r>
              <a:rPr lang="zh-CN" altLang="en-US" dirty="0"/>
              <a:t>。</a:t>
            </a:r>
            <a:endParaRPr lang="en-US" altLang="zh-CN" dirty="0"/>
          </a:p>
          <a:p>
            <a:r>
              <a:rPr lang="zh-CN" altLang="en-US" dirty="0"/>
              <a:t>程序</a:t>
            </a:r>
            <a:r>
              <a:rPr lang="en-US" altLang="zh-CN" dirty="0"/>
              <a:t>1.8</a:t>
            </a:r>
            <a:r>
              <a:rPr lang="zh-CN" altLang="en-US" dirty="0"/>
              <a:t>中的</a:t>
            </a:r>
            <a:r>
              <a:rPr lang="en-US" altLang="zh-CN" dirty="0"/>
              <a:t>main()</a:t>
            </a:r>
            <a:r>
              <a:rPr lang="zh-CN" altLang="en-US" dirty="0"/>
              <a:t>方法调用</a:t>
            </a:r>
            <a:r>
              <a:rPr lang="en-US" altLang="zh-CN" dirty="0" err="1"/>
              <a:t>AnnotationConfigApplicationContext</a:t>
            </a:r>
            <a:r>
              <a:rPr lang="zh-CN" altLang="en-US" dirty="0"/>
              <a:t>加载</a:t>
            </a:r>
            <a:r>
              <a:rPr lang="en-US" altLang="zh-CN" dirty="0"/>
              <a:t>KnightConfig.java</a:t>
            </a:r>
            <a:r>
              <a:rPr lang="zh-CN" altLang="en-US" dirty="0"/>
              <a:t>，并获得</a:t>
            </a:r>
            <a:r>
              <a:rPr lang="en-US" altLang="zh-CN" dirty="0"/>
              <a:t>Knight</a:t>
            </a:r>
            <a:r>
              <a:rPr lang="zh-CN" altLang="en-US" dirty="0"/>
              <a:t>对象的引用。</a:t>
            </a:r>
          </a:p>
        </p:txBody>
      </p:sp>
      <p:sp>
        <p:nvSpPr>
          <p:cNvPr id="3" name="标题 2"/>
          <p:cNvSpPr>
            <a:spLocks noGrp="1"/>
          </p:cNvSpPr>
          <p:nvPr>
            <p:ph type="title"/>
          </p:nvPr>
        </p:nvSpPr>
        <p:spPr/>
        <p:txBody>
          <a:bodyPr/>
          <a:lstStyle/>
          <a:p>
            <a:r>
              <a:rPr lang="zh-CN" altLang="en-US" dirty="0"/>
              <a:t>观察它如何工作</a:t>
            </a:r>
          </a:p>
        </p:txBody>
      </p:sp>
    </p:spTree>
    <p:extLst>
      <p:ext uri="{BB962C8B-B14F-4D97-AF65-F5344CB8AC3E}">
        <p14:creationId xmlns:p14="http://schemas.microsoft.com/office/powerpoint/2010/main" val="367410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Spring</a:t>
            </a:r>
            <a:r>
              <a:rPr lang="zh-CN" altLang="en-US"/>
              <a:t>是一个开源框架，最早由</a:t>
            </a:r>
            <a:r>
              <a:rPr lang="en-US" altLang="zh-CN"/>
              <a:t>Rod Johnson</a:t>
            </a:r>
            <a:r>
              <a:rPr lang="zh-CN" altLang="en-US"/>
              <a:t>创建。</a:t>
            </a:r>
            <a:endParaRPr lang="en-US" altLang="zh-CN"/>
          </a:p>
          <a:p>
            <a:r>
              <a:rPr lang="en-US" altLang="zh-CN">
                <a:solidFill>
                  <a:srgbClr val="0070C0"/>
                </a:solidFill>
              </a:rPr>
              <a:t>Spring</a:t>
            </a:r>
            <a:r>
              <a:rPr lang="zh-CN" altLang="en-US">
                <a:solidFill>
                  <a:srgbClr val="0070C0"/>
                </a:solidFill>
              </a:rPr>
              <a:t>是为了解决企业级应用开发的复杂性而创建的</a:t>
            </a:r>
            <a:r>
              <a:rPr lang="zh-CN" altLang="en-US"/>
              <a:t>，使用</a:t>
            </a:r>
            <a:r>
              <a:rPr lang="en-US" altLang="zh-CN"/>
              <a:t>Spring</a:t>
            </a:r>
            <a:r>
              <a:rPr lang="zh-CN" altLang="en-US"/>
              <a:t>可以让简单的</a:t>
            </a:r>
            <a:r>
              <a:rPr lang="en-US" altLang="zh-CN"/>
              <a:t>JavaBean</a:t>
            </a:r>
            <a:r>
              <a:rPr lang="zh-CN" altLang="en-US"/>
              <a:t>实现之前只有</a:t>
            </a:r>
            <a:r>
              <a:rPr lang="en-US" altLang="zh-CN"/>
              <a:t>EJB</a:t>
            </a:r>
            <a:r>
              <a:rPr lang="zh-CN" altLang="en-US"/>
              <a:t>才能完成的事情。</a:t>
            </a:r>
            <a:endParaRPr lang="en-US" altLang="zh-CN"/>
          </a:p>
          <a:p>
            <a:r>
              <a:rPr lang="en-US" altLang="zh-CN"/>
              <a:t>Spring</a:t>
            </a:r>
            <a:r>
              <a:rPr lang="zh-CN" altLang="en-US"/>
              <a:t>不仅仅局限于服务器端开发，</a:t>
            </a:r>
            <a:r>
              <a:rPr lang="zh-CN" altLang="en-US">
                <a:solidFill>
                  <a:srgbClr val="0070C0"/>
                </a:solidFill>
              </a:rPr>
              <a:t>任何</a:t>
            </a:r>
            <a:r>
              <a:rPr lang="en-US" altLang="zh-CN">
                <a:solidFill>
                  <a:srgbClr val="0070C0"/>
                </a:solidFill>
              </a:rPr>
              <a:t>Java</a:t>
            </a:r>
            <a:r>
              <a:rPr lang="zh-CN" altLang="en-US">
                <a:solidFill>
                  <a:srgbClr val="0070C0"/>
                </a:solidFill>
              </a:rPr>
              <a:t>应用都能在简单性、可测试性和松耦合等方面从</a:t>
            </a:r>
            <a:r>
              <a:rPr lang="en-US" altLang="zh-CN">
                <a:solidFill>
                  <a:srgbClr val="0070C0"/>
                </a:solidFill>
              </a:rPr>
              <a:t>Spring</a:t>
            </a:r>
            <a:r>
              <a:rPr lang="zh-CN" altLang="en-US">
                <a:solidFill>
                  <a:srgbClr val="0070C0"/>
                </a:solidFill>
              </a:rPr>
              <a:t>中获益</a:t>
            </a:r>
            <a:r>
              <a:rPr lang="zh-CN" altLang="en-US"/>
              <a:t>。</a:t>
            </a:r>
          </a:p>
        </p:txBody>
      </p:sp>
      <p:sp>
        <p:nvSpPr>
          <p:cNvPr id="3" name="标题 2"/>
          <p:cNvSpPr>
            <a:spLocks noGrp="1"/>
          </p:cNvSpPr>
          <p:nvPr>
            <p:ph type="title"/>
          </p:nvPr>
        </p:nvSpPr>
        <p:spPr/>
        <p:txBody>
          <a:bodyPr/>
          <a:lstStyle/>
          <a:p>
            <a:r>
              <a:rPr lang="zh-CN" altLang="en-US"/>
              <a:t>简化</a:t>
            </a:r>
            <a:r>
              <a:rPr lang="en-US" altLang="zh-CN"/>
              <a:t>java</a:t>
            </a:r>
            <a:r>
              <a:rPr lang="zh-CN" altLang="en-US"/>
              <a:t>开发</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8628" y="4221088"/>
            <a:ext cx="1656184" cy="1656184"/>
          </a:xfrm>
          <a:prstGeom prst="rect">
            <a:avLst/>
          </a:prstGeom>
        </p:spPr>
      </p:pic>
    </p:spTree>
    <p:extLst>
      <p:ext uri="{BB962C8B-B14F-4D97-AF65-F5344CB8AC3E}">
        <p14:creationId xmlns:p14="http://schemas.microsoft.com/office/powerpoint/2010/main" val="426722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观察它如何工作</a:t>
            </a:r>
          </a:p>
        </p:txBody>
      </p:sp>
      <p:sp>
        <p:nvSpPr>
          <p:cNvPr id="4" name="内容占位符 1"/>
          <p:cNvSpPr>
            <a:spLocks noGrp="1"/>
          </p:cNvSpPr>
          <p:nvPr>
            <p:ph idx="1"/>
          </p:nvPr>
        </p:nvSpPr>
        <p:spPr>
          <a:xfrm>
            <a:off x="1217613" y="1700808"/>
            <a:ext cx="9753601" cy="448072"/>
          </a:xfrm>
          <a:solidFill>
            <a:schemeClr val="bg1">
              <a:lumMod val="65000"/>
            </a:schemeClr>
          </a:solidFill>
        </p:spPr>
        <p:txBody>
          <a:bodyPr>
            <a:normAutofit/>
          </a:bodyPr>
          <a:lstStyle/>
          <a:p>
            <a:pPr marL="45720" indent="0">
              <a:buNone/>
            </a:pPr>
            <a:r>
              <a:rPr lang="zh-CN" altLang="en-US" sz="2000" dirty="0">
                <a:solidFill>
                  <a:schemeClr val="bg1"/>
                </a:solidFill>
              </a:rPr>
              <a:t>程序</a:t>
            </a:r>
            <a:r>
              <a:rPr lang="en-US" altLang="zh-CN" sz="2000" dirty="0">
                <a:solidFill>
                  <a:schemeClr val="bg1"/>
                </a:solidFill>
              </a:rPr>
              <a:t>1.8 KnightMain.java</a:t>
            </a:r>
            <a:r>
              <a:rPr lang="zh-CN" altLang="en-US" sz="2000" dirty="0">
                <a:solidFill>
                  <a:schemeClr val="bg1"/>
                </a:solidFill>
              </a:rPr>
              <a:t>加载包含</a:t>
            </a:r>
            <a:r>
              <a:rPr lang="en-US" altLang="zh-CN" sz="2000" dirty="0">
                <a:solidFill>
                  <a:schemeClr val="bg1"/>
                </a:solidFill>
              </a:rPr>
              <a:t>Knight</a:t>
            </a:r>
            <a:r>
              <a:rPr lang="zh-CN" altLang="en-US" sz="2000" dirty="0">
                <a:solidFill>
                  <a:schemeClr val="bg1"/>
                </a:solidFill>
              </a:rPr>
              <a:t>的</a:t>
            </a:r>
            <a:r>
              <a:rPr lang="en-US" altLang="zh-CN" sz="2000" dirty="0">
                <a:solidFill>
                  <a:schemeClr val="bg1"/>
                </a:solidFill>
              </a:rPr>
              <a:t>Spring</a:t>
            </a:r>
            <a:r>
              <a:rPr lang="zh-CN" altLang="en-US" sz="2000" dirty="0">
                <a:solidFill>
                  <a:schemeClr val="bg1"/>
                </a:solidFill>
              </a:rPr>
              <a:t>上下文</a:t>
            </a:r>
          </a:p>
        </p:txBody>
      </p:sp>
      <p:pic>
        <p:nvPicPr>
          <p:cNvPr id="6" name="图片 5"/>
          <p:cNvPicPr>
            <a:picLocks noChangeAspect="1"/>
          </p:cNvPicPr>
          <p:nvPr/>
        </p:nvPicPr>
        <p:blipFill>
          <a:blip r:embed="rId2"/>
          <a:stretch>
            <a:fillRect/>
          </a:stretch>
        </p:blipFill>
        <p:spPr>
          <a:xfrm>
            <a:off x="549796" y="2148880"/>
            <a:ext cx="10572750" cy="4709120"/>
          </a:xfrm>
          <a:prstGeom prst="rect">
            <a:avLst/>
          </a:prstGeom>
        </p:spPr>
      </p:pic>
    </p:spTree>
    <p:extLst>
      <p:ext uri="{BB962C8B-B14F-4D97-AF65-F5344CB8AC3E}">
        <p14:creationId xmlns:p14="http://schemas.microsoft.com/office/powerpoint/2010/main" val="143238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0070C0"/>
                </a:solidFill>
              </a:rPr>
              <a:t>DI</a:t>
            </a:r>
            <a:r>
              <a:rPr lang="zh-CN" altLang="en-US" dirty="0">
                <a:solidFill>
                  <a:srgbClr val="0070C0"/>
                </a:solidFill>
              </a:rPr>
              <a:t>能够让相互协作的软件组件保持松散耦合，而面向切面编程（</a:t>
            </a:r>
            <a:r>
              <a:rPr lang="en-US" altLang="zh-CN" dirty="0">
                <a:solidFill>
                  <a:srgbClr val="0070C0"/>
                </a:solidFill>
              </a:rPr>
              <a:t>aspect-oriented </a:t>
            </a:r>
            <a:r>
              <a:rPr lang="en-US" altLang="zh-CN" dirty="0" err="1">
                <a:solidFill>
                  <a:srgbClr val="0070C0"/>
                </a:solidFill>
              </a:rPr>
              <a:t>programming,AOP</a:t>
            </a:r>
            <a:r>
              <a:rPr lang="zh-CN" altLang="en-US" dirty="0">
                <a:solidFill>
                  <a:srgbClr val="0070C0"/>
                </a:solidFill>
              </a:rPr>
              <a:t>）允许你把遍布应用各处的功能分离出来形成可重用的组件</a:t>
            </a:r>
            <a:r>
              <a:rPr lang="zh-CN" altLang="en-US" dirty="0"/>
              <a:t>。</a:t>
            </a:r>
            <a:endParaRPr lang="en-US" altLang="zh-CN" dirty="0"/>
          </a:p>
          <a:p>
            <a:r>
              <a:rPr lang="zh-CN" altLang="en-US" dirty="0"/>
              <a:t>面向切面编程往往被定义为促使软件系统实现关注点分离的一项技术。系统由许多不同的组件组成，每一个组件个负责一块特定功能。</a:t>
            </a:r>
            <a:endParaRPr lang="en-US" altLang="zh-CN" dirty="0"/>
          </a:p>
          <a:p>
            <a:r>
              <a:rPr lang="zh-CN" altLang="en-US" dirty="0"/>
              <a:t>除了实现自身核心的功能之外，这些组件还经常承担着额外的职责。诸如日志、事务管理和安全这样的系统服务经常融入到自身具有核心业务逻辑的组件中去。</a:t>
            </a:r>
          </a:p>
        </p:txBody>
      </p:sp>
      <p:sp>
        <p:nvSpPr>
          <p:cNvPr id="3" name="标题 2"/>
          <p:cNvSpPr>
            <a:spLocks noGrp="1"/>
          </p:cNvSpPr>
          <p:nvPr>
            <p:ph type="title"/>
          </p:nvPr>
        </p:nvSpPr>
        <p:spPr/>
        <p:txBody>
          <a:bodyPr/>
          <a:lstStyle/>
          <a:p>
            <a:r>
              <a:rPr lang="zh-CN" altLang="en-US" dirty="0"/>
              <a:t>应用切面</a:t>
            </a:r>
          </a:p>
        </p:txBody>
      </p:sp>
    </p:spTree>
    <p:extLst>
      <p:ext uri="{BB962C8B-B14F-4D97-AF65-F5344CB8AC3E}">
        <p14:creationId xmlns:p14="http://schemas.microsoft.com/office/powerpoint/2010/main" val="150495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这些系统服务通常被称为横切关注点，因为它们会跨越系统的多个组件。</a:t>
            </a:r>
            <a:endParaRPr lang="en-US" altLang="zh-CN" dirty="0"/>
          </a:p>
          <a:p>
            <a:r>
              <a:rPr lang="zh-CN" altLang="en-US" dirty="0"/>
              <a:t>如果将这些关注点分散到多个组件中去，你的代码带来双重的复杂性。</a:t>
            </a:r>
            <a:endParaRPr lang="en-US" altLang="zh-CN" dirty="0"/>
          </a:p>
          <a:p>
            <a:pPr lvl="1"/>
            <a:r>
              <a:rPr lang="zh-CN" altLang="en-US" dirty="0"/>
              <a:t>实现系统关注点功能的代码将会重复出现在多个组件中。</a:t>
            </a:r>
            <a:endParaRPr lang="en-US" altLang="zh-CN" dirty="0"/>
          </a:p>
          <a:p>
            <a:pPr lvl="1"/>
            <a:r>
              <a:rPr lang="zh-CN" altLang="en-US" dirty="0"/>
              <a:t>组件会因为那些与自身核心业务无关的代码而变得混乱。</a:t>
            </a:r>
            <a:endParaRPr lang="en-US" altLang="zh-CN" dirty="0"/>
          </a:p>
          <a:p>
            <a:r>
              <a:rPr lang="zh-CN" altLang="en-US" dirty="0"/>
              <a:t>图</a:t>
            </a:r>
            <a:r>
              <a:rPr lang="en-US" altLang="zh-CN" dirty="0"/>
              <a:t>1.2</a:t>
            </a:r>
            <a:r>
              <a:rPr lang="zh-CN" altLang="en-US" dirty="0"/>
              <a:t>展示了这种复杂性。左边的业务对象与系统级服务结合的、得过于紧密。</a:t>
            </a:r>
          </a:p>
        </p:txBody>
      </p:sp>
      <p:sp>
        <p:nvSpPr>
          <p:cNvPr id="3" name="标题 2"/>
          <p:cNvSpPr>
            <a:spLocks noGrp="1"/>
          </p:cNvSpPr>
          <p:nvPr>
            <p:ph type="title"/>
          </p:nvPr>
        </p:nvSpPr>
        <p:spPr/>
        <p:txBody>
          <a:bodyPr/>
          <a:lstStyle/>
          <a:p>
            <a:r>
              <a:rPr lang="zh-CN" altLang="en-US" dirty="0"/>
              <a:t>应用切面</a:t>
            </a:r>
          </a:p>
        </p:txBody>
      </p:sp>
    </p:spTree>
    <p:extLst>
      <p:ext uri="{BB962C8B-B14F-4D97-AF65-F5344CB8AC3E}">
        <p14:creationId xmlns:p14="http://schemas.microsoft.com/office/powerpoint/2010/main" val="314740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应用切面</a:t>
            </a:r>
          </a:p>
        </p:txBody>
      </p:sp>
      <p:grpSp>
        <p:nvGrpSpPr>
          <p:cNvPr id="2" name="组合 1"/>
          <p:cNvGrpSpPr/>
          <p:nvPr/>
        </p:nvGrpSpPr>
        <p:grpSpPr>
          <a:xfrm>
            <a:off x="2494012" y="2276872"/>
            <a:ext cx="6342021" cy="3075029"/>
            <a:chOff x="1917948" y="2132856"/>
            <a:chExt cx="6342021" cy="3075029"/>
          </a:xfrm>
        </p:grpSpPr>
        <p:sp>
          <p:nvSpPr>
            <p:cNvPr id="4" name="矩形 3"/>
            <p:cNvSpPr/>
            <p:nvPr/>
          </p:nvSpPr>
          <p:spPr>
            <a:xfrm>
              <a:off x="1917948" y="2719966"/>
              <a:ext cx="1152128" cy="6480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a:t>课程服务</a:t>
              </a:r>
            </a:p>
          </p:txBody>
        </p:sp>
        <p:sp>
          <p:nvSpPr>
            <p:cNvPr id="5" name="矩形 4"/>
            <p:cNvSpPr/>
            <p:nvPr/>
          </p:nvSpPr>
          <p:spPr>
            <a:xfrm>
              <a:off x="1917948" y="3933056"/>
              <a:ext cx="1152128" cy="6480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a:t>计费服务</a:t>
              </a:r>
            </a:p>
          </p:txBody>
        </p:sp>
        <p:sp>
          <p:nvSpPr>
            <p:cNvPr id="9" name="圆角矩形 8"/>
            <p:cNvSpPr/>
            <p:nvPr/>
          </p:nvSpPr>
          <p:spPr>
            <a:xfrm>
              <a:off x="6963825" y="2132856"/>
              <a:ext cx="1296144" cy="7200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日志模块</a:t>
              </a:r>
            </a:p>
          </p:txBody>
        </p:sp>
        <p:sp>
          <p:nvSpPr>
            <p:cNvPr id="10" name="圆角矩形 9"/>
            <p:cNvSpPr/>
            <p:nvPr/>
          </p:nvSpPr>
          <p:spPr>
            <a:xfrm>
              <a:off x="6958508" y="3313584"/>
              <a:ext cx="1296144" cy="7200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安全模块</a:t>
              </a:r>
            </a:p>
          </p:txBody>
        </p:sp>
        <p:sp>
          <p:nvSpPr>
            <p:cNvPr id="11" name="圆角矩形 10"/>
            <p:cNvSpPr/>
            <p:nvPr/>
          </p:nvSpPr>
          <p:spPr>
            <a:xfrm>
              <a:off x="6958508" y="4487805"/>
              <a:ext cx="1296144" cy="7200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事物模块</a:t>
              </a:r>
            </a:p>
          </p:txBody>
        </p:sp>
        <p:cxnSp>
          <p:nvCxnSpPr>
            <p:cNvPr id="13" name="直接箭头连接符 12"/>
            <p:cNvCxnSpPr/>
            <p:nvPr/>
          </p:nvCxnSpPr>
          <p:spPr>
            <a:xfrm>
              <a:off x="4582244" y="2276872"/>
              <a:ext cx="2381581" cy="360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3"/>
            </p:cNvCxnSpPr>
            <p:nvPr/>
          </p:nvCxnSpPr>
          <p:spPr>
            <a:xfrm>
              <a:off x="4582244" y="2456892"/>
              <a:ext cx="2376264" cy="1072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3"/>
            </p:cNvCxnSpPr>
            <p:nvPr/>
          </p:nvCxnSpPr>
          <p:spPr>
            <a:xfrm>
              <a:off x="4582244" y="2456892"/>
              <a:ext cx="2376264" cy="22682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9" idx="1"/>
            </p:cNvCxnSpPr>
            <p:nvPr/>
          </p:nvCxnSpPr>
          <p:spPr>
            <a:xfrm flipV="1">
              <a:off x="4579586" y="2492896"/>
              <a:ext cx="2384239" cy="10367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582244" y="3537012"/>
              <a:ext cx="2376264" cy="360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7" idx="3"/>
              <a:endCxn id="11" idx="1"/>
            </p:cNvCxnSpPr>
            <p:nvPr/>
          </p:nvCxnSpPr>
          <p:spPr>
            <a:xfrm>
              <a:off x="4582244" y="3637620"/>
              <a:ext cx="2376264" cy="12102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9" idx="1"/>
            </p:cNvCxnSpPr>
            <p:nvPr/>
          </p:nvCxnSpPr>
          <p:spPr>
            <a:xfrm flipV="1">
              <a:off x="4579586" y="2492896"/>
              <a:ext cx="2384239" cy="2160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582244" y="4949797"/>
              <a:ext cx="2376264" cy="360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8" idx="3"/>
              <a:endCxn id="10" idx="1"/>
            </p:cNvCxnSpPr>
            <p:nvPr/>
          </p:nvCxnSpPr>
          <p:spPr>
            <a:xfrm flipV="1">
              <a:off x="4582244" y="3673624"/>
              <a:ext cx="2376264" cy="11382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5" idx="3"/>
            </p:cNvCxnSpPr>
            <p:nvPr/>
          </p:nvCxnSpPr>
          <p:spPr>
            <a:xfrm>
              <a:off x="3070076" y="4257092"/>
              <a:ext cx="3888432" cy="7107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 idx="3"/>
              <a:endCxn id="10" idx="1"/>
            </p:cNvCxnSpPr>
            <p:nvPr/>
          </p:nvCxnSpPr>
          <p:spPr>
            <a:xfrm flipV="1">
              <a:off x="3070076" y="3673624"/>
              <a:ext cx="3888432" cy="5834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5" idx="3"/>
            </p:cNvCxnSpPr>
            <p:nvPr/>
          </p:nvCxnSpPr>
          <p:spPr>
            <a:xfrm flipV="1">
              <a:off x="3070076" y="2636912"/>
              <a:ext cx="3888432" cy="1620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4" idx="3"/>
            </p:cNvCxnSpPr>
            <p:nvPr/>
          </p:nvCxnSpPr>
          <p:spPr>
            <a:xfrm flipV="1">
              <a:off x="3070076" y="2354940"/>
              <a:ext cx="3888432" cy="6890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 idx="3"/>
            </p:cNvCxnSpPr>
            <p:nvPr/>
          </p:nvCxnSpPr>
          <p:spPr>
            <a:xfrm>
              <a:off x="3070076" y="3044002"/>
              <a:ext cx="3816424" cy="5023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 idx="3"/>
            </p:cNvCxnSpPr>
            <p:nvPr/>
          </p:nvCxnSpPr>
          <p:spPr>
            <a:xfrm>
              <a:off x="3070076" y="3044002"/>
              <a:ext cx="3816424" cy="16737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430116" y="2132856"/>
              <a:ext cx="1152128" cy="6480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a:t>学生服务</a:t>
              </a:r>
            </a:p>
          </p:txBody>
        </p:sp>
        <p:sp>
          <p:nvSpPr>
            <p:cNvPr id="7" name="矩形 6"/>
            <p:cNvSpPr/>
            <p:nvPr/>
          </p:nvSpPr>
          <p:spPr>
            <a:xfrm>
              <a:off x="3430116" y="3313584"/>
              <a:ext cx="1152128" cy="6480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a:t>讲师服务</a:t>
              </a:r>
            </a:p>
          </p:txBody>
        </p:sp>
        <p:sp>
          <p:nvSpPr>
            <p:cNvPr id="8" name="矩形 7"/>
            <p:cNvSpPr/>
            <p:nvPr/>
          </p:nvSpPr>
          <p:spPr>
            <a:xfrm>
              <a:off x="3430116" y="4487805"/>
              <a:ext cx="1152128" cy="6480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a:t>内容服务</a:t>
              </a:r>
            </a:p>
          </p:txBody>
        </p:sp>
      </p:grpSp>
      <p:sp>
        <p:nvSpPr>
          <p:cNvPr id="12" name="文本框 11"/>
          <p:cNvSpPr txBox="1"/>
          <p:nvPr/>
        </p:nvSpPr>
        <p:spPr>
          <a:xfrm>
            <a:off x="2494012" y="5517232"/>
            <a:ext cx="8584401" cy="341632"/>
          </a:xfrm>
          <a:prstGeom prst="rect">
            <a:avLst/>
          </a:prstGeom>
          <a:noFill/>
        </p:spPr>
        <p:txBody>
          <a:bodyPr wrap="none" rtlCol="0">
            <a:spAutoFit/>
          </a:bodyPr>
          <a:lstStyle/>
          <a:p>
            <a:pPr>
              <a:lnSpc>
                <a:spcPct val="90000"/>
              </a:lnSpc>
            </a:pPr>
            <a:r>
              <a:rPr lang="zh-CN" altLang="en-US" dirty="0"/>
              <a:t>图</a:t>
            </a:r>
            <a:r>
              <a:rPr lang="en-US" altLang="zh-CN" dirty="0"/>
              <a:t>1.2 </a:t>
            </a:r>
            <a:r>
              <a:rPr lang="zh-CN" altLang="en-US" dirty="0"/>
              <a:t>关注点的调用经常散布到各个模块中，而这些关注点并不是模块的核心业务</a:t>
            </a:r>
          </a:p>
        </p:txBody>
      </p:sp>
    </p:spTree>
    <p:extLst>
      <p:ext uri="{BB962C8B-B14F-4D97-AF65-F5344CB8AC3E}">
        <p14:creationId xmlns:p14="http://schemas.microsoft.com/office/powerpoint/2010/main" val="401332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AOP</a:t>
            </a:r>
            <a:r>
              <a:rPr lang="zh-CN" altLang="en-US" dirty="0"/>
              <a:t>能使这些服务模块化，并以声明的方式将它们应用到它们需要影响的组件中去。</a:t>
            </a:r>
            <a:endParaRPr lang="en-US" altLang="zh-CN" dirty="0"/>
          </a:p>
          <a:p>
            <a:r>
              <a:rPr lang="zh-CN" altLang="en-US" dirty="0">
                <a:solidFill>
                  <a:srgbClr val="0070C0"/>
                </a:solidFill>
              </a:rPr>
              <a:t>所造成的结果就是这些组件会具有更高的内聚性并且会更加关注自身的业务，完全不需要了解涉及系统服务所带来的复杂性。</a:t>
            </a:r>
            <a:endParaRPr lang="en-US" altLang="zh-CN" dirty="0">
              <a:solidFill>
                <a:srgbClr val="0070C0"/>
              </a:solidFill>
            </a:endParaRPr>
          </a:p>
          <a:p>
            <a:r>
              <a:rPr lang="zh-CN" altLang="en-US" dirty="0"/>
              <a:t>如图</a:t>
            </a:r>
            <a:r>
              <a:rPr lang="en-US" altLang="zh-CN" dirty="0"/>
              <a:t>1.3</a:t>
            </a:r>
            <a:r>
              <a:rPr lang="zh-CN" altLang="en-US" dirty="0"/>
              <a:t>所示，可以把切面想象为覆盖在很多组件之上的一个外壳。应用是由那些实现各自业务功能的模块组成的。</a:t>
            </a:r>
            <a:endParaRPr lang="en-US" altLang="zh-CN" dirty="0"/>
          </a:p>
          <a:p>
            <a:r>
              <a:rPr lang="zh-CN" altLang="en-US" dirty="0">
                <a:solidFill>
                  <a:srgbClr val="0070C0"/>
                </a:solidFill>
              </a:rPr>
              <a:t>借助</a:t>
            </a:r>
            <a:r>
              <a:rPr lang="en-US" altLang="zh-CN" dirty="0">
                <a:solidFill>
                  <a:srgbClr val="0070C0"/>
                </a:solidFill>
              </a:rPr>
              <a:t>AOP</a:t>
            </a:r>
            <a:r>
              <a:rPr lang="zh-CN" altLang="en-US" dirty="0">
                <a:solidFill>
                  <a:srgbClr val="0070C0"/>
                </a:solidFill>
              </a:rPr>
              <a:t>，可以使用各种功能层去包裹核心业务层。这些层以声明的方式灵活地应用到系统中，你的核心应用甚至根本不知道它们的存在。</a:t>
            </a:r>
          </a:p>
        </p:txBody>
      </p:sp>
      <p:sp>
        <p:nvSpPr>
          <p:cNvPr id="3" name="标题 2"/>
          <p:cNvSpPr>
            <a:spLocks noGrp="1"/>
          </p:cNvSpPr>
          <p:nvPr>
            <p:ph type="title"/>
          </p:nvPr>
        </p:nvSpPr>
        <p:spPr/>
        <p:txBody>
          <a:bodyPr/>
          <a:lstStyle/>
          <a:p>
            <a:r>
              <a:rPr lang="zh-CN" altLang="en-US" dirty="0"/>
              <a:t>应用切面</a:t>
            </a:r>
          </a:p>
        </p:txBody>
      </p:sp>
    </p:spTree>
    <p:extLst>
      <p:ext uri="{BB962C8B-B14F-4D97-AF65-F5344CB8AC3E}">
        <p14:creationId xmlns:p14="http://schemas.microsoft.com/office/powerpoint/2010/main" val="4067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17614" y="1828800"/>
            <a:ext cx="9753600" cy="952128"/>
          </a:xfrm>
        </p:spPr>
        <p:txBody>
          <a:bodyPr>
            <a:normAutofit/>
          </a:bodyPr>
          <a:lstStyle/>
          <a:p>
            <a:r>
              <a:rPr lang="zh-CN" altLang="en-US" dirty="0">
                <a:solidFill>
                  <a:srgbClr val="0070C0"/>
                </a:solidFill>
              </a:rPr>
              <a:t>这是一个非常强大的理念，可以将安全、事物和日志关注点与核心业务逻辑相分离。</a:t>
            </a:r>
          </a:p>
        </p:txBody>
      </p:sp>
      <p:sp>
        <p:nvSpPr>
          <p:cNvPr id="3" name="标题 2"/>
          <p:cNvSpPr>
            <a:spLocks noGrp="1"/>
          </p:cNvSpPr>
          <p:nvPr>
            <p:ph type="title"/>
          </p:nvPr>
        </p:nvSpPr>
        <p:spPr/>
        <p:txBody>
          <a:bodyPr/>
          <a:lstStyle/>
          <a:p>
            <a:r>
              <a:rPr lang="zh-CN" altLang="en-US" dirty="0"/>
              <a:t>应用切面</a:t>
            </a:r>
          </a:p>
        </p:txBody>
      </p:sp>
      <p:grpSp>
        <p:nvGrpSpPr>
          <p:cNvPr id="16" name="组合 15"/>
          <p:cNvGrpSpPr/>
          <p:nvPr/>
        </p:nvGrpSpPr>
        <p:grpSpPr>
          <a:xfrm>
            <a:off x="2988340" y="2924944"/>
            <a:ext cx="5662274" cy="2952328"/>
            <a:chOff x="2988340" y="2924944"/>
            <a:chExt cx="5662274" cy="2952328"/>
          </a:xfrm>
        </p:grpSpPr>
        <p:sp>
          <p:nvSpPr>
            <p:cNvPr id="4" name="矩形 3"/>
            <p:cNvSpPr/>
            <p:nvPr/>
          </p:nvSpPr>
          <p:spPr>
            <a:xfrm>
              <a:off x="4150196" y="3068960"/>
              <a:ext cx="4464496" cy="273630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400"/>
            </a:p>
          </p:txBody>
        </p:sp>
        <p:sp>
          <p:nvSpPr>
            <p:cNvPr id="5" name="矩形 4"/>
            <p:cNvSpPr/>
            <p:nvPr/>
          </p:nvSpPr>
          <p:spPr>
            <a:xfrm>
              <a:off x="3070076" y="3284984"/>
              <a:ext cx="5040560" cy="259228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400"/>
            </a:p>
          </p:txBody>
        </p:sp>
        <p:sp>
          <p:nvSpPr>
            <p:cNvPr id="6" name="矩形 5"/>
            <p:cNvSpPr/>
            <p:nvPr/>
          </p:nvSpPr>
          <p:spPr>
            <a:xfrm>
              <a:off x="3502124" y="2924944"/>
              <a:ext cx="4464496" cy="27363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400" dirty="0"/>
            </a:p>
          </p:txBody>
        </p:sp>
        <p:sp>
          <p:nvSpPr>
            <p:cNvPr id="7" name="文本框 6"/>
            <p:cNvSpPr txBox="1"/>
            <p:nvPr/>
          </p:nvSpPr>
          <p:spPr>
            <a:xfrm>
              <a:off x="8181255" y="3966929"/>
              <a:ext cx="469359" cy="1118255"/>
            </a:xfrm>
            <a:prstGeom prst="rect">
              <a:avLst/>
            </a:prstGeom>
            <a:noFill/>
          </p:spPr>
          <p:txBody>
            <a:bodyPr vert="eaVert" wrap="none" rtlCol="0">
              <a:spAutoFit/>
            </a:bodyPr>
            <a:lstStyle/>
            <a:p>
              <a:pPr>
                <a:lnSpc>
                  <a:spcPct val="90000"/>
                </a:lnSpc>
              </a:pPr>
              <a:r>
                <a:rPr lang="zh-CN" altLang="en-US" sz="2000" dirty="0">
                  <a:solidFill>
                    <a:schemeClr val="bg1"/>
                  </a:solidFill>
                </a:rPr>
                <a:t>安全模块</a:t>
              </a:r>
            </a:p>
          </p:txBody>
        </p:sp>
        <p:sp>
          <p:nvSpPr>
            <p:cNvPr id="8" name="文本框 7"/>
            <p:cNvSpPr txBox="1"/>
            <p:nvPr/>
          </p:nvSpPr>
          <p:spPr>
            <a:xfrm>
              <a:off x="2988340" y="4077072"/>
              <a:ext cx="469359" cy="1118255"/>
            </a:xfrm>
            <a:prstGeom prst="rect">
              <a:avLst/>
            </a:prstGeom>
            <a:noFill/>
          </p:spPr>
          <p:txBody>
            <a:bodyPr vert="eaVert" wrap="none" rtlCol="0">
              <a:spAutoFit/>
            </a:bodyPr>
            <a:lstStyle/>
            <a:p>
              <a:pPr>
                <a:lnSpc>
                  <a:spcPct val="90000"/>
                </a:lnSpc>
              </a:pPr>
              <a:r>
                <a:rPr lang="zh-CN" altLang="en-US" sz="2000" dirty="0">
                  <a:solidFill>
                    <a:schemeClr val="bg1"/>
                  </a:solidFill>
                </a:rPr>
                <a:t>日志模块</a:t>
              </a:r>
            </a:p>
          </p:txBody>
        </p:sp>
        <p:sp>
          <p:nvSpPr>
            <p:cNvPr id="10" name="文本框 9"/>
            <p:cNvSpPr txBox="1"/>
            <p:nvPr/>
          </p:nvSpPr>
          <p:spPr>
            <a:xfrm>
              <a:off x="5086300" y="3059668"/>
              <a:ext cx="1224136" cy="369332"/>
            </a:xfrm>
            <a:prstGeom prst="rect">
              <a:avLst/>
            </a:prstGeom>
            <a:noFill/>
          </p:spPr>
          <p:txBody>
            <a:bodyPr wrap="square" rtlCol="0">
              <a:spAutoFit/>
            </a:bodyPr>
            <a:lstStyle/>
            <a:p>
              <a:pPr>
                <a:lnSpc>
                  <a:spcPct val="90000"/>
                </a:lnSpc>
              </a:pPr>
              <a:r>
                <a:rPr lang="zh-CN" altLang="en-US" sz="2000" dirty="0"/>
                <a:t>事物管理</a:t>
              </a:r>
            </a:p>
          </p:txBody>
        </p:sp>
        <p:sp>
          <p:nvSpPr>
            <p:cNvPr id="11" name="矩形 10"/>
            <p:cNvSpPr/>
            <p:nvPr/>
          </p:nvSpPr>
          <p:spPr>
            <a:xfrm>
              <a:off x="5148265" y="3645024"/>
              <a:ext cx="1224136"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学生服务</a:t>
              </a:r>
            </a:p>
          </p:txBody>
        </p:sp>
        <p:sp>
          <p:nvSpPr>
            <p:cNvPr id="12" name="矩形 11"/>
            <p:cNvSpPr/>
            <p:nvPr/>
          </p:nvSpPr>
          <p:spPr>
            <a:xfrm>
              <a:off x="3902267" y="4214346"/>
              <a:ext cx="1224136"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课程服务</a:t>
              </a:r>
            </a:p>
          </p:txBody>
        </p:sp>
        <p:sp>
          <p:nvSpPr>
            <p:cNvPr id="13" name="矩形 12"/>
            <p:cNvSpPr/>
            <p:nvPr/>
          </p:nvSpPr>
          <p:spPr>
            <a:xfrm>
              <a:off x="6310436" y="4244615"/>
              <a:ext cx="1224136"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讲师服务</a:t>
              </a:r>
            </a:p>
          </p:txBody>
        </p:sp>
        <p:sp>
          <p:nvSpPr>
            <p:cNvPr id="14" name="矩形 13"/>
            <p:cNvSpPr/>
            <p:nvPr/>
          </p:nvSpPr>
          <p:spPr>
            <a:xfrm>
              <a:off x="4392181" y="4917490"/>
              <a:ext cx="1224136"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计费服务</a:t>
              </a:r>
            </a:p>
          </p:txBody>
        </p:sp>
        <p:sp>
          <p:nvSpPr>
            <p:cNvPr id="15" name="矩形 14"/>
            <p:cNvSpPr/>
            <p:nvPr/>
          </p:nvSpPr>
          <p:spPr>
            <a:xfrm>
              <a:off x="5832341" y="4917490"/>
              <a:ext cx="1224136"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内容服务</a:t>
              </a:r>
            </a:p>
          </p:txBody>
        </p:sp>
      </p:grpSp>
      <p:sp>
        <p:nvSpPr>
          <p:cNvPr id="17" name="文本框 16"/>
          <p:cNvSpPr txBox="1"/>
          <p:nvPr/>
        </p:nvSpPr>
        <p:spPr>
          <a:xfrm>
            <a:off x="1413892" y="6013914"/>
            <a:ext cx="9169498" cy="424732"/>
          </a:xfrm>
          <a:prstGeom prst="rect">
            <a:avLst/>
          </a:prstGeom>
          <a:noFill/>
        </p:spPr>
        <p:txBody>
          <a:bodyPr wrap="none" rtlCol="0">
            <a:spAutoFit/>
          </a:bodyPr>
          <a:lstStyle/>
          <a:p>
            <a:pPr>
              <a:lnSpc>
                <a:spcPct val="90000"/>
              </a:lnSpc>
            </a:pPr>
            <a:r>
              <a:rPr lang="zh-CN" altLang="en-US" sz="2400" dirty="0"/>
              <a:t>图</a:t>
            </a:r>
            <a:r>
              <a:rPr lang="en-US" altLang="zh-CN" sz="2400" dirty="0"/>
              <a:t>1.3 </a:t>
            </a:r>
            <a:r>
              <a:rPr lang="zh-CN" altLang="en-US" sz="2400" dirty="0"/>
              <a:t>利用</a:t>
            </a:r>
            <a:r>
              <a:rPr lang="en-US" altLang="zh-CN" sz="2400" dirty="0"/>
              <a:t>AOP</a:t>
            </a:r>
            <a:r>
              <a:rPr lang="zh-CN" altLang="en-US" sz="2400" dirty="0"/>
              <a:t>，系统范围内的关注点覆盖在它们所影响组件之上</a:t>
            </a:r>
          </a:p>
        </p:txBody>
      </p:sp>
    </p:spTree>
    <p:extLst>
      <p:ext uri="{BB962C8B-B14F-4D97-AF65-F5344CB8AC3E}">
        <p14:creationId xmlns:p14="http://schemas.microsoft.com/office/powerpoint/2010/main" val="22568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9913A9-532D-4357-A8B0-036E929251AE}"/>
              </a:ext>
            </a:extLst>
          </p:cNvPr>
          <p:cNvSpPr>
            <a:spLocks noGrp="1"/>
          </p:cNvSpPr>
          <p:nvPr>
            <p:ph idx="1"/>
          </p:nvPr>
        </p:nvSpPr>
        <p:spPr/>
        <p:txBody>
          <a:bodyPr/>
          <a:lstStyle/>
          <a:p>
            <a:r>
              <a:rPr lang="zh-CN" altLang="en-US" dirty="0"/>
              <a:t>每一个人都熟悉所做的任何事情，这是因为吟游诗人用诗歌记载了骑士的事迹并将其进行传唱。</a:t>
            </a:r>
            <a:endParaRPr lang="en-US" altLang="zh-CN" dirty="0"/>
          </a:p>
          <a:p>
            <a:r>
              <a:rPr lang="zh-CN" altLang="en-US" dirty="0"/>
              <a:t>假设我们需要使用吟游诗人这个服务类来记载骑士的所有事迹。程序</a:t>
            </a:r>
            <a:r>
              <a:rPr lang="en-US" altLang="zh-CN" dirty="0"/>
              <a:t>1.9</a:t>
            </a:r>
            <a:r>
              <a:rPr lang="zh-CN" altLang="en-US" dirty="0"/>
              <a:t>展示了我们会使用</a:t>
            </a:r>
            <a:r>
              <a:rPr lang="en-US" altLang="zh-CN" dirty="0"/>
              <a:t>Minstrel</a:t>
            </a:r>
            <a:r>
              <a:rPr lang="zh-CN" altLang="en-US" dirty="0"/>
              <a:t>类。</a:t>
            </a:r>
            <a:endParaRPr lang="en-US" altLang="zh-CN" dirty="0"/>
          </a:p>
          <a:p>
            <a:endParaRPr lang="zh-CN" altLang="en-US" dirty="0"/>
          </a:p>
        </p:txBody>
      </p:sp>
      <p:sp>
        <p:nvSpPr>
          <p:cNvPr id="3" name="标题 2">
            <a:extLst>
              <a:ext uri="{FF2B5EF4-FFF2-40B4-BE49-F238E27FC236}">
                <a16:creationId xmlns:a16="http://schemas.microsoft.com/office/drawing/2014/main" id="{48D7FA34-CACB-493C-8C90-D378294A159D}"/>
              </a:ext>
            </a:extLst>
          </p:cNvPr>
          <p:cNvSpPr>
            <a:spLocks noGrp="1"/>
          </p:cNvSpPr>
          <p:nvPr>
            <p:ph type="title"/>
          </p:nvPr>
        </p:nvSpPr>
        <p:spPr/>
        <p:txBody>
          <a:bodyPr/>
          <a:lstStyle/>
          <a:p>
            <a:r>
              <a:rPr lang="en-US" altLang="zh-CN" dirty="0"/>
              <a:t>AOP</a:t>
            </a:r>
            <a:r>
              <a:rPr lang="zh-CN" altLang="en-US" dirty="0"/>
              <a:t>应用</a:t>
            </a:r>
          </a:p>
        </p:txBody>
      </p:sp>
    </p:spTree>
    <p:extLst>
      <p:ext uri="{BB962C8B-B14F-4D97-AF65-F5344CB8AC3E}">
        <p14:creationId xmlns:p14="http://schemas.microsoft.com/office/powerpoint/2010/main" val="407285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8D7FA34-CACB-493C-8C90-D378294A159D}"/>
              </a:ext>
            </a:extLst>
          </p:cNvPr>
          <p:cNvSpPr>
            <a:spLocks noGrp="1"/>
          </p:cNvSpPr>
          <p:nvPr>
            <p:ph type="title"/>
          </p:nvPr>
        </p:nvSpPr>
        <p:spPr/>
        <p:txBody>
          <a:bodyPr/>
          <a:lstStyle/>
          <a:p>
            <a:r>
              <a:rPr lang="en-US" altLang="zh-CN" dirty="0"/>
              <a:t>AOP</a:t>
            </a:r>
            <a:r>
              <a:rPr lang="zh-CN" altLang="en-US" dirty="0"/>
              <a:t>应用</a:t>
            </a:r>
          </a:p>
        </p:txBody>
      </p:sp>
      <p:sp>
        <p:nvSpPr>
          <p:cNvPr id="4" name="内容占位符 1">
            <a:extLst>
              <a:ext uri="{FF2B5EF4-FFF2-40B4-BE49-F238E27FC236}">
                <a16:creationId xmlns:a16="http://schemas.microsoft.com/office/drawing/2014/main" id="{9039638A-2CCD-44E3-8B24-9784B72F597F}"/>
              </a:ext>
            </a:extLst>
          </p:cNvPr>
          <p:cNvSpPr>
            <a:spLocks noGrp="1"/>
          </p:cNvSpPr>
          <p:nvPr>
            <p:ph idx="1"/>
          </p:nvPr>
        </p:nvSpPr>
        <p:spPr>
          <a:xfrm>
            <a:off x="1217613" y="1700808"/>
            <a:ext cx="9753601" cy="448072"/>
          </a:xfrm>
          <a:solidFill>
            <a:schemeClr val="bg1">
              <a:lumMod val="65000"/>
            </a:schemeClr>
          </a:solidFill>
        </p:spPr>
        <p:txBody>
          <a:bodyPr>
            <a:normAutofit/>
          </a:bodyPr>
          <a:lstStyle/>
          <a:p>
            <a:pPr marL="45720" indent="0">
              <a:buNone/>
            </a:pPr>
            <a:r>
              <a:rPr lang="zh-CN" altLang="en-US" sz="2000" dirty="0">
                <a:solidFill>
                  <a:schemeClr val="bg1"/>
                </a:solidFill>
              </a:rPr>
              <a:t>程序</a:t>
            </a:r>
            <a:r>
              <a:rPr lang="en-US" altLang="zh-CN" sz="2000" dirty="0">
                <a:solidFill>
                  <a:schemeClr val="bg1"/>
                </a:solidFill>
              </a:rPr>
              <a:t>1.9 </a:t>
            </a:r>
            <a:r>
              <a:rPr lang="zh-CN" altLang="en-US" sz="2000" dirty="0">
                <a:solidFill>
                  <a:schemeClr val="bg1"/>
                </a:solidFill>
              </a:rPr>
              <a:t>吟游诗人是中世纪的音乐记录器</a:t>
            </a:r>
          </a:p>
        </p:txBody>
      </p:sp>
      <p:pic>
        <p:nvPicPr>
          <p:cNvPr id="5" name="图片 4">
            <a:extLst>
              <a:ext uri="{FF2B5EF4-FFF2-40B4-BE49-F238E27FC236}">
                <a16:creationId xmlns:a16="http://schemas.microsoft.com/office/drawing/2014/main" id="{24F48814-3BD9-4812-8F75-278B662D1F27}"/>
              </a:ext>
            </a:extLst>
          </p:cNvPr>
          <p:cNvPicPr>
            <a:picLocks noChangeAspect="1"/>
          </p:cNvPicPr>
          <p:nvPr/>
        </p:nvPicPr>
        <p:blipFill>
          <a:blip r:embed="rId2"/>
          <a:stretch>
            <a:fillRect/>
          </a:stretch>
        </p:blipFill>
        <p:spPr>
          <a:xfrm>
            <a:off x="1220251" y="2148880"/>
            <a:ext cx="9532367" cy="4608512"/>
          </a:xfrm>
          <a:prstGeom prst="rect">
            <a:avLst/>
          </a:prstGeom>
        </p:spPr>
      </p:pic>
      <p:grpSp>
        <p:nvGrpSpPr>
          <p:cNvPr id="6" name="组合 5">
            <a:extLst>
              <a:ext uri="{FF2B5EF4-FFF2-40B4-BE49-F238E27FC236}">
                <a16:creationId xmlns:a16="http://schemas.microsoft.com/office/drawing/2014/main" id="{82830159-9006-4A90-B458-234270667563}"/>
              </a:ext>
            </a:extLst>
          </p:cNvPr>
          <p:cNvGrpSpPr/>
          <p:nvPr/>
        </p:nvGrpSpPr>
        <p:grpSpPr>
          <a:xfrm>
            <a:off x="7318548" y="4453136"/>
            <a:ext cx="2328463" cy="376513"/>
            <a:chOff x="7030516" y="4036422"/>
            <a:chExt cx="2328463" cy="376513"/>
          </a:xfrm>
        </p:grpSpPr>
        <p:sp>
          <p:nvSpPr>
            <p:cNvPr id="7" name="文本框 6">
              <a:extLst>
                <a:ext uri="{FF2B5EF4-FFF2-40B4-BE49-F238E27FC236}">
                  <a16:creationId xmlns:a16="http://schemas.microsoft.com/office/drawing/2014/main" id="{1A2E8250-31BC-4595-8EF8-FF715F115D5D}"/>
                </a:ext>
              </a:extLst>
            </p:cNvPr>
            <p:cNvSpPr txBox="1"/>
            <p:nvPr/>
          </p:nvSpPr>
          <p:spPr>
            <a:xfrm>
              <a:off x="7635430" y="4036422"/>
              <a:ext cx="1723549" cy="376513"/>
            </a:xfrm>
            <a:prstGeom prst="rect">
              <a:avLst/>
            </a:prstGeom>
            <a:noFill/>
          </p:spPr>
          <p:txBody>
            <a:bodyPr wrap="none" rtlCol="0">
              <a:spAutoFit/>
            </a:bodyPr>
            <a:lstStyle/>
            <a:p>
              <a:pPr>
                <a:lnSpc>
                  <a:spcPct val="90000"/>
                </a:lnSpc>
              </a:pPr>
              <a:r>
                <a:rPr lang="zh-CN" altLang="en-US" sz="2000" dirty="0">
                  <a:solidFill>
                    <a:schemeClr val="accent1">
                      <a:lumMod val="50000"/>
                    </a:schemeClr>
                  </a:solidFill>
                </a:rPr>
                <a:t>探险之前调用</a:t>
              </a:r>
            </a:p>
          </p:txBody>
        </p:sp>
        <p:cxnSp>
          <p:nvCxnSpPr>
            <p:cNvPr id="8" name="直接箭头连接符 7">
              <a:extLst>
                <a:ext uri="{FF2B5EF4-FFF2-40B4-BE49-F238E27FC236}">
                  <a16:creationId xmlns:a16="http://schemas.microsoft.com/office/drawing/2014/main" id="{26F51101-5B27-4D8B-BF50-2A00147BD228}"/>
                </a:ext>
              </a:extLst>
            </p:cNvPr>
            <p:cNvCxnSpPr/>
            <p:nvPr/>
          </p:nvCxnSpPr>
          <p:spPr>
            <a:xfrm flipH="1">
              <a:off x="7030516" y="4221088"/>
              <a:ext cx="5760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627B393F-D949-4E3B-84AC-D0A979194EFD}"/>
              </a:ext>
            </a:extLst>
          </p:cNvPr>
          <p:cNvGrpSpPr/>
          <p:nvPr/>
        </p:nvGrpSpPr>
        <p:grpSpPr>
          <a:xfrm>
            <a:off x="7318548" y="5356743"/>
            <a:ext cx="2328463" cy="376513"/>
            <a:chOff x="7030516" y="4036422"/>
            <a:chExt cx="2328463" cy="376513"/>
          </a:xfrm>
        </p:grpSpPr>
        <p:sp>
          <p:nvSpPr>
            <p:cNvPr id="10" name="文本框 9">
              <a:extLst>
                <a:ext uri="{FF2B5EF4-FFF2-40B4-BE49-F238E27FC236}">
                  <a16:creationId xmlns:a16="http://schemas.microsoft.com/office/drawing/2014/main" id="{B5F582F1-F22A-4ABE-9D9F-FE1F4BB8E610}"/>
                </a:ext>
              </a:extLst>
            </p:cNvPr>
            <p:cNvSpPr txBox="1"/>
            <p:nvPr/>
          </p:nvSpPr>
          <p:spPr>
            <a:xfrm>
              <a:off x="7635430" y="4036422"/>
              <a:ext cx="1723549" cy="376513"/>
            </a:xfrm>
            <a:prstGeom prst="rect">
              <a:avLst/>
            </a:prstGeom>
            <a:noFill/>
          </p:spPr>
          <p:txBody>
            <a:bodyPr wrap="none" rtlCol="0">
              <a:spAutoFit/>
            </a:bodyPr>
            <a:lstStyle/>
            <a:p>
              <a:pPr>
                <a:lnSpc>
                  <a:spcPct val="90000"/>
                </a:lnSpc>
              </a:pPr>
              <a:r>
                <a:rPr lang="zh-CN" altLang="en-US" sz="2000" dirty="0">
                  <a:solidFill>
                    <a:schemeClr val="accent1">
                      <a:lumMod val="50000"/>
                    </a:schemeClr>
                  </a:solidFill>
                </a:rPr>
                <a:t>探险之后调用</a:t>
              </a:r>
            </a:p>
          </p:txBody>
        </p:sp>
        <p:cxnSp>
          <p:nvCxnSpPr>
            <p:cNvPr id="11" name="直接箭头连接符 10">
              <a:extLst>
                <a:ext uri="{FF2B5EF4-FFF2-40B4-BE49-F238E27FC236}">
                  <a16:creationId xmlns:a16="http://schemas.microsoft.com/office/drawing/2014/main" id="{22993C9B-3D50-4E6F-8FF0-6A1185D795CF}"/>
                </a:ext>
              </a:extLst>
            </p:cNvPr>
            <p:cNvCxnSpPr/>
            <p:nvPr/>
          </p:nvCxnSpPr>
          <p:spPr>
            <a:xfrm flipH="1">
              <a:off x="7030516" y="4221088"/>
              <a:ext cx="5760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240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9913A9-532D-4357-A8B0-036E929251AE}"/>
              </a:ext>
            </a:extLst>
          </p:cNvPr>
          <p:cNvSpPr>
            <a:spLocks noGrp="1"/>
          </p:cNvSpPr>
          <p:nvPr>
            <p:ph idx="1"/>
          </p:nvPr>
        </p:nvSpPr>
        <p:spPr/>
        <p:txBody>
          <a:bodyPr/>
          <a:lstStyle/>
          <a:p>
            <a:r>
              <a:rPr lang="en-US" altLang="zh-CN" dirty="0"/>
              <a:t>Minstrel</a:t>
            </a:r>
            <a:r>
              <a:rPr lang="zh-CN" altLang="en-US" dirty="0"/>
              <a:t>是只有两个方法的简单类。在骑士执行每一个探险任务之前，</a:t>
            </a:r>
            <a:r>
              <a:rPr lang="en-US" altLang="zh-CN" dirty="0" err="1"/>
              <a:t>singBeforeQuest</a:t>
            </a:r>
            <a:r>
              <a:rPr lang="en-US" altLang="zh-CN" dirty="0"/>
              <a:t>()</a:t>
            </a:r>
            <a:r>
              <a:rPr lang="zh-CN" altLang="en-US" dirty="0"/>
              <a:t>方法会被调用；在骑士完成探险任务之后，</a:t>
            </a:r>
            <a:r>
              <a:rPr lang="en-US" altLang="zh-CN" dirty="0" err="1"/>
              <a:t>singAfterQuest</a:t>
            </a:r>
            <a:r>
              <a:rPr lang="en-US" altLang="zh-CN" dirty="0"/>
              <a:t>()</a:t>
            </a:r>
            <a:r>
              <a:rPr lang="zh-CN" altLang="en-US" dirty="0"/>
              <a:t>方法会被调用。</a:t>
            </a:r>
            <a:endParaRPr lang="en-US" altLang="zh-CN" dirty="0"/>
          </a:p>
          <a:p>
            <a:r>
              <a:rPr lang="en-US" altLang="zh-CN" dirty="0"/>
              <a:t>Minstrel</a:t>
            </a:r>
            <a:r>
              <a:rPr lang="zh-CN" altLang="en-US" dirty="0"/>
              <a:t>都会通过一个</a:t>
            </a:r>
            <a:r>
              <a:rPr lang="en-US" altLang="zh-CN" dirty="0" err="1"/>
              <a:t>PrintStream</a:t>
            </a:r>
            <a:r>
              <a:rPr lang="zh-CN" altLang="en-US" dirty="0"/>
              <a:t>类来歌颂骑士的事迹，这个类是通过构造器注入进来的。</a:t>
            </a:r>
            <a:endParaRPr lang="en-US" altLang="zh-CN" dirty="0"/>
          </a:p>
          <a:p>
            <a:r>
              <a:rPr lang="zh-CN" altLang="en-US" dirty="0"/>
              <a:t>把</a:t>
            </a:r>
            <a:r>
              <a:rPr lang="en-US" altLang="zh-CN" dirty="0"/>
              <a:t>Minstrel</a:t>
            </a:r>
            <a:r>
              <a:rPr lang="zh-CN" altLang="en-US" dirty="0"/>
              <a:t>加入你的代码中并使其运行起来，程序</a:t>
            </a:r>
            <a:r>
              <a:rPr lang="en-US" altLang="zh-CN" dirty="0"/>
              <a:t>1.10</a:t>
            </a:r>
            <a:r>
              <a:rPr lang="zh-CN" altLang="en-US" dirty="0"/>
              <a:t>展示了将</a:t>
            </a:r>
            <a:r>
              <a:rPr lang="en-US" altLang="zh-CN" dirty="0" err="1"/>
              <a:t>BraveKnight</a:t>
            </a:r>
            <a:r>
              <a:rPr lang="zh-CN" altLang="en-US" dirty="0"/>
              <a:t>和</a:t>
            </a:r>
            <a:r>
              <a:rPr lang="en-US" altLang="zh-CN" dirty="0"/>
              <a:t>Minstrel</a:t>
            </a:r>
            <a:r>
              <a:rPr lang="zh-CN" altLang="en-US" dirty="0"/>
              <a:t>组合起来的第一次尝试。</a:t>
            </a:r>
          </a:p>
        </p:txBody>
      </p:sp>
      <p:sp>
        <p:nvSpPr>
          <p:cNvPr id="3" name="标题 2">
            <a:extLst>
              <a:ext uri="{FF2B5EF4-FFF2-40B4-BE49-F238E27FC236}">
                <a16:creationId xmlns:a16="http://schemas.microsoft.com/office/drawing/2014/main" id="{48D7FA34-CACB-493C-8C90-D378294A159D}"/>
              </a:ext>
            </a:extLst>
          </p:cNvPr>
          <p:cNvSpPr>
            <a:spLocks noGrp="1"/>
          </p:cNvSpPr>
          <p:nvPr>
            <p:ph type="title"/>
          </p:nvPr>
        </p:nvSpPr>
        <p:spPr/>
        <p:txBody>
          <a:bodyPr/>
          <a:lstStyle/>
          <a:p>
            <a:r>
              <a:rPr lang="en-US" altLang="zh-CN" dirty="0"/>
              <a:t>AOP</a:t>
            </a:r>
            <a:r>
              <a:rPr lang="zh-CN" altLang="en-US" dirty="0"/>
              <a:t>应用</a:t>
            </a:r>
          </a:p>
        </p:txBody>
      </p:sp>
    </p:spTree>
    <p:extLst>
      <p:ext uri="{BB962C8B-B14F-4D97-AF65-F5344CB8AC3E}">
        <p14:creationId xmlns:p14="http://schemas.microsoft.com/office/powerpoint/2010/main" val="116502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8BA0568-5435-4D9A-8FC1-411B6C7CB7C7}"/>
              </a:ext>
            </a:extLst>
          </p:cNvPr>
          <p:cNvPicPr>
            <a:picLocks noChangeAspect="1"/>
          </p:cNvPicPr>
          <p:nvPr/>
        </p:nvPicPr>
        <p:blipFill>
          <a:blip r:embed="rId2"/>
          <a:stretch>
            <a:fillRect/>
          </a:stretch>
        </p:blipFill>
        <p:spPr>
          <a:xfrm>
            <a:off x="1217613" y="2204865"/>
            <a:ext cx="9467850" cy="4536504"/>
          </a:xfrm>
          <a:prstGeom prst="rect">
            <a:avLst/>
          </a:prstGeom>
        </p:spPr>
      </p:pic>
      <p:sp>
        <p:nvSpPr>
          <p:cNvPr id="3" name="标题 2">
            <a:extLst>
              <a:ext uri="{FF2B5EF4-FFF2-40B4-BE49-F238E27FC236}">
                <a16:creationId xmlns:a16="http://schemas.microsoft.com/office/drawing/2014/main" id="{48D7FA34-CACB-493C-8C90-D378294A159D}"/>
              </a:ext>
            </a:extLst>
          </p:cNvPr>
          <p:cNvSpPr>
            <a:spLocks noGrp="1"/>
          </p:cNvSpPr>
          <p:nvPr>
            <p:ph type="title"/>
          </p:nvPr>
        </p:nvSpPr>
        <p:spPr/>
        <p:txBody>
          <a:bodyPr/>
          <a:lstStyle/>
          <a:p>
            <a:r>
              <a:rPr lang="en-US" altLang="zh-CN" dirty="0"/>
              <a:t>AOP</a:t>
            </a:r>
            <a:r>
              <a:rPr lang="zh-CN" altLang="en-US" dirty="0"/>
              <a:t>应用</a:t>
            </a:r>
          </a:p>
        </p:txBody>
      </p:sp>
      <p:sp>
        <p:nvSpPr>
          <p:cNvPr id="4" name="内容占位符 1">
            <a:extLst>
              <a:ext uri="{FF2B5EF4-FFF2-40B4-BE49-F238E27FC236}">
                <a16:creationId xmlns:a16="http://schemas.microsoft.com/office/drawing/2014/main" id="{9039638A-2CCD-44E3-8B24-9784B72F597F}"/>
              </a:ext>
            </a:extLst>
          </p:cNvPr>
          <p:cNvSpPr>
            <a:spLocks noGrp="1"/>
          </p:cNvSpPr>
          <p:nvPr>
            <p:ph idx="1"/>
          </p:nvPr>
        </p:nvSpPr>
        <p:spPr>
          <a:xfrm>
            <a:off x="1217613" y="1700808"/>
            <a:ext cx="9753601" cy="448072"/>
          </a:xfrm>
          <a:solidFill>
            <a:schemeClr val="bg1">
              <a:lumMod val="65000"/>
            </a:schemeClr>
          </a:solidFill>
        </p:spPr>
        <p:txBody>
          <a:bodyPr>
            <a:normAutofit/>
          </a:bodyPr>
          <a:lstStyle/>
          <a:p>
            <a:pPr marL="45720" indent="0">
              <a:buNone/>
            </a:pPr>
            <a:r>
              <a:rPr lang="zh-CN" altLang="en-US" sz="2000" dirty="0">
                <a:solidFill>
                  <a:schemeClr val="bg1"/>
                </a:solidFill>
              </a:rPr>
              <a:t>程序</a:t>
            </a:r>
            <a:r>
              <a:rPr lang="en-US" altLang="zh-CN" sz="2000" dirty="0">
                <a:solidFill>
                  <a:schemeClr val="bg1"/>
                </a:solidFill>
              </a:rPr>
              <a:t>1.10 </a:t>
            </a:r>
            <a:r>
              <a:rPr lang="en-US" altLang="zh-CN" sz="2000" dirty="0" err="1">
                <a:solidFill>
                  <a:schemeClr val="bg1"/>
                </a:solidFill>
              </a:rPr>
              <a:t>BraveKnight</a:t>
            </a:r>
            <a:r>
              <a:rPr lang="zh-CN" altLang="en-US" sz="2000" dirty="0">
                <a:solidFill>
                  <a:schemeClr val="bg1"/>
                </a:solidFill>
              </a:rPr>
              <a:t>必须要调用</a:t>
            </a:r>
            <a:r>
              <a:rPr lang="en-US" altLang="zh-CN" sz="2000" dirty="0">
                <a:solidFill>
                  <a:schemeClr val="bg1"/>
                </a:solidFill>
              </a:rPr>
              <a:t>Minstrel</a:t>
            </a:r>
            <a:r>
              <a:rPr lang="zh-CN" altLang="en-US" sz="2000" dirty="0">
                <a:solidFill>
                  <a:schemeClr val="bg1"/>
                </a:solidFill>
              </a:rPr>
              <a:t>的方法</a:t>
            </a:r>
          </a:p>
        </p:txBody>
      </p:sp>
      <p:grpSp>
        <p:nvGrpSpPr>
          <p:cNvPr id="9" name="组合 8">
            <a:extLst>
              <a:ext uri="{FF2B5EF4-FFF2-40B4-BE49-F238E27FC236}">
                <a16:creationId xmlns:a16="http://schemas.microsoft.com/office/drawing/2014/main" id="{627B393F-D949-4E3B-84AC-D0A979194EFD}"/>
              </a:ext>
            </a:extLst>
          </p:cNvPr>
          <p:cNvGrpSpPr/>
          <p:nvPr/>
        </p:nvGrpSpPr>
        <p:grpSpPr>
          <a:xfrm>
            <a:off x="7318548" y="5356743"/>
            <a:ext cx="2995312" cy="653512"/>
            <a:chOff x="7030516" y="4036422"/>
            <a:chExt cx="2995312" cy="653512"/>
          </a:xfrm>
        </p:grpSpPr>
        <p:sp>
          <p:nvSpPr>
            <p:cNvPr id="10" name="文本框 9">
              <a:extLst>
                <a:ext uri="{FF2B5EF4-FFF2-40B4-BE49-F238E27FC236}">
                  <a16:creationId xmlns:a16="http://schemas.microsoft.com/office/drawing/2014/main" id="{B5F582F1-F22A-4ABE-9D9F-FE1F4BB8E610}"/>
                </a:ext>
              </a:extLst>
            </p:cNvPr>
            <p:cNvSpPr txBox="1"/>
            <p:nvPr/>
          </p:nvSpPr>
          <p:spPr>
            <a:xfrm>
              <a:off x="7635430" y="4036422"/>
              <a:ext cx="2390398" cy="653512"/>
            </a:xfrm>
            <a:prstGeom prst="rect">
              <a:avLst/>
            </a:prstGeom>
            <a:noFill/>
          </p:spPr>
          <p:txBody>
            <a:bodyPr wrap="none" rtlCol="0">
              <a:spAutoFit/>
            </a:bodyPr>
            <a:lstStyle/>
            <a:p>
              <a:pPr>
                <a:lnSpc>
                  <a:spcPct val="90000"/>
                </a:lnSpc>
              </a:pPr>
              <a:r>
                <a:rPr lang="en-US" altLang="zh-CN" sz="2000" dirty="0">
                  <a:solidFill>
                    <a:schemeClr val="accent1">
                      <a:lumMod val="50000"/>
                    </a:schemeClr>
                  </a:solidFill>
                </a:rPr>
                <a:t>Knight</a:t>
              </a:r>
              <a:r>
                <a:rPr lang="zh-CN" altLang="en-US" sz="2000" dirty="0">
                  <a:solidFill>
                    <a:schemeClr val="accent1">
                      <a:lumMod val="50000"/>
                    </a:schemeClr>
                  </a:solidFill>
                </a:rPr>
                <a:t>应该管理它</a:t>
              </a:r>
              <a:endParaRPr lang="en-US" altLang="zh-CN" sz="2000" dirty="0">
                <a:solidFill>
                  <a:schemeClr val="accent1">
                    <a:lumMod val="50000"/>
                  </a:schemeClr>
                </a:solidFill>
              </a:endParaRPr>
            </a:p>
            <a:p>
              <a:pPr>
                <a:lnSpc>
                  <a:spcPct val="90000"/>
                </a:lnSpc>
              </a:pPr>
              <a:r>
                <a:rPr lang="zh-CN" altLang="en-US" sz="2000" dirty="0">
                  <a:solidFill>
                    <a:schemeClr val="accent1">
                      <a:lumMod val="50000"/>
                    </a:schemeClr>
                  </a:solidFill>
                </a:rPr>
                <a:t>的</a:t>
              </a:r>
              <a:r>
                <a:rPr lang="en-US" altLang="zh-CN" sz="2000" dirty="0">
                  <a:solidFill>
                    <a:schemeClr val="accent1">
                      <a:lumMod val="50000"/>
                    </a:schemeClr>
                  </a:solidFill>
                </a:rPr>
                <a:t>Minstrel</a:t>
              </a:r>
              <a:r>
                <a:rPr lang="zh-CN" altLang="en-US" sz="2000" dirty="0">
                  <a:solidFill>
                    <a:schemeClr val="accent1">
                      <a:lumMod val="50000"/>
                    </a:schemeClr>
                  </a:solidFill>
                </a:rPr>
                <a:t>吗？</a:t>
              </a:r>
            </a:p>
          </p:txBody>
        </p:sp>
        <p:cxnSp>
          <p:nvCxnSpPr>
            <p:cNvPr id="11" name="直接箭头连接符 10">
              <a:extLst>
                <a:ext uri="{FF2B5EF4-FFF2-40B4-BE49-F238E27FC236}">
                  <a16:creationId xmlns:a16="http://schemas.microsoft.com/office/drawing/2014/main" id="{22993C9B-3D50-4E6F-8FF0-6A1185D795CF}"/>
                </a:ext>
              </a:extLst>
            </p:cNvPr>
            <p:cNvCxnSpPr/>
            <p:nvPr/>
          </p:nvCxnSpPr>
          <p:spPr>
            <a:xfrm flipH="1">
              <a:off x="7030516" y="4221088"/>
              <a:ext cx="5760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80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虽然</a:t>
            </a:r>
            <a:r>
              <a:rPr lang="en-US" altLang="zh-CN"/>
              <a:t>Spring</a:t>
            </a:r>
            <a:r>
              <a:rPr lang="zh-CN" altLang="en-US"/>
              <a:t>用</a:t>
            </a:r>
            <a:r>
              <a:rPr lang="en-US" altLang="zh-CN"/>
              <a:t>bean</a:t>
            </a:r>
            <a:r>
              <a:rPr lang="zh-CN" altLang="en-US"/>
              <a:t>或者</a:t>
            </a:r>
            <a:r>
              <a:rPr lang="en-US" altLang="zh-CN"/>
              <a:t>JavaBean</a:t>
            </a:r>
            <a:r>
              <a:rPr lang="zh-CN" altLang="en-US"/>
              <a:t>来表示应用组件，但并不意味着</a:t>
            </a:r>
            <a:r>
              <a:rPr lang="en-US" altLang="zh-CN"/>
              <a:t>Spring</a:t>
            </a:r>
            <a:r>
              <a:rPr lang="zh-CN" altLang="en-US"/>
              <a:t>组件必须要遵循</a:t>
            </a:r>
            <a:r>
              <a:rPr lang="en-US" altLang="zh-CN"/>
              <a:t>JavaBean</a:t>
            </a:r>
            <a:r>
              <a:rPr lang="zh-CN" altLang="en-US"/>
              <a:t>规范。</a:t>
            </a:r>
            <a:r>
              <a:rPr lang="zh-CN" altLang="en-US">
                <a:solidFill>
                  <a:srgbClr val="0070C0"/>
                </a:solidFill>
              </a:rPr>
              <a:t>一个</a:t>
            </a:r>
            <a:r>
              <a:rPr lang="en-US" altLang="zh-CN">
                <a:solidFill>
                  <a:srgbClr val="0070C0"/>
                </a:solidFill>
              </a:rPr>
              <a:t>Spring</a:t>
            </a:r>
            <a:r>
              <a:rPr lang="zh-CN" altLang="en-US">
                <a:solidFill>
                  <a:srgbClr val="0070C0"/>
                </a:solidFill>
              </a:rPr>
              <a:t>组件可以是任何形式的</a:t>
            </a:r>
            <a:r>
              <a:rPr lang="en-US" altLang="zh-CN">
                <a:solidFill>
                  <a:srgbClr val="0070C0"/>
                </a:solidFill>
              </a:rPr>
              <a:t>POJO</a:t>
            </a:r>
            <a:r>
              <a:rPr lang="zh-CN" altLang="en-US">
                <a:solidFill>
                  <a:srgbClr val="0070C0"/>
                </a:solidFill>
              </a:rPr>
              <a:t>（</a:t>
            </a:r>
            <a:r>
              <a:rPr lang="en-US" altLang="zh-CN">
                <a:solidFill>
                  <a:srgbClr val="0070C0"/>
                </a:solidFill>
              </a:rPr>
              <a:t>Plain Old Java Ojbect</a:t>
            </a:r>
            <a:r>
              <a:rPr lang="zh-CN" altLang="en-US">
                <a:solidFill>
                  <a:srgbClr val="0070C0"/>
                </a:solidFill>
              </a:rPr>
              <a:t>）</a:t>
            </a:r>
            <a:r>
              <a:rPr lang="zh-CN" altLang="en-US"/>
              <a:t>。</a:t>
            </a:r>
            <a:endParaRPr lang="en-US" altLang="zh-CN"/>
          </a:p>
          <a:p>
            <a:r>
              <a:rPr lang="en-US" altLang="zh-CN">
                <a:solidFill>
                  <a:srgbClr val="0070C0"/>
                </a:solidFill>
              </a:rPr>
              <a:t>Spring</a:t>
            </a:r>
            <a:r>
              <a:rPr lang="zh-CN" altLang="en-US">
                <a:solidFill>
                  <a:srgbClr val="0070C0"/>
                </a:solidFill>
              </a:rPr>
              <a:t>最根本的使命是简化</a:t>
            </a:r>
            <a:r>
              <a:rPr lang="en-US" altLang="zh-CN">
                <a:solidFill>
                  <a:srgbClr val="0070C0"/>
                </a:solidFill>
              </a:rPr>
              <a:t>Java</a:t>
            </a:r>
            <a:r>
              <a:rPr lang="zh-CN" altLang="en-US">
                <a:solidFill>
                  <a:srgbClr val="0070C0"/>
                </a:solidFill>
              </a:rPr>
              <a:t>开发。</a:t>
            </a:r>
            <a:r>
              <a:rPr lang="en-US" altLang="zh-CN">
                <a:solidFill>
                  <a:srgbClr val="0070C0"/>
                </a:solidFill>
              </a:rPr>
              <a:t>Spring</a:t>
            </a:r>
            <a:r>
              <a:rPr lang="zh-CN" altLang="en-US">
                <a:solidFill>
                  <a:srgbClr val="0070C0"/>
                </a:solidFill>
              </a:rPr>
              <a:t>的目标是致力于全方位的简化</a:t>
            </a:r>
            <a:r>
              <a:rPr lang="en-US" altLang="zh-CN">
                <a:solidFill>
                  <a:srgbClr val="0070C0"/>
                </a:solidFill>
              </a:rPr>
              <a:t>Java</a:t>
            </a:r>
            <a:r>
              <a:rPr lang="zh-CN" altLang="en-US">
                <a:solidFill>
                  <a:srgbClr val="0070C0"/>
                </a:solidFill>
              </a:rPr>
              <a:t>开发。</a:t>
            </a:r>
            <a:endParaRPr lang="en-US" altLang="zh-CN">
              <a:solidFill>
                <a:srgbClr val="0070C0"/>
              </a:solidFill>
            </a:endParaRPr>
          </a:p>
          <a:p>
            <a:endParaRPr lang="zh-CN" altLang="en-US"/>
          </a:p>
        </p:txBody>
      </p:sp>
      <p:sp>
        <p:nvSpPr>
          <p:cNvPr id="3" name="标题 2"/>
          <p:cNvSpPr>
            <a:spLocks noGrp="1"/>
          </p:cNvSpPr>
          <p:nvPr>
            <p:ph type="title"/>
          </p:nvPr>
        </p:nvSpPr>
        <p:spPr/>
        <p:txBody>
          <a:bodyPr/>
          <a:lstStyle/>
          <a:p>
            <a:r>
              <a:rPr lang="zh-CN" altLang="en-US"/>
              <a:t>简化</a:t>
            </a:r>
            <a:r>
              <a:rPr lang="en-US" altLang="zh-CN"/>
              <a:t>java</a:t>
            </a:r>
            <a:r>
              <a:rPr lang="zh-CN" altLang="en-US"/>
              <a:t>开发</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8548" y="4012073"/>
            <a:ext cx="3085102" cy="2060848"/>
          </a:xfrm>
          <a:prstGeom prst="rect">
            <a:avLst/>
          </a:prstGeom>
        </p:spPr>
      </p:pic>
    </p:spTree>
    <p:extLst>
      <p:ext uri="{BB962C8B-B14F-4D97-AF65-F5344CB8AC3E}">
        <p14:creationId xmlns:p14="http://schemas.microsoft.com/office/powerpoint/2010/main" val="243765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9913A9-532D-4357-A8B0-036E929251AE}"/>
              </a:ext>
            </a:extLst>
          </p:cNvPr>
          <p:cNvSpPr>
            <a:spLocks noGrp="1"/>
          </p:cNvSpPr>
          <p:nvPr>
            <p:ph idx="1"/>
          </p:nvPr>
        </p:nvSpPr>
        <p:spPr/>
        <p:txBody>
          <a:bodyPr/>
          <a:lstStyle/>
          <a:p>
            <a:r>
              <a:rPr lang="zh-CN" altLang="en-US" dirty="0"/>
              <a:t>这应该可以达到预期效果。你只需要回到</a:t>
            </a:r>
            <a:r>
              <a:rPr lang="en-US" altLang="zh-CN" dirty="0"/>
              <a:t>Spring</a:t>
            </a:r>
            <a:r>
              <a:rPr lang="zh-CN" altLang="en-US" dirty="0"/>
              <a:t>配置中，声明</a:t>
            </a:r>
            <a:r>
              <a:rPr lang="en-US" altLang="zh-CN" dirty="0"/>
              <a:t>Minstrel bean</a:t>
            </a:r>
            <a:r>
              <a:rPr lang="zh-CN" altLang="en-US" dirty="0"/>
              <a:t>并将其注入到</a:t>
            </a:r>
            <a:r>
              <a:rPr lang="en-US" altLang="zh-CN" dirty="0" err="1"/>
              <a:t>BraveKnight</a:t>
            </a:r>
            <a:r>
              <a:rPr lang="zh-CN" altLang="en-US" dirty="0"/>
              <a:t>的构造器之中。</a:t>
            </a:r>
            <a:endParaRPr lang="en-US" altLang="zh-CN" dirty="0"/>
          </a:p>
          <a:p>
            <a:r>
              <a:rPr lang="zh-CN" altLang="en-US" dirty="0"/>
              <a:t>我们似乎感觉有些东西不太对，管理他的吟游诗人真的是骑士职责范围内的工作吗？吟游诗人应该做他份内的事，根本不需要骑士命令他这么做。</a:t>
            </a:r>
            <a:endParaRPr lang="en-US" altLang="zh-CN" dirty="0"/>
          </a:p>
          <a:p>
            <a:r>
              <a:rPr lang="zh-CN" altLang="en-US" dirty="0"/>
              <a:t>毕竟，用诗歌记载骑士的探险事迹，这是吟游诗人的职责。为什么骑士还需要提醒吟游诗人去做他份内的事情呢？</a:t>
            </a:r>
          </a:p>
        </p:txBody>
      </p:sp>
      <p:sp>
        <p:nvSpPr>
          <p:cNvPr id="3" name="标题 2">
            <a:extLst>
              <a:ext uri="{FF2B5EF4-FFF2-40B4-BE49-F238E27FC236}">
                <a16:creationId xmlns:a16="http://schemas.microsoft.com/office/drawing/2014/main" id="{48D7FA34-CACB-493C-8C90-D378294A159D}"/>
              </a:ext>
            </a:extLst>
          </p:cNvPr>
          <p:cNvSpPr>
            <a:spLocks noGrp="1"/>
          </p:cNvSpPr>
          <p:nvPr>
            <p:ph type="title"/>
          </p:nvPr>
        </p:nvSpPr>
        <p:spPr/>
        <p:txBody>
          <a:bodyPr/>
          <a:lstStyle/>
          <a:p>
            <a:r>
              <a:rPr lang="en-US" altLang="zh-CN" dirty="0"/>
              <a:t>AOP</a:t>
            </a:r>
            <a:r>
              <a:rPr lang="zh-CN" altLang="en-US" dirty="0"/>
              <a:t>应用</a:t>
            </a:r>
          </a:p>
        </p:txBody>
      </p:sp>
    </p:spTree>
    <p:extLst>
      <p:ext uri="{BB962C8B-B14F-4D97-AF65-F5344CB8AC3E}">
        <p14:creationId xmlns:p14="http://schemas.microsoft.com/office/powerpoint/2010/main" val="280154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9913A9-532D-4357-A8B0-036E929251AE}"/>
              </a:ext>
            </a:extLst>
          </p:cNvPr>
          <p:cNvSpPr>
            <a:spLocks noGrp="1"/>
          </p:cNvSpPr>
          <p:nvPr>
            <p:ph idx="1"/>
          </p:nvPr>
        </p:nvSpPr>
        <p:spPr/>
        <p:txBody>
          <a:bodyPr/>
          <a:lstStyle/>
          <a:p>
            <a:r>
              <a:rPr lang="zh-CN" altLang="en-US" dirty="0"/>
              <a:t>利用</a:t>
            </a:r>
            <a:r>
              <a:rPr lang="en-US" altLang="zh-CN" dirty="0"/>
              <a:t>AOP</a:t>
            </a:r>
            <a:r>
              <a:rPr lang="zh-CN" altLang="en-US" dirty="0"/>
              <a:t>，你可以声明吟游诗人必须歌颂骑士的探险事迹，而骑士本身并不用直接访问</a:t>
            </a:r>
            <a:r>
              <a:rPr lang="en-US" altLang="zh-CN" dirty="0"/>
              <a:t>Minstrel</a:t>
            </a:r>
            <a:r>
              <a:rPr lang="zh-CN" altLang="en-US" dirty="0"/>
              <a:t>方法。</a:t>
            </a:r>
            <a:endParaRPr lang="en-US" altLang="zh-CN" dirty="0"/>
          </a:p>
          <a:p>
            <a:r>
              <a:rPr lang="zh-CN" altLang="en-US" dirty="0"/>
              <a:t>要将</a:t>
            </a:r>
            <a:r>
              <a:rPr lang="en-US" altLang="zh-CN" dirty="0"/>
              <a:t>Minstrel</a:t>
            </a:r>
            <a:r>
              <a:rPr lang="zh-CN" altLang="en-US" dirty="0"/>
              <a:t>抽象为一个切面，而你所要做的一个事情就是在一个</a:t>
            </a:r>
            <a:r>
              <a:rPr lang="en-US" altLang="zh-CN" dirty="0"/>
              <a:t>Spring</a:t>
            </a:r>
            <a:r>
              <a:rPr lang="zh-CN" altLang="en-US" dirty="0"/>
              <a:t>配置文件中声明它。程序</a:t>
            </a:r>
            <a:r>
              <a:rPr lang="en-US" altLang="zh-CN" dirty="0"/>
              <a:t>1.11</a:t>
            </a:r>
            <a:r>
              <a:rPr lang="zh-CN" altLang="en-US" dirty="0"/>
              <a:t>是更新后的</a:t>
            </a:r>
            <a:r>
              <a:rPr lang="en-US" altLang="zh-CN" dirty="0"/>
              <a:t>knights.xml</a:t>
            </a:r>
            <a:r>
              <a:rPr lang="zh-CN" altLang="en-US" dirty="0"/>
              <a:t>文件，</a:t>
            </a:r>
            <a:r>
              <a:rPr lang="en-US" altLang="zh-CN" dirty="0"/>
              <a:t>Minstrel</a:t>
            </a:r>
            <a:r>
              <a:rPr lang="zh-CN" altLang="en-US" dirty="0"/>
              <a:t>被声明为一个切面。</a:t>
            </a:r>
          </a:p>
        </p:txBody>
      </p:sp>
      <p:sp>
        <p:nvSpPr>
          <p:cNvPr id="3" name="标题 2">
            <a:extLst>
              <a:ext uri="{FF2B5EF4-FFF2-40B4-BE49-F238E27FC236}">
                <a16:creationId xmlns:a16="http://schemas.microsoft.com/office/drawing/2014/main" id="{48D7FA34-CACB-493C-8C90-D378294A159D}"/>
              </a:ext>
            </a:extLst>
          </p:cNvPr>
          <p:cNvSpPr>
            <a:spLocks noGrp="1"/>
          </p:cNvSpPr>
          <p:nvPr>
            <p:ph type="title"/>
          </p:nvPr>
        </p:nvSpPr>
        <p:spPr/>
        <p:txBody>
          <a:bodyPr/>
          <a:lstStyle/>
          <a:p>
            <a:r>
              <a:rPr lang="en-US" altLang="zh-CN" dirty="0"/>
              <a:t>AOP</a:t>
            </a:r>
            <a:r>
              <a:rPr lang="zh-CN" altLang="en-US" dirty="0"/>
              <a:t>应用</a:t>
            </a:r>
          </a:p>
        </p:txBody>
      </p:sp>
    </p:spTree>
    <p:extLst>
      <p:ext uri="{BB962C8B-B14F-4D97-AF65-F5344CB8AC3E}">
        <p14:creationId xmlns:p14="http://schemas.microsoft.com/office/powerpoint/2010/main" val="59797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DF8BC16-2F64-4967-A1B6-00CBF077331D}"/>
              </a:ext>
            </a:extLst>
          </p:cNvPr>
          <p:cNvPicPr>
            <a:picLocks noChangeAspect="1"/>
          </p:cNvPicPr>
          <p:nvPr/>
        </p:nvPicPr>
        <p:blipFill>
          <a:blip r:embed="rId2"/>
          <a:stretch>
            <a:fillRect/>
          </a:stretch>
        </p:blipFill>
        <p:spPr>
          <a:xfrm>
            <a:off x="549797" y="1700808"/>
            <a:ext cx="10441160" cy="4968552"/>
          </a:xfrm>
          <a:prstGeom prst="rect">
            <a:avLst/>
          </a:prstGeom>
        </p:spPr>
      </p:pic>
      <p:sp>
        <p:nvSpPr>
          <p:cNvPr id="3" name="标题 2">
            <a:extLst>
              <a:ext uri="{FF2B5EF4-FFF2-40B4-BE49-F238E27FC236}">
                <a16:creationId xmlns:a16="http://schemas.microsoft.com/office/drawing/2014/main" id="{48D7FA34-CACB-493C-8C90-D378294A159D}"/>
              </a:ext>
            </a:extLst>
          </p:cNvPr>
          <p:cNvSpPr>
            <a:spLocks noGrp="1"/>
          </p:cNvSpPr>
          <p:nvPr>
            <p:ph type="title"/>
          </p:nvPr>
        </p:nvSpPr>
        <p:spPr/>
        <p:txBody>
          <a:bodyPr/>
          <a:lstStyle/>
          <a:p>
            <a:r>
              <a:rPr lang="en-US" altLang="zh-CN" dirty="0"/>
              <a:t>AOP</a:t>
            </a:r>
            <a:r>
              <a:rPr lang="zh-CN" altLang="en-US" dirty="0"/>
              <a:t>应用</a:t>
            </a:r>
          </a:p>
        </p:txBody>
      </p:sp>
      <p:sp>
        <p:nvSpPr>
          <p:cNvPr id="4" name="内容占位符 1">
            <a:extLst>
              <a:ext uri="{FF2B5EF4-FFF2-40B4-BE49-F238E27FC236}">
                <a16:creationId xmlns:a16="http://schemas.microsoft.com/office/drawing/2014/main" id="{9039638A-2CCD-44E3-8B24-9784B72F597F}"/>
              </a:ext>
            </a:extLst>
          </p:cNvPr>
          <p:cNvSpPr>
            <a:spLocks noGrp="1"/>
          </p:cNvSpPr>
          <p:nvPr>
            <p:ph idx="1"/>
          </p:nvPr>
        </p:nvSpPr>
        <p:spPr>
          <a:xfrm>
            <a:off x="1217613" y="1700808"/>
            <a:ext cx="9753601" cy="448072"/>
          </a:xfrm>
          <a:solidFill>
            <a:schemeClr val="bg1">
              <a:lumMod val="65000"/>
            </a:schemeClr>
          </a:solidFill>
        </p:spPr>
        <p:txBody>
          <a:bodyPr>
            <a:normAutofit/>
          </a:bodyPr>
          <a:lstStyle/>
          <a:p>
            <a:pPr marL="45720" indent="0">
              <a:buNone/>
            </a:pPr>
            <a:r>
              <a:rPr lang="zh-CN" altLang="en-US" sz="2000" dirty="0">
                <a:solidFill>
                  <a:schemeClr val="bg1"/>
                </a:solidFill>
              </a:rPr>
              <a:t>程序</a:t>
            </a:r>
            <a:r>
              <a:rPr lang="en-US" altLang="zh-CN" sz="2000" dirty="0">
                <a:solidFill>
                  <a:schemeClr val="bg1"/>
                </a:solidFill>
              </a:rPr>
              <a:t>1.11 </a:t>
            </a:r>
            <a:r>
              <a:rPr lang="zh-CN" altLang="en-US" sz="2000" dirty="0">
                <a:solidFill>
                  <a:schemeClr val="bg1"/>
                </a:solidFill>
              </a:rPr>
              <a:t>将</a:t>
            </a:r>
            <a:r>
              <a:rPr lang="en-US" altLang="zh-CN" sz="2000" dirty="0">
                <a:solidFill>
                  <a:schemeClr val="bg1"/>
                </a:solidFill>
              </a:rPr>
              <a:t>Minstrel</a:t>
            </a:r>
            <a:r>
              <a:rPr lang="zh-CN" altLang="en-US" sz="2000" dirty="0">
                <a:solidFill>
                  <a:schemeClr val="bg1"/>
                </a:solidFill>
              </a:rPr>
              <a:t>声明为一个切面</a:t>
            </a:r>
          </a:p>
        </p:txBody>
      </p:sp>
      <p:grpSp>
        <p:nvGrpSpPr>
          <p:cNvPr id="13" name="组合 12">
            <a:extLst>
              <a:ext uri="{FF2B5EF4-FFF2-40B4-BE49-F238E27FC236}">
                <a16:creationId xmlns:a16="http://schemas.microsoft.com/office/drawing/2014/main" id="{8E79B4ED-6CF4-4DAC-A88A-C4B83BC83386}"/>
              </a:ext>
            </a:extLst>
          </p:cNvPr>
          <p:cNvGrpSpPr/>
          <p:nvPr/>
        </p:nvGrpSpPr>
        <p:grpSpPr>
          <a:xfrm>
            <a:off x="8686700" y="5805264"/>
            <a:ext cx="3303089" cy="376513"/>
            <a:chOff x="7030516" y="4036422"/>
            <a:chExt cx="3303089" cy="376513"/>
          </a:xfrm>
        </p:grpSpPr>
        <p:sp>
          <p:nvSpPr>
            <p:cNvPr id="14" name="文本框 13">
              <a:extLst>
                <a:ext uri="{FF2B5EF4-FFF2-40B4-BE49-F238E27FC236}">
                  <a16:creationId xmlns:a16="http://schemas.microsoft.com/office/drawing/2014/main" id="{114FF1FE-25FE-4531-8FBA-992A9673304F}"/>
                </a:ext>
              </a:extLst>
            </p:cNvPr>
            <p:cNvSpPr txBox="1"/>
            <p:nvPr/>
          </p:nvSpPr>
          <p:spPr>
            <a:xfrm>
              <a:off x="7635430" y="4036422"/>
              <a:ext cx="2698175" cy="376513"/>
            </a:xfrm>
            <a:prstGeom prst="rect">
              <a:avLst/>
            </a:prstGeom>
            <a:noFill/>
          </p:spPr>
          <p:txBody>
            <a:bodyPr wrap="none" rtlCol="0">
              <a:spAutoFit/>
            </a:bodyPr>
            <a:lstStyle/>
            <a:p>
              <a:pPr>
                <a:lnSpc>
                  <a:spcPct val="90000"/>
                </a:lnSpc>
              </a:pPr>
              <a:r>
                <a:rPr lang="zh-CN" altLang="en-US" sz="2000" dirty="0">
                  <a:solidFill>
                    <a:schemeClr val="accent1">
                      <a:lumMod val="50000"/>
                    </a:schemeClr>
                  </a:solidFill>
                </a:rPr>
                <a:t>声明</a:t>
              </a:r>
              <a:r>
                <a:rPr lang="en-US" altLang="zh-CN" sz="2000" dirty="0">
                  <a:solidFill>
                    <a:schemeClr val="accent1">
                      <a:lumMod val="50000"/>
                    </a:schemeClr>
                  </a:solidFill>
                </a:rPr>
                <a:t>Minstrel bean</a:t>
              </a:r>
              <a:endParaRPr lang="zh-CN" altLang="en-US" sz="2000" dirty="0">
                <a:solidFill>
                  <a:schemeClr val="accent1">
                    <a:lumMod val="50000"/>
                  </a:schemeClr>
                </a:solidFill>
              </a:endParaRPr>
            </a:p>
          </p:txBody>
        </p:sp>
        <p:cxnSp>
          <p:nvCxnSpPr>
            <p:cNvPr id="15" name="直接箭头连接符 14">
              <a:extLst>
                <a:ext uri="{FF2B5EF4-FFF2-40B4-BE49-F238E27FC236}">
                  <a16:creationId xmlns:a16="http://schemas.microsoft.com/office/drawing/2014/main" id="{41A32F03-0F52-4B9E-997C-A53EF5447573}"/>
                </a:ext>
              </a:extLst>
            </p:cNvPr>
            <p:cNvCxnSpPr/>
            <p:nvPr/>
          </p:nvCxnSpPr>
          <p:spPr>
            <a:xfrm flipH="1">
              <a:off x="7030516" y="4221088"/>
              <a:ext cx="5760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389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8D7FA34-CACB-493C-8C90-D378294A159D}"/>
              </a:ext>
            </a:extLst>
          </p:cNvPr>
          <p:cNvSpPr>
            <a:spLocks noGrp="1"/>
          </p:cNvSpPr>
          <p:nvPr>
            <p:ph type="title"/>
          </p:nvPr>
        </p:nvSpPr>
        <p:spPr/>
        <p:txBody>
          <a:bodyPr/>
          <a:lstStyle/>
          <a:p>
            <a:r>
              <a:rPr lang="en-US" altLang="zh-CN" dirty="0"/>
              <a:t>AOP</a:t>
            </a:r>
            <a:r>
              <a:rPr lang="zh-CN" altLang="en-US" dirty="0"/>
              <a:t>应用</a:t>
            </a:r>
          </a:p>
        </p:txBody>
      </p:sp>
      <p:pic>
        <p:nvPicPr>
          <p:cNvPr id="7" name="内容占位符 6">
            <a:extLst>
              <a:ext uri="{FF2B5EF4-FFF2-40B4-BE49-F238E27FC236}">
                <a16:creationId xmlns:a16="http://schemas.microsoft.com/office/drawing/2014/main" id="{9F769492-EFCE-40AE-92F6-74D3999E860C}"/>
              </a:ext>
            </a:extLst>
          </p:cNvPr>
          <p:cNvPicPr>
            <a:picLocks noGrp="1" noChangeAspect="1"/>
          </p:cNvPicPr>
          <p:nvPr>
            <p:ph idx="1"/>
          </p:nvPr>
        </p:nvPicPr>
        <p:blipFill>
          <a:blip r:embed="rId2"/>
          <a:stretch>
            <a:fillRect/>
          </a:stretch>
        </p:blipFill>
        <p:spPr>
          <a:xfrm>
            <a:off x="1251212" y="1828800"/>
            <a:ext cx="9686401" cy="4343400"/>
          </a:xfrm>
          <a:prstGeom prst="rect">
            <a:avLst/>
          </a:prstGeom>
        </p:spPr>
      </p:pic>
      <p:grpSp>
        <p:nvGrpSpPr>
          <p:cNvPr id="8" name="组合 7">
            <a:extLst>
              <a:ext uri="{FF2B5EF4-FFF2-40B4-BE49-F238E27FC236}">
                <a16:creationId xmlns:a16="http://schemas.microsoft.com/office/drawing/2014/main" id="{9306AE17-39EF-4D0E-938F-D8D47BE28413}"/>
              </a:ext>
            </a:extLst>
          </p:cNvPr>
          <p:cNvGrpSpPr/>
          <p:nvPr/>
        </p:nvGrpSpPr>
        <p:grpSpPr>
          <a:xfrm>
            <a:off x="7894612" y="2348880"/>
            <a:ext cx="1815502" cy="376513"/>
            <a:chOff x="7030516" y="4036422"/>
            <a:chExt cx="1815502" cy="376513"/>
          </a:xfrm>
        </p:grpSpPr>
        <p:sp>
          <p:nvSpPr>
            <p:cNvPr id="9" name="文本框 8">
              <a:extLst>
                <a:ext uri="{FF2B5EF4-FFF2-40B4-BE49-F238E27FC236}">
                  <a16:creationId xmlns:a16="http://schemas.microsoft.com/office/drawing/2014/main" id="{57B7A688-317E-4D0B-8C25-C48AA929FD14}"/>
                </a:ext>
              </a:extLst>
            </p:cNvPr>
            <p:cNvSpPr txBox="1"/>
            <p:nvPr/>
          </p:nvSpPr>
          <p:spPr>
            <a:xfrm>
              <a:off x="7635430" y="4036422"/>
              <a:ext cx="1210588" cy="376513"/>
            </a:xfrm>
            <a:prstGeom prst="rect">
              <a:avLst/>
            </a:prstGeom>
            <a:noFill/>
          </p:spPr>
          <p:txBody>
            <a:bodyPr wrap="none" rtlCol="0">
              <a:spAutoFit/>
            </a:bodyPr>
            <a:lstStyle/>
            <a:p>
              <a:pPr>
                <a:lnSpc>
                  <a:spcPct val="90000"/>
                </a:lnSpc>
              </a:pPr>
              <a:r>
                <a:rPr lang="zh-CN" altLang="en-US" sz="2000" dirty="0">
                  <a:solidFill>
                    <a:schemeClr val="accent1">
                      <a:lumMod val="50000"/>
                    </a:schemeClr>
                  </a:solidFill>
                </a:rPr>
                <a:t>定义切点</a:t>
              </a:r>
            </a:p>
          </p:txBody>
        </p:sp>
        <p:cxnSp>
          <p:nvCxnSpPr>
            <p:cNvPr id="10" name="直接箭头连接符 9">
              <a:extLst>
                <a:ext uri="{FF2B5EF4-FFF2-40B4-BE49-F238E27FC236}">
                  <a16:creationId xmlns:a16="http://schemas.microsoft.com/office/drawing/2014/main" id="{703B95AA-8025-4C76-A477-D96A582DB0C5}"/>
                </a:ext>
              </a:extLst>
            </p:cNvPr>
            <p:cNvCxnSpPr/>
            <p:nvPr/>
          </p:nvCxnSpPr>
          <p:spPr>
            <a:xfrm flipH="1">
              <a:off x="7030516" y="4221088"/>
              <a:ext cx="5760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B5958756-413E-45AC-AF12-BDE26786EDE8}"/>
              </a:ext>
            </a:extLst>
          </p:cNvPr>
          <p:cNvGrpSpPr/>
          <p:nvPr/>
        </p:nvGrpSpPr>
        <p:grpSpPr>
          <a:xfrm>
            <a:off x="8198399" y="3284984"/>
            <a:ext cx="2328463" cy="376513"/>
            <a:chOff x="7030516" y="4036422"/>
            <a:chExt cx="2328463" cy="376513"/>
          </a:xfrm>
        </p:grpSpPr>
        <p:sp>
          <p:nvSpPr>
            <p:cNvPr id="12" name="文本框 11">
              <a:extLst>
                <a:ext uri="{FF2B5EF4-FFF2-40B4-BE49-F238E27FC236}">
                  <a16:creationId xmlns:a16="http://schemas.microsoft.com/office/drawing/2014/main" id="{D9D5F3D0-C867-43FD-9DC7-84DAFF0444AD}"/>
                </a:ext>
              </a:extLst>
            </p:cNvPr>
            <p:cNvSpPr txBox="1"/>
            <p:nvPr/>
          </p:nvSpPr>
          <p:spPr>
            <a:xfrm>
              <a:off x="7635430" y="4036422"/>
              <a:ext cx="1723549" cy="376513"/>
            </a:xfrm>
            <a:prstGeom prst="rect">
              <a:avLst/>
            </a:prstGeom>
            <a:noFill/>
          </p:spPr>
          <p:txBody>
            <a:bodyPr wrap="none" rtlCol="0">
              <a:spAutoFit/>
            </a:bodyPr>
            <a:lstStyle/>
            <a:p>
              <a:pPr>
                <a:lnSpc>
                  <a:spcPct val="90000"/>
                </a:lnSpc>
              </a:pPr>
              <a:r>
                <a:rPr lang="zh-CN" altLang="en-US" sz="2000" dirty="0">
                  <a:solidFill>
                    <a:schemeClr val="accent1">
                      <a:lumMod val="50000"/>
                    </a:schemeClr>
                  </a:solidFill>
                </a:rPr>
                <a:t>声明前置通知</a:t>
              </a:r>
            </a:p>
          </p:txBody>
        </p:sp>
        <p:cxnSp>
          <p:nvCxnSpPr>
            <p:cNvPr id="13" name="直接箭头连接符 12">
              <a:extLst>
                <a:ext uri="{FF2B5EF4-FFF2-40B4-BE49-F238E27FC236}">
                  <a16:creationId xmlns:a16="http://schemas.microsoft.com/office/drawing/2014/main" id="{621BCF49-8BA4-4A4F-BA3D-719F79ADD345}"/>
                </a:ext>
              </a:extLst>
            </p:cNvPr>
            <p:cNvCxnSpPr/>
            <p:nvPr/>
          </p:nvCxnSpPr>
          <p:spPr>
            <a:xfrm flipH="1">
              <a:off x="7030516" y="4221088"/>
              <a:ext cx="5760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49E0C30E-3520-4A71-8AA0-8CC473784AA5}"/>
              </a:ext>
            </a:extLst>
          </p:cNvPr>
          <p:cNvGrpSpPr/>
          <p:nvPr/>
        </p:nvGrpSpPr>
        <p:grpSpPr>
          <a:xfrm>
            <a:off x="8198399" y="4290445"/>
            <a:ext cx="2328463" cy="376513"/>
            <a:chOff x="7030516" y="4036422"/>
            <a:chExt cx="2328463" cy="376513"/>
          </a:xfrm>
        </p:grpSpPr>
        <p:sp>
          <p:nvSpPr>
            <p:cNvPr id="15" name="文本框 14">
              <a:extLst>
                <a:ext uri="{FF2B5EF4-FFF2-40B4-BE49-F238E27FC236}">
                  <a16:creationId xmlns:a16="http://schemas.microsoft.com/office/drawing/2014/main" id="{34264220-2DE2-4EFD-8914-223238BEF2FE}"/>
                </a:ext>
              </a:extLst>
            </p:cNvPr>
            <p:cNvSpPr txBox="1"/>
            <p:nvPr/>
          </p:nvSpPr>
          <p:spPr>
            <a:xfrm>
              <a:off x="7635430" y="4036422"/>
              <a:ext cx="1723549" cy="376513"/>
            </a:xfrm>
            <a:prstGeom prst="rect">
              <a:avLst/>
            </a:prstGeom>
            <a:noFill/>
          </p:spPr>
          <p:txBody>
            <a:bodyPr wrap="none" rtlCol="0">
              <a:spAutoFit/>
            </a:bodyPr>
            <a:lstStyle/>
            <a:p>
              <a:pPr>
                <a:lnSpc>
                  <a:spcPct val="90000"/>
                </a:lnSpc>
              </a:pPr>
              <a:r>
                <a:rPr lang="zh-CN" altLang="en-US" sz="2000" dirty="0">
                  <a:solidFill>
                    <a:schemeClr val="accent1">
                      <a:lumMod val="50000"/>
                    </a:schemeClr>
                  </a:solidFill>
                </a:rPr>
                <a:t>声明后置通知</a:t>
              </a:r>
            </a:p>
          </p:txBody>
        </p:sp>
        <p:cxnSp>
          <p:nvCxnSpPr>
            <p:cNvPr id="16" name="直接箭头连接符 15">
              <a:extLst>
                <a:ext uri="{FF2B5EF4-FFF2-40B4-BE49-F238E27FC236}">
                  <a16:creationId xmlns:a16="http://schemas.microsoft.com/office/drawing/2014/main" id="{13ACEB92-A95A-429F-8641-EE69ED53B47B}"/>
                </a:ext>
              </a:extLst>
            </p:cNvPr>
            <p:cNvCxnSpPr/>
            <p:nvPr/>
          </p:nvCxnSpPr>
          <p:spPr>
            <a:xfrm flipH="1">
              <a:off x="7030516" y="4221088"/>
              <a:ext cx="5760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776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9913A9-532D-4357-A8B0-036E929251AE}"/>
              </a:ext>
            </a:extLst>
          </p:cNvPr>
          <p:cNvSpPr>
            <a:spLocks noGrp="1"/>
          </p:cNvSpPr>
          <p:nvPr>
            <p:ph idx="1"/>
          </p:nvPr>
        </p:nvSpPr>
        <p:spPr/>
        <p:txBody>
          <a:bodyPr/>
          <a:lstStyle/>
          <a:p>
            <a:r>
              <a:rPr lang="zh-CN" altLang="en-US" dirty="0"/>
              <a:t>这里使用了</a:t>
            </a:r>
            <a:r>
              <a:rPr lang="en-US" altLang="zh-CN" dirty="0"/>
              <a:t>Spring</a:t>
            </a:r>
            <a:r>
              <a:rPr lang="zh-CN" altLang="en-US" dirty="0"/>
              <a:t>的</a:t>
            </a:r>
            <a:r>
              <a:rPr lang="en-US" altLang="zh-CN" dirty="0" err="1"/>
              <a:t>aop</a:t>
            </a:r>
            <a:r>
              <a:rPr lang="zh-CN" altLang="en-US" dirty="0"/>
              <a:t>配置命名空间把</a:t>
            </a:r>
            <a:r>
              <a:rPr lang="en-US" altLang="zh-CN" dirty="0"/>
              <a:t>Minstrel bean</a:t>
            </a:r>
            <a:r>
              <a:rPr lang="zh-CN" altLang="en-US" dirty="0"/>
              <a:t>声明为一个切面。</a:t>
            </a:r>
            <a:endParaRPr lang="en-US" altLang="zh-CN" dirty="0"/>
          </a:p>
          <a:p>
            <a:r>
              <a:rPr lang="zh-CN" altLang="en-US" dirty="0"/>
              <a:t>首先，需要把</a:t>
            </a:r>
            <a:r>
              <a:rPr lang="en-US" altLang="zh-CN" dirty="0"/>
              <a:t>Minstrel</a:t>
            </a:r>
            <a:r>
              <a:rPr lang="zh-CN" altLang="en-US" dirty="0"/>
              <a:t>声明为一个</a:t>
            </a:r>
            <a:r>
              <a:rPr lang="en-US" altLang="zh-CN" dirty="0"/>
              <a:t>bean,</a:t>
            </a:r>
            <a:r>
              <a:rPr lang="zh-CN" altLang="en-US" dirty="0"/>
              <a:t>然后再</a:t>
            </a:r>
            <a:r>
              <a:rPr lang="en-US" altLang="zh-CN" dirty="0"/>
              <a:t>&lt;</a:t>
            </a:r>
            <a:r>
              <a:rPr lang="en-US" altLang="zh-CN" dirty="0" err="1"/>
              <a:t>aop:aspect</a:t>
            </a:r>
            <a:r>
              <a:rPr lang="en-US" altLang="zh-CN" dirty="0"/>
              <a:t>&gt;</a:t>
            </a:r>
            <a:r>
              <a:rPr lang="zh-CN" altLang="en-US" dirty="0"/>
              <a:t>元素中引用该</a:t>
            </a:r>
            <a:r>
              <a:rPr lang="en-US" altLang="zh-CN" dirty="0"/>
              <a:t>bean</a:t>
            </a:r>
            <a:r>
              <a:rPr lang="zh-CN" altLang="en-US" dirty="0"/>
              <a:t>。</a:t>
            </a:r>
            <a:endParaRPr lang="en-US" altLang="zh-CN" dirty="0"/>
          </a:p>
          <a:p>
            <a:r>
              <a:rPr lang="zh-CN" altLang="en-US" dirty="0"/>
              <a:t>为了进一步定义切面，声明（使用</a:t>
            </a:r>
            <a:r>
              <a:rPr lang="en-US" altLang="zh-CN" dirty="0"/>
              <a:t>&lt;</a:t>
            </a:r>
            <a:r>
              <a:rPr lang="en-US" altLang="zh-CN" dirty="0" err="1"/>
              <a:t>aop:before</a:t>
            </a:r>
            <a:r>
              <a:rPr lang="en-US" altLang="zh-CN" dirty="0"/>
              <a:t>&gt;</a:t>
            </a:r>
            <a:r>
              <a:rPr lang="zh-CN" altLang="en-US" dirty="0"/>
              <a:t>）在</a:t>
            </a:r>
            <a:r>
              <a:rPr lang="en-US" altLang="zh-CN" dirty="0" err="1"/>
              <a:t>embarkOnQuest</a:t>
            </a:r>
            <a:r>
              <a:rPr lang="en-US" altLang="zh-CN" dirty="0"/>
              <a:t>()</a:t>
            </a:r>
            <a:r>
              <a:rPr lang="zh-CN" altLang="en-US" dirty="0"/>
              <a:t>执行前调用</a:t>
            </a:r>
            <a:r>
              <a:rPr lang="en-US" altLang="zh-CN" dirty="0"/>
              <a:t>Minstrel</a:t>
            </a:r>
            <a:r>
              <a:rPr lang="zh-CN" altLang="en-US" dirty="0"/>
              <a:t>的</a:t>
            </a:r>
            <a:r>
              <a:rPr lang="en-US" altLang="zh-CN" dirty="0" err="1"/>
              <a:t>singBeforeQuest</a:t>
            </a:r>
            <a:r>
              <a:rPr lang="zh-CN" altLang="en-US" dirty="0"/>
              <a:t>方法。</a:t>
            </a:r>
            <a:endParaRPr lang="en-US" altLang="zh-CN" dirty="0"/>
          </a:p>
          <a:p>
            <a:endParaRPr lang="zh-CN" altLang="en-US" dirty="0"/>
          </a:p>
        </p:txBody>
      </p:sp>
      <p:sp>
        <p:nvSpPr>
          <p:cNvPr id="3" name="标题 2">
            <a:extLst>
              <a:ext uri="{FF2B5EF4-FFF2-40B4-BE49-F238E27FC236}">
                <a16:creationId xmlns:a16="http://schemas.microsoft.com/office/drawing/2014/main" id="{48D7FA34-CACB-493C-8C90-D378294A159D}"/>
              </a:ext>
            </a:extLst>
          </p:cNvPr>
          <p:cNvSpPr>
            <a:spLocks noGrp="1"/>
          </p:cNvSpPr>
          <p:nvPr>
            <p:ph type="title"/>
          </p:nvPr>
        </p:nvSpPr>
        <p:spPr/>
        <p:txBody>
          <a:bodyPr/>
          <a:lstStyle/>
          <a:p>
            <a:r>
              <a:rPr lang="en-US" altLang="zh-CN" dirty="0"/>
              <a:t>AOP</a:t>
            </a:r>
            <a:r>
              <a:rPr lang="zh-CN" altLang="en-US" dirty="0"/>
              <a:t>应用</a:t>
            </a:r>
          </a:p>
        </p:txBody>
      </p:sp>
    </p:spTree>
    <p:extLst>
      <p:ext uri="{BB962C8B-B14F-4D97-AF65-F5344CB8AC3E}">
        <p14:creationId xmlns:p14="http://schemas.microsoft.com/office/powerpoint/2010/main" val="88333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9913A9-532D-4357-A8B0-036E929251AE}"/>
              </a:ext>
            </a:extLst>
          </p:cNvPr>
          <p:cNvSpPr>
            <a:spLocks noGrp="1"/>
          </p:cNvSpPr>
          <p:nvPr>
            <p:ph idx="1"/>
          </p:nvPr>
        </p:nvSpPr>
        <p:spPr/>
        <p:txBody>
          <a:bodyPr/>
          <a:lstStyle/>
          <a:p>
            <a:r>
              <a:rPr lang="zh-CN" altLang="en-US" dirty="0"/>
              <a:t>同时声明（使用</a:t>
            </a:r>
            <a:r>
              <a:rPr lang="en-US" altLang="zh-CN" dirty="0"/>
              <a:t>&lt;</a:t>
            </a:r>
            <a:r>
              <a:rPr lang="en-US" altLang="zh-CN" dirty="0" err="1"/>
              <a:t>aop:after</a:t>
            </a:r>
            <a:r>
              <a:rPr lang="en-US" altLang="zh-CN" dirty="0"/>
              <a:t>&gt;</a:t>
            </a:r>
            <a:r>
              <a:rPr lang="zh-CN" altLang="en-US" dirty="0"/>
              <a:t>）在</a:t>
            </a:r>
            <a:r>
              <a:rPr lang="en-US" altLang="zh-CN" dirty="0" err="1"/>
              <a:t>embarkOnQuest</a:t>
            </a:r>
            <a:r>
              <a:rPr lang="en-US" altLang="zh-CN" dirty="0"/>
              <a:t>()</a:t>
            </a:r>
            <a:r>
              <a:rPr lang="zh-CN" altLang="en-US" dirty="0"/>
              <a:t>执行后调用</a:t>
            </a:r>
            <a:r>
              <a:rPr lang="en-US" altLang="zh-CN" dirty="0"/>
              <a:t>Minstrel</a:t>
            </a:r>
            <a:r>
              <a:rPr lang="zh-CN" altLang="en-US" dirty="0"/>
              <a:t>的</a:t>
            </a:r>
            <a:r>
              <a:rPr lang="en-US" altLang="zh-CN" dirty="0" err="1"/>
              <a:t>singAfterQuest</a:t>
            </a:r>
            <a:r>
              <a:rPr lang="zh-CN" altLang="en-US" dirty="0"/>
              <a:t>方法。</a:t>
            </a:r>
            <a:endParaRPr lang="en-US" altLang="zh-CN" dirty="0"/>
          </a:p>
          <a:p>
            <a:r>
              <a:rPr lang="zh-CN" altLang="en-US" dirty="0"/>
              <a:t>在这两种方式中，</a:t>
            </a:r>
            <a:r>
              <a:rPr lang="en-US" altLang="zh-CN" dirty="0"/>
              <a:t>pointcut-ref</a:t>
            </a:r>
            <a:r>
              <a:rPr lang="zh-CN" altLang="en-US" dirty="0"/>
              <a:t>属性都引用了名字为</a:t>
            </a:r>
            <a:r>
              <a:rPr lang="en-US" altLang="zh-CN" dirty="0"/>
              <a:t>embark</a:t>
            </a:r>
            <a:r>
              <a:rPr lang="zh-CN" altLang="en-US" dirty="0"/>
              <a:t>的切入点。该切入点是在前面的</a:t>
            </a:r>
            <a:r>
              <a:rPr lang="en-US" altLang="zh-CN" dirty="0"/>
              <a:t>&lt;pointcut&gt;</a:t>
            </a:r>
            <a:r>
              <a:rPr lang="zh-CN" altLang="en-US" dirty="0"/>
              <a:t>元素中定义的，并配置</a:t>
            </a:r>
            <a:r>
              <a:rPr lang="en-US" altLang="zh-CN" dirty="0"/>
              <a:t>expression</a:t>
            </a:r>
            <a:r>
              <a:rPr lang="zh-CN" altLang="en-US" dirty="0"/>
              <a:t>属性来选择所应用的通知。</a:t>
            </a:r>
            <a:endParaRPr lang="en-US" altLang="zh-CN" dirty="0"/>
          </a:p>
          <a:p>
            <a:r>
              <a:rPr lang="zh-CN" altLang="en-US" dirty="0"/>
              <a:t>表达式的语法采用的是</a:t>
            </a:r>
            <a:r>
              <a:rPr lang="en-US" altLang="zh-CN" dirty="0"/>
              <a:t>AspectJ</a:t>
            </a:r>
            <a:r>
              <a:rPr lang="zh-CN" altLang="en-US" dirty="0"/>
              <a:t>的切点表达式语言</a:t>
            </a:r>
            <a:endParaRPr lang="en-US" altLang="zh-CN" dirty="0"/>
          </a:p>
          <a:p>
            <a:endParaRPr lang="zh-CN" altLang="en-US" dirty="0"/>
          </a:p>
        </p:txBody>
      </p:sp>
      <p:sp>
        <p:nvSpPr>
          <p:cNvPr id="3" name="标题 2">
            <a:extLst>
              <a:ext uri="{FF2B5EF4-FFF2-40B4-BE49-F238E27FC236}">
                <a16:creationId xmlns:a16="http://schemas.microsoft.com/office/drawing/2014/main" id="{48D7FA34-CACB-493C-8C90-D378294A159D}"/>
              </a:ext>
            </a:extLst>
          </p:cNvPr>
          <p:cNvSpPr>
            <a:spLocks noGrp="1"/>
          </p:cNvSpPr>
          <p:nvPr>
            <p:ph type="title"/>
          </p:nvPr>
        </p:nvSpPr>
        <p:spPr/>
        <p:txBody>
          <a:bodyPr/>
          <a:lstStyle/>
          <a:p>
            <a:r>
              <a:rPr lang="en-US" altLang="zh-CN" dirty="0"/>
              <a:t>AOP</a:t>
            </a:r>
            <a:r>
              <a:rPr lang="zh-CN" altLang="en-US" dirty="0"/>
              <a:t>应用</a:t>
            </a:r>
          </a:p>
        </p:txBody>
      </p:sp>
    </p:spTree>
    <p:extLst>
      <p:ext uri="{BB962C8B-B14F-4D97-AF65-F5344CB8AC3E}">
        <p14:creationId xmlns:p14="http://schemas.microsoft.com/office/powerpoint/2010/main" val="389972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9913A9-532D-4357-A8B0-036E929251AE}"/>
              </a:ext>
            </a:extLst>
          </p:cNvPr>
          <p:cNvSpPr>
            <a:spLocks noGrp="1"/>
          </p:cNvSpPr>
          <p:nvPr>
            <p:ph idx="1"/>
          </p:nvPr>
        </p:nvSpPr>
        <p:spPr/>
        <p:txBody>
          <a:bodyPr/>
          <a:lstStyle/>
          <a:p>
            <a:r>
              <a:rPr lang="zh-CN" altLang="en-US" dirty="0"/>
              <a:t>通过少量的</a:t>
            </a:r>
            <a:r>
              <a:rPr lang="en-US" altLang="zh-CN" dirty="0"/>
              <a:t>xml</a:t>
            </a:r>
            <a:r>
              <a:rPr lang="zh-CN" altLang="en-US" dirty="0"/>
              <a:t>配置，可以把</a:t>
            </a:r>
            <a:r>
              <a:rPr lang="en-US" altLang="zh-CN" dirty="0" err="1"/>
              <a:t>Ministrel</a:t>
            </a:r>
            <a:r>
              <a:rPr lang="zh-CN" altLang="en-US" dirty="0"/>
              <a:t>声明为一个</a:t>
            </a:r>
            <a:r>
              <a:rPr lang="en-US" altLang="zh-CN" dirty="0"/>
              <a:t>Spring</a:t>
            </a:r>
            <a:r>
              <a:rPr lang="zh-CN" altLang="en-US" dirty="0"/>
              <a:t>切面。骑士执行探险任务前后会调用</a:t>
            </a:r>
            <a:r>
              <a:rPr lang="en-US" altLang="zh-CN" dirty="0"/>
              <a:t>Minstrel</a:t>
            </a:r>
            <a:r>
              <a:rPr lang="zh-CN" altLang="en-US" dirty="0"/>
              <a:t>的</a:t>
            </a:r>
            <a:r>
              <a:rPr lang="en-US" altLang="zh-CN" dirty="0" err="1"/>
              <a:t>singBeforeQuest</a:t>
            </a:r>
            <a:r>
              <a:rPr lang="zh-CN" altLang="en-US" dirty="0"/>
              <a:t>和</a:t>
            </a:r>
            <a:r>
              <a:rPr lang="en-US" altLang="zh-CN" dirty="0" err="1"/>
              <a:t>singAfterQuest</a:t>
            </a:r>
            <a:r>
              <a:rPr lang="zh-CN" altLang="en-US" dirty="0"/>
              <a:t>方法。</a:t>
            </a:r>
            <a:endParaRPr lang="en-US" altLang="zh-CN" dirty="0"/>
          </a:p>
          <a:p>
            <a:r>
              <a:rPr lang="zh-CN" altLang="en-US" dirty="0">
                <a:solidFill>
                  <a:srgbClr val="0070C0"/>
                </a:solidFill>
              </a:rPr>
              <a:t>首先，</a:t>
            </a:r>
            <a:r>
              <a:rPr lang="en-US" altLang="zh-CN" dirty="0">
                <a:solidFill>
                  <a:srgbClr val="0070C0"/>
                </a:solidFill>
              </a:rPr>
              <a:t>Minstrel</a:t>
            </a:r>
            <a:r>
              <a:rPr lang="zh-CN" altLang="en-US" dirty="0">
                <a:solidFill>
                  <a:srgbClr val="0070C0"/>
                </a:solidFill>
              </a:rPr>
              <a:t>仍然是一个</a:t>
            </a:r>
            <a:r>
              <a:rPr lang="en-US" altLang="zh-CN" dirty="0">
                <a:solidFill>
                  <a:srgbClr val="0070C0"/>
                </a:solidFill>
              </a:rPr>
              <a:t>POJO</a:t>
            </a:r>
            <a:r>
              <a:rPr lang="zh-CN" altLang="en-US" dirty="0">
                <a:solidFill>
                  <a:srgbClr val="0070C0"/>
                </a:solidFill>
              </a:rPr>
              <a:t>，没有任何代码表明它要被作为一个切面使用。</a:t>
            </a:r>
            <a:endParaRPr lang="en-US" altLang="zh-CN" dirty="0">
              <a:solidFill>
                <a:srgbClr val="0070C0"/>
              </a:solidFill>
            </a:endParaRPr>
          </a:p>
          <a:p>
            <a:r>
              <a:rPr lang="zh-CN" altLang="en-US" dirty="0">
                <a:solidFill>
                  <a:srgbClr val="0070C0"/>
                </a:solidFill>
              </a:rPr>
              <a:t>其次，</a:t>
            </a:r>
            <a:r>
              <a:rPr lang="en-US" altLang="zh-CN" dirty="0">
                <a:solidFill>
                  <a:srgbClr val="0070C0"/>
                </a:solidFill>
              </a:rPr>
              <a:t>Minstrel</a:t>
            </a:r>
            <a:r>
              <a:rPr lang="zh-CN" altLang="en-US" dirty="0">
                <a:solidFill>
                  <a:srgbClr val="0070C0"/>
                </a:solidFill>
              </a:rPr>
              <a:t>可以被应用到</a:t>
            </a:r>
            <a:r>
              <a:rPr lang="en-US" altLang="zh-CN" dirty="0" err="1">
                <a:solidFill>
                  <a:srgbClr val="0070C0"/>
                </a:solidFill>
              </a:rPr>
              <a:t>BraveKnight</a:t>
            </a:r>
            <a:r>
              <a:rPr lang="zh-CN" altLang="en-US" dirty="0">
                <a:solidFill>
                  <a:srgbClr val="0070C0"/>
                </a:solidFill>
              </a:rPr>
              <a:t>中，而</a:t>
            </a:r>
            <a:r>
              <a:rPr lang="en-US" altLang="zh-CN" dirty="0" err="1">
                <a:solidFill>
                  <a:srgbClr val="0070C0"/>
                </a:solidFill>
              </a:rPr>
              <a:t>BraveKnight</a:t>
            </a:r>
            <a:r>
              <a:rPr lang="zh-CN" altLang="en-US" dirty="0">
                <a:solidFill>
                  <a:srgbClr val="0070C0"/>
                </a:solidFill>
              </a:rPr>
              <a:t>不需要显式地调用它。实际上，</a:t>
            </a:r>
            <a:r>
              <a:rPr lang="en-US" altLang="zh-CN" dirty="0" err="1">
                <a:solidFill>
                  <a:srgbClr val="0070C0"/>
                </a:solidFill>
              </a:rPr>
              <a:t>BraveKnight</a:t>
            </a:r>
            <a:r>
              <a:rPr lang="zh-CN" altLang="en-US" dirty="0">
                <a:solidFill>
                  <a:srgbClr val="0070C0"/>
                </a:solidFill>
              </a:rPr>
              <a:t>完全不知道</a:t>
            </a:r>
            <a:r>
              <a:rPr lang="en-US" altLang="zh-CN" dirty="0">
                <a:solidFill>
                  <a:srgbClr val="0070C0"/>
                </a:solidFill>
              </a:rPr>
              <a:t>Minstrel</a:t>
            </a:r>
            <a:r>
              <a:rPr lang="zh-CN" altLang="en-US" dirty="0">
                <a:solidFill>
                  <a:srgbClr val="0070C0"/>
                </a:solidFill>
              </a:rPr>
              <a:t>的存在。</a:t>
            </a:r>
          </a:p>
        </p:txBody>
      </p:sp>
      <p:sp>
        <p:nvSpPr>
          <p:cNvPr id="3" name="标题 2">
            <a:extLst>
              <a:ext uri="{FF2B5EF4-FFF2-40B4-BE49-F238E27FC236}">
                <a16:creationId xmlns:a16="http://schemas.microsoft.com/office/drawing/2014/main" id="{48D7FA34-CACB-493C-8C90-D378294A159D}"/>
              </a:ext>
            </a:extLst>
          </p:cNvPr>
          <p:cNvSpPr>
            <a:spLocks noGrp="1"/>
          </p:cNvSpPr>
          <p:nvPr>
            <p:ph type="title"/>
          </p:nvPr>
        </p:nvSpPr>
        <p:spPr/>
        <p:txBody>
          <a:bodyPr/>
          <a:lstStyle/>
          <a:p>
            <a:r>
              <a:rPr lang="en-US" altLang="zh-CN" dirty="0"/>
              <a:t>AOP</a:t>
            </a:r>
            <a:r>
              <a:rPr lang="zh-CN" altLang="en-US" dirty="0"/>
              <a:t>应用</a:t>
            </a:r>
          </a:p>
        </p:txBody>
      </p:sp>
    </p:spTree>
    <p:extLst>
      <p:ext uri="{BB962C8B-B14F-4D97-AF65-F5344CB8AC3E}">
        <p14:creationId xmlns:p14="http://schemas.microsoft.com/office/powerpoint/2010/main" val="193087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5E70C4-6D42-475D-BB18-53BD684D6A1E}"/>
              </a:ext>
            </a:extLst>
          </p:cNvPr>
          <p:cNvSpPr>
            <a:spLocks noGrp="1"/>
          </p:cNvSpPr>
          <p:nvPr>
            <p:ph idx="1"/>
          </p:nvPr>
        </p:nvSpPr>
        <p:spPr>
          <a:xfrm>
            <a:off x="1187399" y="1772816"/>
            <a:ext cx="9753600" cy="4343400"/>
          </a:xfrm>
        </p:spPr>
        <p:txBody>
          <a:bodyPr/>
          <a:lstStyle/>
          <a:p>
            <a:r>
              <a:rPr lang="zh-CN" altLang="en-US" dirty="0"/>
              <a:t>在基于</a:t>
            </a:r>
            <a:r>
              <a:rPr lang="en-US" altLang="zh-CN" dirty="0"/>
              <a:t>Spring</a:t>
            </a:r>
            <a:r>
              <a:rPr lang="zh-CN" altLang="en-US" dirty="0"/>
              <a:t>的应用中，你的应用对象生存于</a:t>
            </a:r>
            <a:r>
              <a:rPr lang="en-US" altLang="zh-CN" dirty="0"/>
              <a:t>Spring</a:t>
            </a:r>
            <a:r>
              <a:rPr lang="zh-CN" altLang="en-US" dirty="0"/>
              <a:t>容器中，如图</a:t>
            </a:r>
            <a:r>
              <a:rPr lang="en-US" altLang="zh-CN" dirty="0"/>
              <a:t>1.4</a:t>
            </a:r>
            <a:r>
              <a:rPr lang="zh-CN" altLang="en-US" dirty="0"/>
              <a:t>所示，</a:t>
            </a:r>
            <a:r>
              <a:rPr lang="en-US" altLang="zh-CN" dirty="0"/>
              <a:t>Spring</a:t>
            </a:r>
            <a:r>
              <a:rPr lang="zh-CN" altLang="en-US" dirty="0"/>
              <a:t>容器负责创建对象，装配它们，配置它们并管理它们的整个生命周期，从生存到死亡。</a:t>
            </a:r>
            <a:endParaRPr lang="en-US" altLang="zh-CN" dirty="0"/>
          </a:p>
          <a:p>
            <a:endParaRPr lang="zh-CN" altLang="en-US" dirty="0"/>
          </a:p>
        </p:txBody>
      </p:sp>
      <p:sp>
        <p:nvSpPr>
          <p:cNvPr id="3" name="标题 2">
            <a:extLst>
              <a:ext uri="{FF2B5EF4-FFF2-40B4-BE49-F238E27FC236}">
                <a16:creationId xmlns:a16="http://schemas.microsoft.com/office/drawing/2014/main" id="{4646945E-1298-4D05-80CA-6F93B86BD415}"/>
              </a:ext>
            </a:extLst>
          </p:cNvPr>
          <p:cNvSpPr>
            <a:spLocks noGrp="1"/>
          </p:cNvSpPr>
          <p:nvPr>
            <p:ph type="title"/>
          </p:nvPr>
        </p:nvSpPr>
        <p:spPr/>
        <p:txBody>
          <a:bodyPr/>
          <a:lstStyle/>
          <a:p>
            <a:r>
              <a:rPr lang="zh-CN" altLang="en-US" dirty="0"/>
              <a:t>容纳你的</a:t>
            </a:r>
            <a:r>
              <a:rPr lang="en-US" altLang="zh-CN" dirty="0"/>
              <a:t>Bean</a:t>
            </a:r>
            <a:endParaRPr lang="zh-CN" altLang="en-US" dirty="0"/>
          </a:p>
        </p:txBody>
      </p:sp>
      <p:grpSp>
        <p:nvGrpSpPr>
          <p:cNvPr id="26" name="组合 25">
            <a:extLst>
              <a:ext uri="{FF2B5EF4-FFF2-40B4-BE49-F238E27FC236}">
                <a16:creationId xmlns:a16="http://schemas.microsoft.com/office/drawing/2014/main" id="{D9EDF9DF-DBED-4061-9F7C-44FB68FCD81A}"/>
              </a:ext>
            </a:extLst>
          </p:cNvPr>
          <p:cNvGrpSpPr/>
          <p:nvPr/>
        </p:nvGrpSpPr>
        <p:grpSpPr>
          <a:xfrm>
            <a:off x="3214092" y="3284984"/>
            <a:ext cx="4536504" cy="2664296"/>
            <a:chOff x="3214092" y="3284984"/>
            <a:chExt cx="4536504" cy="2664296"/>
          </a:xfrm>
        </p:grpSpPr>
        <p:sp>
          <p:nvSpPr>
            <p:cNvPr id="4" name="矩形 3">
              <a:extLst>
                <a:ext uri="{FF2B5EF4-FFF2-40B4-BE49-F238E27FC236}">
                  <a16:creationId xmlns:a16="http://schemas.microsoft.com/office/drawing/2014/main" id="{F5071C6D-6AAB-4E17-AD21-6EE7AA5EC472}"/>
                </a:ext>
              </a:extLst>
            </p:cNvPr>
            <p:cNvSpPr/>
            <p:nvPr/>
          </p:nvSpPr>
          <p:spPr>
            <a:xfrm>
              <a:off x="3214092" y="3284984"/>
              <a:ext cx="4536504" cy="266429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dirty="0"/>
            </a:p>
          </p:txBody>
        </p:sp>
        <p:sp>
          <p:nvSpPr>
            <p:cNvPr id="5" name="文本框 4">
              <a:extLst>
                <a:ext uri="{FF2B5EF4-FFF2-40B4-BE49-F238E27FC236}">
                  <a16:creationId xmlns:a16="http://schemas.microsoft.com/office/drawing/2014/main" id="{236270EC-9977-433B-92F4-CEF1F93221EE}"/>
                </a:ext>
              </a:extLst>
            </p:cNvPr>
            <p:cNvSpPr txBox="1"/>
            <p:nvPr/>
          </p:nvSpPr>
          <p:spPr>
            <a:xfrm>
              <a:off x="4582244" y="3356992"/>
              <a:ext cx="1620957" cy="376513"/>
            </a:xfrm>
            <a:prstGeom prst="rect">
              <a:avLst/>
            </a:prstGeom>
            <a:noFill/>
          </p:spPr>
          <p:txBody>
            <a:bodyPr wrap="none" rtlCol="0">
              <a:spAutoFit/>
            </a:bodyPr>
            <a:lstStyle/>
            <a:p>
              <a:pPr>
                <a:lnSpc>
                  <a:spcPct val="90000"/>
                </a:lnSpc>
              </a:pPr>
              <a:r>
                <a:rPr lang="en-US" altLang="zh-CN" sz="2000" dirty="0"/>
                <a:t>Spring</a:t>
              </a:r>
              <a:r>
                <a:rPr lang="zh-CN" altLang="en-US" sz="2000" dirty="0"/>
                <a:t>容器</a:t>
              </a:r>
            </a:p>
          </p:txBody>
        </p:sp>
        <p:sp>
          <p:nvSpPr>
            <p:cNvPr id="6" name="矩形 5">
              <a:extLst>
                <a:ext uri="{FF2B5EF4-FFF2-40B4-BE49-F238E27FC236}">
                  <a16:creationId xmlns:a16="http://schemas.microsoft.com/office/drawing/2014/main" id="{00E3B4BD-202D-44BD-BC15-8D9FE479880A}"/>
                </a:ext>
              </a:extLst>
            </p:cNvPr>
            <p:cNvSpPr/>
            <p:nvPr/>
          </p:nvSpPr>
          <p:spPr>
            <a:xfrm>
              <a:off x="3430116" y="4172823"/>
              <a:ext cx="432048"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400"/>
            </a:p>
          </p:txBody>
        </p:sp>
        <p:sp>
          <p:nvSpPr>
            <p:cNvPr id="7" name="矩形 6">
              <a:extLst>
                <a:ext uri="{FF2B5EF4-FFF2-40B4-BE49-F238E27FC236}">
                  <a16:creationId xmlns:a16="http://schemas.microsoft.com/office/drawing/2014/main" id="{4F8C0584-360E-4283-B0BE-A9482737C709}"/>
                </a:ext>
              </a:extLst>
            </p:cNvPr>
            <p:cNvSpPr/>
            <p:nvPr/>
          </p:nvSpPr>
          <p:spPr>
            <a:xfrm>
              <a:off x="4366220" y="3805513"/>
              <a:ext cx="432048"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400"/>
            </a:p>
          </p:txBody>
        </p:sp>
        <p:sp>
          <p:nvSpPr>
            <p:cNvPr id="8" name="矩形 7">
              <a:extLst>
                <a:ext uri="{FF2B5EF4-FFF2-40B4-BE49-F238E27FC236}">
                  <a16:creationId xmlns:a16="http://schemas.microsoft.com/office/drawing/2014/main" id="{AFB9EF4D-E976-463F-8446-4256D12E4785}"/>
                </a:ext>
              </a:extLst>
            </p:cNvPr>
            <p:cNvSpPr/>
            <p:nvPr/>
          </p:nvSpPr>
          <p:spPr>
            <a:xfrm>
              <a:off x="4147520" y="4728575"/>
              <a:ext cx="432048"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400"/>
            </a:p>
          </p:txBody>
        </p:sp>
        <p:sp>
          <p:nvSpPr>
            <p:cNvPr id="9" name="矩形 8">
              <a:extLst>
                <a:ext uri="{FF2B5EF4-FFF2-40B4-BE49-F238E27FC236}">
                  <a16:creationId xmlns:a16="http://schemas.microsoft.com/office/drawing/2014/main" id="{7847C915-AB63-49B3-BB3D-02AC2E81EB71}"/>
                </a:ext>
              </a:extLst>
            </p:cNvPr>
            <p:cNvSpPr/>
            <p:nvPr/>
          </p:nvSpPr>
          <p:spPr>
            <a:xfrm>
              <a:off x="3430116" y="5066090"/>
              <a:ext cx="432048"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400"/>
            </a:p>
          </p:txBody>
        </p:sp>
        <p:sp>
          <p:nvSpPr>
            <p:cNvPr id="10" name="矩形 9">
              <a:extLst>
                <a:ext uri="{FF2B5EF4-FFF2-40B4-BE49-F238E27FC236}">
                  <a16:creationId xmlns:a16="http://schemas.microsoft.com/office/drawing/2014/main" id="{5423C01E-9837-47A5-8C8E-2063A34E473F}"/>
                </a:ext>
              </a:extLst>
            </p:cNvPr>
            <p:cNvSpPr/>
            <p:nvPr/>
          </p:nvSpPr>
          <p:spPr>
            <a:xfrm>
              <a:off x="5888857" y="4224956"/>
              <a:ext cx="432048"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400"/>
            </a:p>
          </p:txBody>
        </p:sp>
        <p:sp>
          <p:nvSpPr>
            <p:cNvPr id="11" name="矩形 10">
              <a:extLst>
                <a:ext uri="{FF2B5EF4-FFF2-40B4-BE49-F238E27FC236}">
                  <a16:creationId xmlns:a16="http://schemas.microsoft.com/office/drawing/2014/main" id="{CC65B48B-4282-40E8-B0A6-9D572E2BB818}"/>
                </a:ext>
              </a:extLst>
            </p:cNvPr>
            <p:cNvSpPr/>
            <p:nvPr/>
          </p:nvSpPr>
          <p:spPr>
            <a:xfrm>
              <a:off x="6608937" y="3645024"/>
              <a:ext cx="432048"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400"/>
            </a:p>
          </p:txBody>
        </p:sp>
        <p:sp>
          <p:nvSpPr>
            <p:cNvPr id="12" name="矩形 11">
              <a:extLst>
                <a:ext uri="{FF2B5EF4-FFF2-40B4-BE49-F238E27FC236}">
                  <a16:creationId xmlns:a16="http://schemas.microsoft.com/office/drawing/2014/main" id="{8E693B9D-840B-4DF7-9765-35324FF694F1}"/>
                </a:ext>
              </a:extLst>
            </p:cNvPr>
            <p:cNvSpPr/>
            <p:nvPr/>
          </p:nvSpPr>
          <p:spPr>
            <a:xfrm>
              <a:off x="6608937" y="5169432"/>
              <a:ext cx="432048"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400"/>
            </a:p>
          </p:txBody>
        </p:sp>
        <p:sp>
          <p:nvSpPr>
            <p:cNvPr id="13" name="矩形 12">
              <a:extLst>
                <a:ext uri="{FF2B5EF4-FFF2-40B4-BE49-F238E27FC236}">
                  <a16:creationId xmlns:a16="http://schemas.microsoft.com/office/drawing/2014/main" id="{D420D722-A544-45F7-A22D-FE7871FF9288}"/>
                </a:ext>
              </a:extLst>
            </p:cNvPr>
            <p:cNvSpPr/>
            <p:nvPr/>
          </p:nvSpPr>
          <p:spPr>
            <a:xfrm>
              <a:off x="5631799" y="5148455"/>
              <a:ext cx="432048"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400"/>
            </a:p>
          </p:txBody>
        </p:sp>
        <p:cxnSp>
          <p:nvCxnSpPr>
            <p:cNvPr id="15" name="直接连接符 14">
              <a:extLst>
                <a:ext uri="{FF2B5EF4-FFF2-40B4-BE49-F238E27FC236}">
                  <a16:creationId xmlns:a16="http://schemas.microsoft.com/office/drawing/2014/main" id="{4F8989BA-7E11-4C52-8EFD-E77C9970D0F9}"/>
                </a:ext>
              </a:extLst>
            </p:cNvPr>
            <p:cNvCxnSpPr>
              <a:stCxn id="7" idx="2"/>
              <a:endCxn id="8" idx="0"/>
            </p:cNvCxnSpPr>
            <p:nvPr/>
          </p:nvCxnSpPr>
          <p:spPr>
            <a:xfrm flipH="1">
              <a:off x="4363544" y="4237561"/>
              <a:ext cx="218700" cy="4910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462DB7D-9108-47DD-A713-35F82D820FDC}"/>
                </a:ext>
              </a:extLst>
            </p:cNvPr>
            <p:cNvCxnSpPr>
              <a:stCxn id="6" idx="3"/>
              <a:endCxn id="8" idx="0"/>
            </p:cNvCxnSpPr>
            <p:nvPr/>
          </p:nvCxnSpPr>
          <p:spPr>
            <a:xfrm>
              <a:off x="3862164" y="4388847"/>
              <a:ext cx="501380" cy="3397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727DE95-D5D9-49A5-B2B6-D5D53E186A46}"/>
                </a:ext>
              </a:extLst>
            </p:cNvPr>
            <p:cNvCxnSpPr>
              <a:stCxn id="9" idx="0"/>
              <a:endCxn id="6" idx="2"/>
            </p:cNvCxnSpPr>
            <p:nvPr/>
          </p:nvCxnSpPr>
          <p:spPr>
            <a:xfrm flipV="1">
              <a:off x="3646140" y="4604871"/>
              <a:ext cx="0" cy="4612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893A6F6-21AE-43F7-8A7D-21D00CABB961}"/>
                </a:ext>
              </a:extLst>
            </p:cNvPr>
            <p:cNvCxnSpPr>
              <a:stCxn id="10" idx="2"/>
              <a:endCxn id="13" idx="0"/>
            </p:cNvCxnSpPr>
            <p:nvPr/>
          </p:nvCxnSpPr>
          <p:spPr>
            <a:xfrm flipH="1">
              <a:off x="5847823" y="4657004"/>
              <a:ext cx="257058" cy="4914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69A14D4-A19B-44B1-BC49-AFF401EABC48}"/>
                </a:ext>
              </a:extLst>
            </p:cNvPr>
            <p:cNvCxnSpPr>
              <a:stCxn id="10" idx="2"/>
              <a:endCxn id="12" idx="0"/>
            </p:cNvCxnSpPr>
            <p:nvPr/>
          </p:nvCxnSpPr>
          <p:spPr>
            <a:xfrm>
              <a:off x="6104881" y="4657004"/>
              <a:ext cx="720080" cy="5124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EF6EC3C-F4FB-4CBF-BDBB-44052365B460}"/>
                </a:ext>
              </a:extLst>
            </p:cNvPr>
            <p:cNvCxnSpPr>
              <a:stCxn id="10" idx="3"/>
              <a:endCxn id="11" idx="2"/>
            </p:cNvCxnSpPr>
            <p:nvPr/>
          </p:nvCxnSpPr>
          <p:spPr>
            <a:xfrm flipV="1">
              <a:off x="6320905" y="4077072"/>
              <a:ext cx="504056" cy="363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文本框 26">
            <a:extLst>
              <a:ext uri="{FF2B5EF4-FFF2-40B4-BE49-F238E27FC236}">
                <a16:creationId xmlns:a16="http://schemas.microsoft.com/office/drawing/2014/main" id="{FD672CD6-230F-4A8C-88B3-A937FA28A70B}"/>
              </a:ext>
            </a:extLst>
          </p:cNvPr>
          <p:cNvSpPr txBox="1"/>
          <p:nvPr/>
        </p:nvSpPr>
        <p:spPr>
          <a:xfrm>
            <a:off x="2094383" y="6070710"/>
            <a:ext cx="6596678" cy="376513"/>
          </a:xfrm>
          <a:prstGeom prst="rect">
            <a:avLst/>
          </a:prstGeom>
          <a:noFill/>
        </p:spPr>
        <p:txBody>
          <a:bodyPr wrap="none" rtlCol="0">
            <a:spAutoFit/>
          </a:bodyPr>
          <a:lstStyle/>
          <a:p>
            <a:pPr>
              <a:lnSpc>
                <a:spcPct val="90000"/>
              </a:lnSpc>
            </a:pPr>
            <a:r>
              <a:rPr lang="zh-CN" altLang="en-US" sz="2000" dirty="0"/>
              <a:t>图</a:t>
            </a:r>
            <a:r>
              <a:rPr lang="en-US" altLang="zh-CN" sz="2000" dirty="0"/>
              <a:t>1.4 </a:t>
            </a:r>
            <a:r>
              <a:rPr lang="zh-CN" altLang="en-US" sz="2000" dirty="0"/>
              <a:t>对象由</a:t>
            </a:r>
            <a:r>
              <a:rPr lang="en-US" altLang="zh-CN" sz="2000" dirty="0"/>
              <a:t>Spring</a:t>
            </a:r>
            <a:r>
              <a:rPr lang="zh-CN" altLang="en-US" sz="2000" dirty="0"/>
              <a:t>容器创建和装配，并存在窗口之中</a:t>
            </a:r>
          </a:p>
        </p:txBody>
      </p:sp>
    </p:spTree>
    <p:extLst>
      <p:ext uri="{BB962C8B-B14F-4D97-AF65-F5344CB8AC3E}">
        <p14:creationId xmlns:p14="http://schemas.microsoft.com/office/powerpoint/2010/main" val="195528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F4E5498-EA4E-46D8-9667-4B02F8412EDB}"/>
              </a:ext>
            </a:extLst>
          </p:cNvPr>
          <p:cNvSpPr>
            <a:spLocks noGrp="1"/>
          </p:cNvSpPr>
          <p:nvPr>
            <p:ph idx="1"/>
          </p:nvPr>
        </p:nvSpPr>
        <p:spPr/>
        <p:txBody>
          <a:bodyPr/>
          <a:lstStyle/>
          <a:p>
            <a:r>
              <a:rPr lang="zh-CN" altLang="en-US" dirty="0"/>
              <a:t>容器是</a:t>
            </a:r>
            <a:r>
              <a:rPr lang="en-US" altLang="zh-CN" dirty="0"/>
              <a:t>Spring</a:t>
            </a:r>
            <a:r>
              <a:rPr lang="zh-CN" altLang="en-US" dirty="0"/>
              <a:t>框架的核心。</a:t>
            </a:r>
            <a:r>
              <a:rPr lang="en-US" altLang="zh-CN" dirty="0"/>
              <a:t>Spring</a:t>
            </a:r>
            <a:r>
              <a:rPr lang="zh-CN" altLang="en-US" dirty="0"/>
              <a:t>容器使用</a:t>
            </a:r>
            <a:r>
              <a:rPr lang="en-US" altLang="zh-CN" dirty="0"/>
              <a:t>DI</a:t>
            </a:r>
            <a:r>
              <a:rPr lang="zh-CN" altLang="en-US" dirty="0"/>
              <a:t>管理构建应用的组件，它会创建相互协作的组件之间的关联。</a:t>
            </a:r>
            <a:endParaRPr lang="en-US" altLang="zh-CN" dirty="0"/>
          </a:p>
          <a:p>
            <a:r>
              <a:rPr lang="en-US" altLang="zh-CN" dirty="0"/>
              <a:t>Spring</a:t>
            </a:r>
            <a:r>
              <a:rPr lang="zh-CN" altLang="en-US" dirty="0"/>
              <a:t>容器并不是只有一个。</a:t>
            </a:r>
            <a:r>
              <a:rPr lang="en-US" altLang="zh-CN" dirty="0"/>
              <a:t>Spring</a:t>
            </a:r>
            <a:r>
              <a:rPr lang="zh-CN" altLang="en-US" dirty="0"/>
              <a:t>自带了多个容器实现，可以归纳为两种不同的类型：</a:t>
            </a:r>
            <a:r>
              <a:rPr lang="en-US" altLang="zh-CN" dirty="0"/>
              <a:t>bean</a:t>
            </a:r>
            <a:r>
              <a:rPr lang="zh-CN" altLang="en-US" dirty="0"/>
              <a:t>工厂和应用上下文。</a:t>
            </a:r>
            <a:endParaRPr lang="en-US" altLang="zh-CN" dirty="0"/>
          </a:p>
          <a:p>
            <a:r>
              <a:rPr lang="zh-CN" altLang="en-US" dirty="0"/>
              <a:t>我们主要使用应用上下文做为</a:t>
            </a:r>
            <a:r>
              <a:rPr lang="en-US" altLang="zh-CN" dirty="0"/>
              <a:t>Spring</a:t>
            </a:r>
            <a:r>
              <a:rPr lang="zh-CN" altLang="en-US" dirty="0"/>
              <a:t>容器。</a:t>
            </a:r>
          </a:p>
        </p:txBody>
      </p:sp>
      <p:sp>
        <p:nvSpPr>
          <p:cNvPr id="3" name="标题 2">
            <a:extLst>
              <a:ext uri="{FF2B5EF4-FFF2-40B4-BE49-F238E27FC236}">
                <a16:creationId xmlns:a16="http://schemas.microsoft.com/office/drawing/2014/main" id="{7FF9F5F0-8208-4134-BBE9-6EFC6F95567C}"/>
              </a:ext>
            </a:extLst>
          </p:cNvPr>
          <p:cNvSpPr>
            <a:spLocks noGrp="1"/>
          </p:cNvSpPr>
          <p:nvPr>
            <p:ph type="title"/>
          </p:nvPr>
        </p:nvSpPr>
        <p:spPr/>
        <p:txBody>
          <a:bodyPr/>
          <a:lstStyle/>
          <a:p>
            <a:r>
              <a:rPr lang="zh-CN" altLang="en-US" dirty="0"/>
              <a:t>容纳你的</a:t>
            </a:r>
            <a:r>
              <a:rPr lang="en-US" altLang="zh-CN" dirty="0"/>
              <a:t>Bean</a:t>
            </a:r>
            <a:endParaRPr lang="zh-CN" altLang="en-US" dirty="0"/>
          </a:p>
        </p:txBody>
      </p:sp>
    </p:spTree>
    <p:extLst>
      <p:ext uri="{BB962C8B-B14F-4D97-AF65-F5344CB8AC3E}">
        <p14:creationId xmlns:p14="http://schemas.microsoft.com/office/powerpoint/2010/main" val="1972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4D6E123-8691-40A2-B47D-DC05899E89A3}"/>
              </a:ext>
            </a:extLst>
          </p:cNvPr>
          <p:cNvSpPr>
            <a:spLocks noGrp="1"/>
          </p:cNvSpPr>
          <p:nvPr>
            <p:ph idx="1"/>
          </p:nvPr>
        </p:nvSpPr>
        <p:spPr/>
        <p:txBody>
          <a:bodyPr/>
          <a:lstStyle/>
          <a:p>
            <a:r>
              <a:rPr lang="en-US" altLang="zh-CN" dirty="0"/>
              <a:t>Spring</a:t>
            </a:r>
            <a:r>
              <a:rPr lang="zh-CN" altLang="en-US" dirty="0"/>
              <a:t>自带了多种类型的应用上下文。下面罗列的几个是你最有可能遇到的。</a:t>
            </a:r>
            <a:endParaRPr lang="en-US" altLang="zh-CN" dirty="0"/>
          </a:p>
          <a:p>
            <a:pPr lvl="1">
              <a:buFont typeface="Wingdings" panose="05000000000000000000" pitchFamily="2" charset="2"/>
              <a:buChar char="n"/>
            </a:pPr>
            <a:r>
              <a:rPr lang="en-US" altLang="zh-CN" dirty="0" err="1"/>
              <a:t>AnnotationConfigApplicationContext</a:t>
            </a:r>
            <a:r>
              <a:rPr lang="zh-CN" altLang="en-US" dirty="0"/>
              <a:t>：从一个或多个基于</a:t>
            </a:r>
            <a:r>
              <a:rPr lang="en-US" altLang="zh-CN" dirty="0"/>
              <a:t>Java</a:t>
            </a:r>
            <a:r>
              <a:rPr lang="zh-CN" altLang="en-US" dirty="0"/>
              <a:t>的配置类中加载</a:t>
            </a:r>
            <a:r>
              <a:rPr lang="en-US" altLang="zh-CN" dirty="0"/>
              <a:t>Spring</a:t>
            </a:r>
            <a:r>
              <a:rPr lang="zh-CN" altLang="en-US" dirty="0"/>
              <a:t>应用上下文。</a:t>
            </a:r>
            <a:endParaRPr lang="en-US" altLang="zh-CN" dirty="0"/>
          </a:p>
          <a:p>
            <a:pPr lvl="1">
              <a:buFont typeface="Wingdings" panose="05000000000000000000" pitchFamily="2" charset="2"/>
              <a:buChar char="n"/>
            </a:pPr>
            <a:r>
              <a:rPr lang="en-US" altLang="zh-CN" dirty="0" err="1"/>
              <a:t>AnnotationConfigWebApplicationContext</a:t>
            </a:r>
            <a:r>
              <a:rPr lang="en-US" altLang="zh-CN" dirty="0"/>
              <a:t>:</a:t>
            </a:r>
            <a:r>
              <a:rPr lang="zh-CN" altLang="en-US" dirty="0"/>
              <a:t>从一个或多个基于</a:t>
            </a:r>
            <a:r>
              <a:rPr lang="en-US" altLang="zh-CN" dirty="0"/>
              <a:t>Java</a:t>
            </a:r>
            <a:r>
              <a:rPr lang="zh-CN" altLang="en-US" dirty="0"/>
              <a:t>的配置类中加载</a:t>
            </a:r>
            <a:r>
              <a:rPr lang="en-US" altLang="zh-CN" dirty="0"/>
              <a:t>Spring Web</a:t>
            </a:r>
            <a:r>
              <a:rPr lang="zh-CN" altLang="en-US" dirty="0"/>
              <a:t>应用上下文。</a:t>
            </a:r>
            <a:endParaRPr lang="en-US" altLang="zh-CN" dirty="0"/>
          </a:p>
          <a:p>
            <a:pPr lvl="1">
              <a:buFont typeface="Wingdings" panose="05000000000000000000" pitchFamily="2" charset="2"/>
              <a:buChar char="n"/>
            </a:pPr>
            <a:r>
              <a:rPr lang="en-US" altLang="zh-CN" dirty="0" err="1"/>
              <a:t>ClassPathXmlApplicationContext</a:t>
            </a:r>
            <a:r>
              <a:rPr lang="zh-CN" altLang="en-US" dirty="0"/>
              <a:t>：从类路径下的一个或多个</a:t>
            </a:r>
            <a:r>
              <a:rPr lang="en-US" altLang="zh-CN" dirty="0"/>
              <a:t>xml</a:t>
            </a:r>
            <a:r>
              <a:rPr lang="zh-CN" altLang="en-US" dirty="0"/>
              <a:t>配置文件中加载上下文定义，把应用上下文的定义文件作为类资源。</a:t>
            </a:r>
            <a:endParaRPr lang="en-US" altLang="zh-CN" dirty="0"/>
          </a:p>
          <a:p>
            <a:pPr lvl="1">
              <a:buFont typeface="Wingdings" panose="05000000000000000000" pitchFamily="2" charset="2"/>
              <a:buChar char="n"/>
            </a:pPr>
            <a:endParaRPr lang="zh-CN" altLang="en-US" dirty="0"/>
          </a:p>
        </p:txBody>
      </p:sp>
      <p:sp>
        <p:nvSpPr>
          <p:cNvPr id="3" name="标题 2">
            <a:extLst>
              <a:ext uri="{FF2B5EF4-FFF2-40B4-BE49-F238E27FC236}">
                <a16:creationId xmlns:a16="http://schemas.microsoft.com/office/drawing/2014/main" id="{243C39DC-431F-4A39-81DE-7E5FDAD8D99A}"/>
              </a:ext>
            </a:extLst>
          </p:cNvPr>
          <p:cNvSpPr>
            <a:spLocks noGrp="1"/>
          </p:cNvSpPr>
          <p:nvPr>
            <p:ph type="title"/>
          </p:nvPr>
        </p:nvSpPr>
        <p:spPr/>
        <p:txBody>
          <a:bodyPr/>
          <a:lstStyle/>
          <a:p>
            <a:r>
              <a:rPr lang="zh-CN" altLang="en-US" dirty="0"/>
              <a:t>使用应用上下文</a:t>
            </a:r>
          </a:p>
        </p:txBody>
      </p:sp>
    </p:spTree>
    <p:extLst>
      <p:ext uri="{BB962C8B-B14F-4D97-AF65-F5344CB8AC3E}">
        <p14:creationId xmlns:p14="http://schemas.microsoft.com/office/powerpoint/2010/main" val="308910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Spring</a:t>
            </a:r>
            <a:r>
              <a:rPr lang="zh-CN" altLang="en-US"/>
              <a:t>是如何简化</a:t>
            </a:r>
            <a:r>
              <a:rPr lang="en-US" altLang="zh-CN"/>
              <a:t>Java</a:t>
            </a:r>
            <a:r>
              <a:rPr lang="zh-CN" altLang="en-US"/>
              <a:t>开发的？</a:t>
            </a:r>
            <a:endParaRPr lang="en-US" altLang="zh-CN"/>
          </a:p>
          <a:p>
            <a:pPr lvl="1"/>
            <a:r>
              <a:rPr lang="zh-CN" altLang="en-US"/>
              <a:t>基于</a:t>
            </a:r>
            <a:r>
              <a:rPr lang="en-US" altLang="zh-CN"/>
              <a:t>POJO</a:t>
            </a:r>
            <a:r>
              <a:rPr lang="zh-CN" altLang="en-US"/>
              <a:t>的轻量级和最小侵入性编程</a:t>
            </a:r>
            <a:endParaRPr lang="en-US" altLang="zh-CN"/>
          </a:p>
          <a:p>
            <a:pPr lvl="1"/>
            <a:r>
              <a:rPr lang="zh-CN" altLang="en-US"/>
              <a:t>通过依赖注入和面向接口实现松耦合</a:t>
            </a:r>
            <a:endParaRPr lang="en-US" altLang="zh-CN"/>
          </a:p>
          <a:p>
            <a:pPr lvl="1"/>
            <a:r>
              <a:rPr lang="zh-CN" altLang="en-US"/>
              <a:t>基于切面和惯例进行声明式编程</a:t>
            </a:r>
            <a:endParaRPr lang="en-US" altLang="zh-CN"/>
          </a:p>
          <a:p>
            <a:pPr lvl="1"/>
            <a:r>
              <a:rPr lang="zh-CN" altLang="en-US"/>
              <a:t>通过切面和模板减少样板式代码</a:t>
            </a:r>
            <a:endParaRPr lang="en-US" altLang="zh-CN"/>
          </a:p>
          <a:p>
            <a:r>
              <a:rPr lang="zh-CN" altLang="en-US"/>
              <a:t>几乎</a:t>
            </a:r>
            <a:r>
              <a:rPr lang="en-US" altLang="zh-CN"/>
              <a:t>Spring</a:t>
            </a:r>
            <a:r>
              <a:rPr lang="zh-CN" altLang="en-US"/>
              <a:t>所做的任何事情都可以追溯到上述一条或多条策略。</a:t>
            </a:r>
          </a:p>
        </p:txBody>
      </p:sp>
      <p:sp>
        <p:nvSpPr>
          <p:cNvPr id="3" name="标题 2"/>
          <p:cNvSpPr>
            <a:spLocks noGrp="1"/>
          </p:cNvSpPr>
          <p:nvPr>
            <p:ph type="title"/>
          </p:nvPr>
        </p:nvSpPr>
        <p:spPr/>
        <p:txBody>
          <a:bodyPr/>
          <a:lstStyle/>
          <a:p>
            <a:r>
              <a:rPr lang="zh-CN" altLang="en-US"/>
              <a:t>简化</a:t>
            </a:r>
            <a:r>
              <a:rPr lang="en-US" altLang="zh-CN"/>
              <a:t>java</a:t>
            </a:r>
            <a:r>
              <a:rPr lang="zh-CN" altLang="en-US"/>
              <a:t>开发</a:t>
            </a:r>
          </a:p>
        </p:txBody>
      </p:sp>
    </p:spTree>
    <p:extLst>
      <p:ext uri="{BB962C8B-B14F-4D97-AF65-F5344CB8AC3E}">
        <p14:creationId xmlns:p14="http://schemas.microsoft.com/office/powerpoint/2010/main" val="85661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4D6E123-8691-40A2-B47D-DC05899E89A3}"/>
              </a:ext>
            </a:extLst>
          </p:cNvPr>
          <p:cNvSpPr>
            <a:spLocks noGrp="1"/>
          </p:cNvSpPr>
          <p:nvPr>
            <p:ph idx="1"/>
          </p:nvPr>
        </p:nvSpPr>
        <p:spPr/>
        <p:txBody>
          <a:bodyPr/>
          <a:lstStyle/>
          <a:p>
            <a:pPr lvl="1">
              <a:buFont typeface="Wingdings" panose="05000000000000000000" pitchFamily="2" charset="2"/>
              <a:buChar char="n"/>
            </a:pPr>
            <a:r>
              <a:rPr lang="en-US" altLang="zh-CN" dirty="0" err="1"/>
              <a:t>FileSystemXmlApplicationContext</a:t>
            </a:r>
            <a:r>
              <a:rPr lang="zh-CN" altLang="en-US" dirty="0"/>
              <a:t>：从文件系统下的一个或多个</a:t>
            </a:r>
            <a:r>
              <a:rPr lang="en-US" altLang="zh-CN" dirty="0"/>
              <a:t>xml</a:t>
            </a:r>
            <a:r>
              <a:rPr lang="zh-CN" altLang="en-US" dirty="0"/>
              <a:t>配置文件中加载上下文定义。</a:t>
            </a:r>
            <a:endParaRPr lang="en-US" altLang="zh-CN" dirty="0"/>
          </a:p>
          <a:p>
            <a:pPr lvl="1">
              <a:buFont typeface="Wingdings" panose="05000000000000000000" pitchFamily="2" charset="2"/>
              <a:buChar char="n"/>
            </a:pPr>
            <a:r>
              <a:rPr lang="en-US" altLang="zh-CN" dirty="0" err="1"/>
              <a:t>XmlWebApplicationContext</a:t>
            </a:r>
            <a:r>
              <a:rPr lang="zh-CN" altLang="en-US" dirty="0"/>
              <a:t>：从</a:t>
            </a:r>
            <a:r>
              <a:rPr lang="en-US" altLang="zh-CN" dirty="0"/>
              <a:t>web</a:t>
            </a:r>
            <a:r>
              <a:rPr lang="zh-CN" altLang="en-US" dirty="0"/>
              <a:t>应用下的一个或多个</a:t>
            </a:r>
            <a:r>
              <a:rPr lang="en-US" altLang="zh-CN" dirty="0"/>
              <a:t>xml</a:t>
            </a:r>
            <a:r>
              <a:rPr lang="zh-CN" altLang="en-US" dirty="0"/>
              <a:t>配置文件中加载上下文定义。</a:t>
            </a:r>
            <a:endParaRPr lang="en-US" altLang="zh-CN" dirty="0"/>
          </a:p>
          <a:p>
            <a:pPr>
              <a:buFont typeface="Wingdings" panose="05000000000000000000" pitchFamily="2" charset="2"/>
              <a:buChar char="n"/>
            </a:pPr>
            <a:r>
              <a:rPr lang="zh-CN" altLang="en-US" dirty="0"/>
              <a:t>如下代码展示了如何加载一个</a:t>
            </a:r>
            <a:r>
              <a:rPr lang="en-US" altLang="zh-CN" dirty="0" err="1"/>
              <a:t>FileSystemXmlApplicationCon</a:t>
            </a:r>
            <a:r>
              <a:rPr lang="en-US" altLang="zh-CN" dirty="0"/>
              <a:t>-</a:t>
            </a:r>
            <a:br>
              <a:rPr lang="en-US" altLang="zh-CN" dirty="0"/>
            </a:br>
            <a:r>
              <a:rPr lang="en-US" altLang="zh-CN" dirty="0"/>
              <a:t>text:</a:t>
            </a:r>
          </a:p>
          <a:p>
            <a:pPr marL="45720" indent="0">
              <a:buNone/>
            </a:pPr>
            <a:r>
              <a:rPr lang="en-US" altLang="zh-CN" dirty="0" err="1"/>
              <a:t>FileSystemXmlApplicationContext</a:t>
            </a:r>
            <a:r>
              <a:rPr lang="en-US" altLang="zh-CN" dirty="0"/>
              <a:t> context=new</a:t>
            </a:r>
            <a:br>
              <a:rPr lang="en-US" altLang="zh-CN" dirty="0"/>
            </a:br>
            <a:r>
              <a:rPr lang="en-US" altLang="zh-CN" dirty="0"/>
              <a:t>   </a:t>
            </a:r>
            <a:r>
              <a:rPr lang="en-US" altLang="zh-CN" dirty="0" err="1"/>
              <a:t>FileSystemXmlApplicationContext</a:t>
            </a:r>
            <a:r>
              <a:rPr lang="en-US" altLang="zh-CN" dirty="0"/>
              <a:t>(“c:/knight.xml”);</a:t>
            </a:r>
          </a:p>
          <a:p>
            <a:pPr lvl="1">
              <a:buFont typeface="Wingdings" panose="05000000000000000000" pitchFamily="2" charset="2"/>
              <a:buChar char="n"/>
            </a:pPr>
            <a:endParaRPr lang="zh-CN" altLang="en-US" dirty="0"/>
          </a:p>
        </p:txBody>
      </p:sp>
      <p:sp>
        <p:nvSpPr>
          <p:cNvPr id="3" name="标题 2">
            <a:extLst>
              <a:ext uri="{FF2B5EF4-FFF2-40B4-BE49-F238E27FC236}">
                <a16:creationId xmlns:a16="http://schemas.microsoft.com/office/drawing/2014/main" id="{243C39DC-431F-4A39-81DE-7E5FDAD8D99A}"/>
              </a:ext>
            </a:extLst>
          </p:cNvPr>
          <p:cNvSpPr>
            <a:spLocks noGrp="1"/>
          </p:cNvSpPr>
          <p:nvPr>
            <p:ph type="title"/>
          </p:nvPr>
        </p:nvSpPr>
        <p:spPr/>
        <p:txBody>
          <a:bodyPr/>
          <a:lstStyle/>
          <a:p>
            <a:r>
              <a:rPr lang="zh-CN" altLang="en-US" dirty="0"/>
              <a:t>使用应用上下文</a:t>
            </a:r>
          </a:p>
        </p:txBody>
      </p:sp>
    </p:spTree>
    <p:extLst>
      <p:ext uri="{BB962C8B-B14F-4D97-AF65-F5344CB8AC3E}">
        <p14:creationId xmlns:p14="http://schemas.microsoft.com/office/powerpoint/2010/main" val="268483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4D6E123-8691-40A2-B47D-DC05899E89A3}"/>
              </a:ext>
            </a:extLst>
          </p:cNvPr>
          <p:cNvSpPr>
            <a:spLocks noGrp="1"/>
          </p:cNvSpPr>
          <p:nvPr>
            <p:ph idx="1"/>
          </p:nvPr>
        </p:nvSpPr>
        <p:spPr/>
        <p:txBody>
          <a:bodyPr/>
          <a:lstStyle/>
          <a:p>
            <a:pPr>
              <a:buFont typeface="Wingdings" panose="05000000000000000000" pitchFamily="2" charset="2"/>
              <a:buChar char="n"/>
            </a:pPr>
            <a:r>
              <a:rPr lang="zh-CN" altLang="en-US" dirty="0"/>
              <a:t>类似地，你可以使用</a:t>
            </a:r>
            <a:r>
              <a:rPr lang="en-US" altLang="zh-CN" dirty="0" err="1"/>
              <a:t>ClassPathXmlApplicationContext</a:t>
            </a:r>
            <a:r>
              <a:rPr lang="zh-CN" altLang="en-US" dirty="0"/>
              <a:t>从应用的类路径下加载应用上下文：</a:t>
            </a:r>
            <a:endParaRPr lang="en-US" altLang="zh-CN" dirty="0"/>
          </a:p>
          <a:p>
            <a:pPr marL="45720" indent="0">
              <a:buNone/>
            </a:pPr>
            <a:r>
              <a:rPr lang="en-US" altLang="zh-CN" dirty="0" err="1"/>
              <a:t>ClassPathXmlApplicationContext</a:t>
            </a:r>
            <a:r>
              <a:rPr lang="en-US" altLang="zh-CN" dirty="0"/>
              <a:t> context=new</a:t>
            </a:r>
            <a:br>
              <a:rPr lang="en-US" altLang="zh-CN" dirty="0"/>
            </a:br>
            <a:r>
              <a:rPr lang="en-US" altLang="zh-CN" dirty="0"/>
              <a:t>   </a:t>
            </a:r>
            <a:r>
              <a:rPr lang="en-US" altLang="zh-CN" dirty="0" err="1"/>
              <a:t>ClassPathXmlApplicationContext</a:t>
            </a:r>
            <a:r>
              <a:rPr lang="en-US" altLang="zh-CN" dirty="0"/>
              <a:t>(“knight.xml”);</a:t>
            </a:r>
          </a:p>
          <a:p>
            <a:r>
              <a:rPr lang="zh-CN" altLang="en-US" dirty="0"/>
              <a:t>以上两种加载方法的区别是：</a:t>
            </a:r>
            <a:endParaRPr lang="en-US" altLang="zh-CN" dirty="0"/>
          </a:p>
          <a:p>
            <a:pPr lvl="1">
              <a:buFont typeface="Wingdings" panose="05000000000000000000" pitchFamily="2" charset="2"/>
              <a:buChar char="n"/>
            </a:pPr>
            <a:r>
              <a:rPr lang="en-US" altLang="zh-CN" dirty="0"/>
              <a:t> </a:t>
            </a:r>
            <a:r>
              <a:rPr lang="en-US" altLang="zh-CN" dirty="0" err="1"/>
              <a:t>FileSystemXmlApplicationContext</a:t>
            </a:r>
            <a:r>
              <a:rPr lang="zh-CN" altLang="en-US" dirty="0"/>
              <a:t>在指定的文件系统路径下查找</a:t>
            </a:r>
            <a:r>
              <a:rPr lang="en-US" altLang="zh-CN" dirty="0"/>
              <a:t>knight.xml</a:t>
            </a:r>
          </a:p>
          <a:p>
            <a:pPr lvl="1">
              <a:buFont typeface="Wingdings" panose="05000000000000000000" pitchFamily="2" charset="2"/>
              <a:buChar char="n"/>
            </a:pPr>
            <a:r>
              <a:rPr lang="en-US" altLang="zh-CN" dirty="0" err="1"/>
              <a:t>ClassPathXmlApplicationContext</a:t>
            </a:r>
            <a:r>
              <a:rPr lang="zh-CN" altLang="en-US" dirty="0"/>
              <a:t>是在所有的类路径下查找</a:t>
            </a:r>
            <a:r>
              <a:rPr lang="en-US" altLang="zh-CN" dirty="0"/>
              <a:t>knight.xml</a:t>
            </a:r>
            <a:endParaRPr lang="zh-CN" altLang="en-US" dirty="0"/>
          </a:p>
        </p:txBody>
      </p:sp>
      <p:sp>
        <p:nvSpPr>
          <p:cNvPr id="3" name="标题 2">
            <a:extLst>
              <a:ext uri="{FF2B5EF4-FFF2-40B4-BE49-F238E27FC236}">
                <a16:creationId xmlns:a16="http://schemas.microsoft.com/office/drawing/2014/main" id="{243C39DC-431F-4A39-81DE-7E5FDAD8D99A}"/>
              </a:ext>
            </a:extLst>
          </p:cNvPr>
          <p:cNvSpPr>
            <a:spLocks noGrp="1"/>
          </p:cNvSpPr>
          <p:nvPr>
            <p:ph type="title"/>
          </p:nvPr>
        </p:nvSpPr>
        <p:spPr/>
        <p:txBody>
          <a:bodyPr/>
          <a:lstStyle/>
          <a:p>
            <a:r>
              <a:rPr lang="zh-CN" altLang="en-US" dirty="0"/>
              <a:t>使用应用上下文</a:t>
            </a:r>
          </a:p>
        </p:txBody>
      </p:sp>
    </p:spTree>
    <p:extLst>
      <p:ext uri="{BB962C8B-B14F-4D97-AF65-F5344CB8AC3E}">
        <p14:creationId xmlns:p14="http://schemas.microsoft.com/office/powerpoint/2010/main" val="69283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4D6E123-8691-40A2-B47D-DC05899E89A3}"/>
              </a:ext>
            </a:extLst>
          </p:cNvPr>
          <p:cNvSpPr>
            <a:spLocks noGrp="1"/>
          </p:cNvSpPr>
          <p:nvPr>
            <p:ph idx="1"/>
          </p:nvPr>
        </p:nvSpPr>
        <p:spPr/>
        <p:txBody>
          <a:bodyPr/>
          <a:lstStyle/>
          <a:p>
            <a:pPr>
              <a:buFont typeface="Wingdings" panose="05000000000000000000" pitchFamily="2" charset="2"/>
              <a:buChar char="n"/>
            </a:pPr>
            <a:r>
              <a:rPr lang="zh-CN" altLang="en-US" dirty="0"/>
              <a:t>如果你想从</a:t>
            </a:r>
            <a:r>
              <a:rPr lang="en-US" altLang="zh-CN" dirty="0"/>
              <a:t>Java</a:t>
            </a:r>
            <a:r>
              <a:rPr lang="zh-CN" altLang="en-US" dirty="0"/>
              <a:t>配置中加载应用上下文，那么可以使用</a:t>
            </a:r>
            <a:r>
              <a:rPr lang="en-US" altLang="zh-CN" dirty="0" err="1"/>
              <a:t>AnnotationConfigApplicationContext</a:t>
            </a:r>
            <a:r>
              <a:rPr lang="zh-CN" altLang="en-US" dirty="0"/>
              <a:t>：</a:t>
            </a:r>
            <a:endParaRPr lang="en-US" altLang="zh-CN" dirty="0"/>
          </a:p>
          <a:p>
            <a:pPr marL="45720" indent="0">
              <a:buNone/>
            </a:pPr>
            <a:r>
              <a:rPr lang="en-US" altLang="zh-CN" dirty="0" err="1"/>
              <a:t>AnnotationConfigApplicationContext</a:t>
            </a:r>
            <a:r>
              <a:rPr lang="en-US" altLang="zh-CN" dirty="0"/>
              <a:t> context=new</a:t>
            </a:r>
            <a:br>
              <a:rPr lang="en-US" altLang="zh-CN" dirty="0"/>
            </a:br>
            <a:r>
              <a:rPr lang="en-US" altLang="zh-CN" dirty="0"/>
              <a:t>  </a:t>
            </a:r>
            <a:r>
              <a:rPr lang="en-US" altLang="zh-CN" dirty="0" err="1"/>
              <a:t>AnnotationConfigApplicationContext</a:t>
            </a:r>
            <a:r>
              <a:rPr lang="en-US" altLang="zh-CN" dirty="0"/>
              <a:t>(</a:t>
            </a:r>
            <a:r>
              <a:rPr lang="en-US" altLang="zh-CN" dirty="0" err="1"/>
              <a:t>com.knights.c-onfig.KnightConfig.class</a:t>
            </a:r>
            <a:r>
              <a:rPr lang="en-US" altLang="zh-CN" dirty="0"/>
              <a:t>);</a:t>
            </a:r>
          </a:p>
        </p:txBody>
      </p:sp>
      <p:sp>
        <p:nvSpPr>
          <p:cNvPr id="3" name="标题 2">
            <a:extLst>
              <a:ext uri="{FF2B5EF4-FFF2-40B4-BE49-F238E27FC236}">
                <a16:creationId xmlns:a16="http://schemas.microsoft.com/office/drawing/2014/main" id="{243C39DC-431F-4A39-81DE-7E5FDAD8D99A}"/>
              </a:ext>
            </a:extLst>
          </p:cNvPr>
          <p:cNvSpPr>
            <a:spLocks noGrp="1"/>
          </p:cNvSpPr>
          <p:nvPr>
            <p:ph type="title"/>
          </p:nvPr>
        </p:nvSpPr>
        <p:spPr/>
        <p:txBody>
          <a:bodyPr/>
          <a:lstStyle/>
          <a:p>
            <a:r>
              <a:rPr lang="zh-CN" altLang="en-US" dirty="0"/>
              <a:t>使用应用上下文</a:t>
            </a:r>
          </a:p>
        </p:txBody>
      </p:sp>
    </p:spTree>
    <p:extLst>
      <p:ext uri="{BB962C8B-B14F-4D97-AF65-F5344CB8AC3E}">
        <p14:creationId xmlns:p14="http://schemas.microsoft.com/office/powerpoint/2010/main" val="336506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4D6E123-8691-40A2-B47D-DC05899E89A3}"/>
              </a:ext>
            </a:extLst>
          </p:cNvPr>
          <p:cNvSpPr>
            <a:spLocks noGrp="1"/>
          </p:cNvSpPr>
          <p:nvPr>
            <p:ph idx="1"/>
          </p:nvPr>
        </p:nvSpPr>
        <p:spPr/>
        <p:txBody>
          <a:bodyPr/>
          <a:lstStyle/>
          <a:p>
            <a:pPr>
              <a:buFont typeface="Wingdings" panose="05000000000000000000" pitchFamily="2" charset="2"/>
              <a:buChar char="n"/>
            </a:pPr>
            <a:r>
              <a:rPr lang="zh-CN" altLang="en-US" dirty="0"/>
              <a:t>使用</a:t>
            </a:r>
            <a:r>
              <a:rPr lang="en-US" altLang="zh-CN" dirty="0" err="1"/>
              <a:t>AOP</a:t>
            </a:r>
            <a:r>
              <a:rPr lang="zh-CN" altLang="en-US" dirty="0"/>
              <a:t>时，除了</a:t>
            </a:r>
            <a:r>
              <a:rPr lang="en-US" altLang="zh-CN" dirty="0"/>
              <a:t>spring</a:t>
            </a:r>
            <a:r>
              <a:rPr lang="zh-CN" altLang="en-US" dirty="0"/>
              <a:t>本身的</a:t>
            </a:r>
            <a:r>
              <a:rPr lang="en-US" altLang="zh-CN" dirty="0"/>
              <a:t>jar</a:t>
            </a:r>
            <a:r>
              <a:rPr lang="zh-CN" altLang="en-US" dirty="0"/>
              <a:t>包外，还需要添加以下</a:t>
            </a:r>
            <a:r>
              <a:rPr lang="en-US" altLang="zh-CN" dirty="0"/>
              <a:t>Jar</a:t>
            </a:r>
            <a:r>
              <a:rPr lang="zh-CN" altLang="en-US" dirty="0"/>
              <a:t>包：</a:t>
            </a:r>
            <a:br>
              <a:rPr lang="en-US" altLang="zh-CN" dirty="0"/>
            </a:br>
            <a:r>
              <a:rPr lang="en-US" altLang="zh-CN" dirty="0" err="1"/>
              <a:t>org.aspectj.aspectjweaver-1.9.5.jar</a:t>
            </a:r>
            <a:endParaRPr lang="en-US" altLang="zh-CN" dirty="0"/>
          </a:p>
        </p:txBody>
      </p:sp>
      <p:sp>
        <p:nvSpPr>
          <p:cNvPr id="3" name="标题 2">
            <a:extLst>
              <a:ext uri="{FF2B5EF4-FFF2-40B4-BE49-F238E27FC236}">
                <a16:creationId xmlns:a16="http://schemas.microsoft.com/office/drawing/2014/main" id="{243C39DC-431F-4A39-81DE-7E5FDAD8D99A}"/>
              </a:ext>
            </a:extLst>
          </p:cNvPr>
          <p:cNvSpPr>
            <a:spLocks noGrp="1"/>
          </p:cNvSpPr>
          <p:nvPr>
            <p:ph type="title"/>
          </p:nvPr>
        </p:nvSpPr>
        <p:spPr/>
        <p:txBody>
          <a:bodyPr/>
          <a:lstStyle/>
          <a:p>
            <a:r>
              <a:rPr lang="zh-CN" altLang="en-US" dirty="0"/>
              <a:t>使用应用上下文</a:t>
            </a:r>
          </a:p>
        </p:txBody>
      </p:sp>
    </p:spTree>
    <p:extLst>
      <p:ext uri="{BB962C8B-B14F-4D97-AF65-F5344CB8AC3E}">
        <p14:creationId xmlns:p14="http://schemas.microsoft.com/office/powerpoint/2010/main" val="322691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B963AA6-AA69-40AE-9C1F-2724B089842F}"/>
              </a:ext>
            </a:extLst>
          </p:cNvPr>
          <p:cNvSpPr>
            <a:spLocks noGrp="1"/>
          </p:cNvSpPr>
          <p:nvPr>
            <p:ph idx="1"/>
          </p:nvPr>
        </p:nvSpPr>
        <p:spPr/>
        <p:txBody>
          <a:bodyPr/>
          <a:lstStyle/>
          <a:p>
            <a:r>
              <a:rPr lang="en-US" altLang="zh-CN" dirty="0"/>
              <a:t>Spring</a:t>
            </a:r>
            <a:r>
              <a:rPr lang="zh-CN" altLang="en-US" dirty="0"/>
              <a:t>框架关注于通过</a:t>
            </a:r>
            <a:r>
              <a:rPr lang="en-US" altLang="zh-CN" dirty="0"/>
              <a:t>DI</a:t>
            </a:r>
            <a:r>
              <a:rPr lang="zh-CN" altLang="en-US" dirty="0"/>
              <a:t>、</a:t>
            </a:r>
            <a:r>
              <a:rPr lang="en-US" altLang="zh-CN" dirty="0"/>
              <a:t>AOP</a:t>
            </a:r>
            <a:r>
              <a:rPr lang="zh-CN" altLang="en-US" dirty="0"/>
              <a:t>和消除样板式代码来简化企业级</a:t>
            </a:r>
            <a:r>
              <a:rPr lang="en-US" altLang="zh-CN" dirty="0"/>
              <a:t>java</a:t>
            </a:r>
            <a:r>
              <a:rPr lang="zh-CN" altLang="en-US" dirty="0"/>
              <a:t>开发。</a:t>
            </a:r>
            <a:endParaRPr lang="en-US" altLang="zh-CN" dirty="0"/>
          </a:p>
          <a:p>
            <a:r>
              <a:rPr lang="zh-CN" altLang="en-US" dirty="0"/>
              <a:t>在</a:t>
            </a:r>
            <a:r>
              <a:rPr lang="en-US" altLang="zh-CN" dirty="0"/>
              <a:t>Spring</a:t>
            </a:r>
            <a:r>
              <a:rPr lang="zh-CN" altLang="en-US" dirty="0"/>
              <a:t>框架之外还存在一个构建在核心框架之上的庞大生态圈，它将</a:t>
            </a:r>
            <a:r>
              <a:rPr lang="en-US" altLang="zh-CN" dirty="0"/>
              <a:t>Spring</a:t>
            </a:r>
            <a:r>
              <a:rPr lang="zh-CN" altLang="en-US" dirty="0"/>
              <a:t>扩展到不同的领域，例如</a:t>
            </a:r>
            <a:r>
              <a:rPr lang="en-US" altLang="zh-CN" dirty="0"/>
              <a:t>Web</a:t>
            </a:r>
            <a:r>
              <a:rPr lang="zh-CN" altLang="en-US" dirty="0"/>
              <a:t>服务、</a:t>
            </a:r>
            <a:r>
              <a:rPr lang="en-US" altLang="zh-CN" dirty="0"/>
              <a:t>REST</a:t>
            </a:r>
            <a:r>
              <a:rPr lang="zh-CN" altLang="en-US" dirty="0"/>
              <a:t>、移动开发以及</a:t>
            </a:r>
            <a:r>
              <a:rPr lang="en-US" altLang="zh-CN" dirty="0"/>
              <a:t>NoSQL</a:t>
            </a:r>
            <a:r>
              <a:rPr lang="zh-CN" altLang="en-US" dirty="0"/>
              <a:t>。</a:t>
            </a:r>
            <a:endParaRPr lang="en-US" altLang="zh-CN" dirty="0"/>
          </a:p>
          <a:p>
            <a:endParaRPr lang="zh-CN" altLang="en-US" dirty="0"/>
          </a:p>
        </p:txBody>
      </p:sp>
      <p:sp>
        <p:nvSpPr>
          <p:cNvPr id="3" name="标题 2">
            <a:extLst>
              <a:ext uri="{FF2B5EF4-FFF2-40B4-BE49-F238E27FC236}">
                <a16:creationId xmlns:a16="http://schemas.microsoft.com/office/drawing/2014/main" id="{1AE7386E-23DC-44A1-AED6-00B9407571BF}"/>
              </a:ext>
            </a:extLst>
          </p:cNvPr>
          <p:cNvSpPr>
            <a:spLocks noGrp="1"/>
          </p:cNvSpPr>
          <p:nvPr>
            <p:ph type="title"/>
          </p:nvPr>
        </p:nvSpPr>
        <p:spPr/>
        <p:txBody>
          <a:bodyPr/>
          <a:lstStyle/>
          <a:p>
            <a:r>
              <a:rPr lang="zh-CN" altLang="en-US" dirty="0"/>
              <a:t>俯瞰</a:t>
            </a:r>
            <a:r>
              <a:rPr lang="en-US" altLang="zh-CN" dirty="0"/>
              <a:t>Spring</a:t>
            </a:r>
            <a:r>
              <a:rPr lang="zh-CN" altLang="en-US" dirty="0"/>
              <a:t>风景线</a:t>
            </a:r>
          </a:p>
        </p:txBody>
      </p:sp>
    </p:spTree>
    <p:extLst>
      <p:ext uri="{BB962C8B-B14F-4D97-AF65-F5344CB8AC3E}">
        <p14:creationId xmlns:p14="http://schemas.microsoft.com/office/powerpoint/2010/main" val="10582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AE7386E-23DC-44A1-AED6-00B9407571BF}"/>
              </a:ext>
            </a:extLst>
          </p:cNvPr>
          <p:cNvSpPr>
            <a:spLocks noGrp="1"/>
          </p:cNvSpPr>
          <p:nvPr>
            <p:ph type="title"/>
          </p:nvPr>
        </p:nvSpPr>
        <p:spPr/>
        <p:txBody>
          <a:bodyPr/>
          <a:lstStyle/>
          <a:p>
            <a:r>
              <a:rPr lang="zh-CN" altLang="en-US" dirty="0"/>
              <a:t>俯瞰</a:t>
            </a:r>
            <a:r>
              <a:rPr lang="en-US" altLang="zh-CN" dirty="0"/>
              <a:t>Spring</a:t>
            </a:r>
            <a:r>
              <a:rPr lang="zh-CN" altLang="en-US" dirty="0"/>
              <a:t>风景线</a:t>
            </a:r>
          </a:p>
        </p:txBody>
      </p:sp>
      <p:pic>
        <p:nvPicPr>
          <p:cNvPr id="6" name="内容占位符 5">
            <a:extLst>
              <a:ext uri="{FF2B5EF4-FFF2-40B4-BE49-F238E27FC236}">
                <a16:creationId xmlns:a16="http://schemas.microsoft.com/office/drawing/2014/main" id="{F0053E8A-EAD0-4645-9B72-30B2C94F79E8}"/>
              </a:ext>
            </a:extLst>
          </p:cNvPr>
          <p:cNvPicPr>
            <a:picLocks noGrp="1" noChangeAspect="1"/>
          </p:cNvPicPr>
          <p:nvPr>
            <p:ph idx="1"/>
          </p:nvPr>
        </p:nvPicPr>
        <p:blipFill>
          <a:blip r:embed="rId2"/>
          <a:stretch>
            <a:fillRect/>
          </a:stretch>
        </p:blipFill>
        <p:spPr>
          <a:xfrm>
            <a:off x="2912218" y="1828800"/>
            <a:ext cx="6364390" cy="4343400"/>
          </a:xfrm>
          <a:prstGeom prst="rect">
            <a:avLst/>
          </a:prstGeom>
        </p:spPr>
      </p:pic>
      <p:sp>
        <p:nvSpPr>
          <p:cNvPr id="7" name="文本框 6">
            <a:extLst>
              <a:ext uri="{FF2B5EF4-FFF2-40B4-BE49-F238E27FC236}">
                <a16:creationId xmlns:a16="http://schemas.microsoft.com/office/drawing/2014/main" id="{51100CFB-6ED5-4C8B-97B8-7800937834F8}"/>
              </a:ext>
            </a:extLst>
          </p:cNvPr>
          <p:cNvSpPr txBox="1"/>
          <p:nvPr/>
        </p:nvSpPr>
        <p:spPr>
          <a:xfrm>
            <a:off x="2998068" y="6212543"/>
            <a:ext cx="5981125" cy="376513"/>
          </a:xfrm>
          <a:prstGeom prst="rect">
            <a:avLst/>
          </a:prstGeom>
          <a:noFill/>
        </p:spPr>
        <p:txBody>
          <a:bodyPr wrap="none" rtlCol="0">
            <a:spAutoFit/>
          </a:bodyPr>
          <a:lstStyle/>
          <a:p>
            <a:pPr>
              <a:lnSpc>
                <a:spcPct val="90000"/>
              </a:lnSpc>
            </a:pPr>
            <a:r>
              <a:rPr lang="zh-CN" altLang="en-US" sz="2000" dirty="0"/>
              <a:t>图</a:t>
            </a:r>
            <a:r>
              <a:rPr lang="en-US" altLang="zh-CN" sz="2000" dirty="0"/>
              <a:t>1.7 Spring</a:t>
            </a:r>
            <a:r>
              <a:rPr lang="zh-CN" altLang="en-US" sz="2000" dirty="0"/>
              <a:t>框架由</a:t>
            </a:r>
            <a:r>
              <a:rPr lang="en-US" altLang="zh-CN" sz="2000" dirty="0"/>
              <a:t>6</a:t>
            </a:r>
            <a:r>
              <a:rPr lang="zh-CN" altLang="en-US" sz="2000" dirty="0"/>
              <a:t>个定义良好的模块分类组成</a:t>
            </a:r>
          </a:p>
        </p:txBody>
      </p:sp>
    </p:spTree>
    <p:extLst>
      <p:ext uri="{BB962C8B-B14F-4D97-AF65-F5344CB8AC3E}">
        <p14:creationId xmlns:p14="http://schemas.microsoft.com/office/powerpoint/2010/main" val="98585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如果你从事</a:t>
            </a:r>
            <a:r>
              <a:rPr lang="en-US" altLang="zh-CN"/>
              <a:t>Java</a:t>
            </a:r>
            <a:r>
              <a:rPr lang="zh-CN" altLang="en-US"/>
              <a:t>编程有一段时间了，那么你或许会发现很多框架通过强迫应用继承它们的类或实现它们的接口从而导致应用与框架绑死。</a:t>
            </a:r>
            <a:endParaRPr lang="en-US" altLang="zh-CN"/>
          </a:p>
          <a:p>
            <a:r>
              <a:rPr lang="en-US" altLang="zh-CN">
                <a:solidFill>
                  <a:srgbClr val="0070C0"/>
                </a:solidFill>
              </a:rPr>
              <a:t>Spring</a:t>
            </a:r>
            <a:r>
              <a:rPr lang="zh-CN" altLang="en-US">
                <a:solidFill>
                  <a:srgbClr val="0070C0"/>
                </a:solidFill>
              </a:rPr>
              <a:t>竭力避免因自身的</a:t>
            </a:r>
            <a:r>
              <a:rPr lang="en-US" altLang="zh-CN">
                <a:solidFill>
                  <a:srgbClr val="0070C0"/>
                </a:solidFill>
              </a:rPr>
              <a:t>API</a:t>
            </a:r>
            <a:r>
              <a:rPr lang="zh-CN" altLang="en-US">
                <a:solidFill>
                  <a:srgbClr val="0070C0"/>
                </a:solidFill>
              </a:rPr>
              <a:t>而弄乱你的应用代码。</a:t>
            </a:r>
            <a:r>
              <a:rPr lang="en-US" altLang="zh-CN">
                <a:solidFill>
                  <a:srgbClr val="0070C0"/>
                </a:solidFill>
              </a:rPr>
              <a:t>Spring</a:t>
            </a:r>
            <a:r>
              <a:rPr lang="zh-CN" altLang="en-US">
                <a:solidFill>
                  <a:srgbClr val="0070C0"/>
                </a:solidFill>
              </a:rPr>
              <a:t>不会强迫你实现</a:t>
            </a:r>
            <a:r>
              <a:rPr lang="en-US" altLang="zh-CN">
                <a:solidFill>
                  <a:srgbClr val="0070C0"/>
                </a:solidFill>
              </a:rPr>
              <a:t>Spring</a:t>
            </a:r>
            <a:r>
              <a:rPr lang="zh-CN" altLang="en-US">
                <a:solidFill>
                  <a:srgbClr val="0070C0"/>
                </a:solidFill>
              </a:rPr>
              <a:t>规范的接口或继承</a:t>
            </a:r>
            <a:r>
              <a:rPr lang="en-US" altLang="zh-CN">
                <a:solidFill>
                  <a:srgbClr val="0070C0"/>
                </a:solidFill>
              </a:rPr>
              <a:t>Spring</a:t>
            </a:r>
            <a:r>
              <a:rPr lang="zh-CN" altLang="en-US">
                <a:solidFill>
                  <a:srgbClr val="0070C0"/>
                </a:solidFill>
              </a:rPr>
              <a:t>规范的类。</a:t>
            </a:r>
            <a:endParaRPr lang="en-US" altLang="zh-CN">
              <a:solidFill>
                <a:srgbClr val="0070C0"/>
              </a:solidFill>
            </a:endParaRPr>
          </a:p>
          <a:p>
            <a:r>
              <a:rPr lang="zh-CN" altLang="en-US"/>
              <a:t>相反，在基于</a:t>
            </a:r>
            <a:r>
              <a:rPr lang="en-US" altLang="zh-CN"/>
              <a:t>Spring</a:t>
            </a:r>
            <a:r>
              <a:rPr lang="zh-CN" altLang="en-US"/>
              <a:t>构建的应用中，它的类通常没有任何痕迹表明你使用了</a:t>
            </a:r>
            <a:r>
              <a:rPr lang="en-US" altLang="zh-CN"/>
              <a:t>Spring</a:t>
            </a:r>
            <a:r>
              <a:rPr lang="zh-CN" altLang="en-US"/>
              <a:t>。</a:t>
            </a:r>
          </a:p>
        </p:txBody>
      </p:sp>
      <p:sp>
        <p:nvSpPr>
          <p:cNvPr id="3" name="标题 2"/>
          <p:cNvSpPr>
            <a:spLocks noGrp="1"/>
          </p:cNvSpPr>
          <p:nvPr>
            <p:ph type="title"/>
          </p:nvPr>
        </p:nvSpPr>
        <p:spPr/>
        <p:txBody>
          <a:bodyPr/>
          <a:lstStyle/>
          <a:p>
            <a:r>
              <a:rPr lang="zh-CN" altLang="en-US"/>
              <a:t>激发</a:t>
            </a:r>
            <a:r>
              <a:rPr lang="en-US" altLang="zh-CN"/>
              <a:t>PoJO</a:t>
            </a:r>
            <a:r>
              <a:rPr lang="zh-CN" altLang="en-US"/>
              <a:t>的潜能</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540" y="4509120"/>
            <a:ext cx="3353544" cy="2235696"/>
          </a:xfrm>
          <a:prstGeom prst="rect">
            <a:avLst/>
          </a:prstGeom>
        </p:spPr>
      </p:pic>
    </p:spTree>
    <p:extLst>
      <p:ext uri="{BB962C8B-B14F-4D97-AF65-F5344CB8AC3E}">
        <p14:creationId xmlns:p14="http://schemas.microsoft.com/office/powerpoint/2010/main" val="364773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不妨举个例子，请参考下面的</a:t>
            </a:r>
            <a:r>
              <a:rPr lang="en-US" altLang="zh-CN"/>
              <a:t>HelloWorldBean</a:t>
            </a:r>
            <a:r>
              <a:rPr lang="zh-CN" altLang="en-US"/>
              <a:t>类，</a:t>
            </a:r>
            <a:r>
              <a:rPr lang="en-US" altLang="zh-CN"/>
              <a:t>Spring</a:t>
            </a:r>
            <a:r>
              <a:rPr lang="zh-CN" altLang="en-US"/>
              <a:t>不会在</a:t>
            </a:r>
            <a:r>
              <a:rPr lang="en-US" altLang="zh-CN"/>
              <a:t>HelloWorldBean</a:t>
            </a:r>
            <a:r>
              <a:rPr lang="zh-CN" altLang="en-US"/>
              <a:t>上有任何不合理的请求：</a:t>
            </a:r>
            <a:endParaRPr lang="en-US" altLang="zh-CN"/>
          </a:p>
          <a:p>
            <a:pPr marL="45720" indent="0">
              <a:buNone/>
            </a:pPr>
            <a:r>
              <a:rPr lang="en-US" altLang="zh-CN"/>
              <a:t>package com.habuma.spring;</a:t>
            </a:r>
          </a:p>
          <a:p>
            <a:pPr marL="45720" indent="0">
              <a:spcBef>
                <a:spcPts val="0"/>
              </a:spcBef>
              <a:buNone/>
            </a:pPr>
            <a:r>
              <a:rPr lang="en-US" altLang="zh-CN"/>
              <a:t>public class HelloWorldBean{</a:t>
            </a:r>
          </a:p>
          <a:p>
            <a:pPr marL="45720" indent="0">
              <a:spcBef>
                <a:spcPts val="0"/>
              </a:spcBef>
              <a:buNone/>
            </a:pPr>
            <a:r>
              <a:rPr lang="en-US" altLang="zh-CN"/>
              <a:t>  public String sayHello(){</a:t>
            </a:r>
          </a:p>
          <a:p>
            <a:pPr marL="45720" indent="0">
              <a:spcBef>
                <a:spcPts val="0"/>
              </a:spcBef>
              <a:buNone/>
            </a:pPr>
            <a:r>
              <a:rPr lang="en-US" altLang="zh-CN"/>
              <a:t>    return "Hello World";</a:t>
            </a:r>
          </a:p>
          <a:p>
            <a:pPr marL="45720" indent="0">
              <a:spcBef>
                <a:spcPts val="0"/>
              </a:spcBef>
              <a:buNone/>
            </a:pPr>
            <a:r>
              <a:rPr lang="en-US" altLang="zh-CN"/>
              <a:t>  }</a:t>
            </a:r>
          </a:p>
          <a:p>
            <a:pPr marL="45720" indent="0">
              <a:spcBef>
                <a:spcPts val="0"/>
              </a:spcBef>
              <a:buNone/>
            </a:pPr>
            <a:r>
              <a:rPr lang="en-US" altLang="zh-CN"/>
              <a:t>}</a:t>
            </a:r>
            <a:endParaRPr lang="zh-CN" altLang="en-US"/>
          </a:p>
        </p:txBody>
      </p:sp>
      <p:sp>
        <p:nvSpPr>
          <p:cNvPr id="3" name="标题 2"/>
          <p:cNvSpPr>
            <a:spLocks noGrp="1"/>
          </p:cNvSpPr>
          <p:nvPr>
            <p:ph type="title"/>
          </p:nvPr>
        </p:nvSpPr>
        <p:spPr/>
        <p:txBody>
          <a:bodyPr/>
          <a:lstStyle/>
          <a:p>
            <a:r>
              <a:rPr lang="zh-CN" altLang="en-US"/>
              <a:t>激发</a:t>
            </a:r>
            <a:r>
              <a:rPr lang="en-US" altLang="zh-CN"/>
              <a:t>PoJO</a:t>
            </a:r>
            <a:r>
              <a:rPr lang="zh-CN" altLang="en-US"/>
              <a:t>的潜能</a:t>
            </a:r>
          </a:p>
        </p:txBody>
      </p:sp>
    </p:spTree>
    <p:extLst>
      <p:ext uri="{BB962C8B-B14F-4D97-AF65-F5344CB8AC3E}">
        <p14:creationId xmlns:p14="http://schemas.microsoft.com/office/powerpoint/2010/main" val="173315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可以看到，这是一个简单普通的</a:t>
            </a:r>
            <a:r>
              <a:rPr lang="en-US" altLang="zh-CN"/>
              <a:t>Java</a:t>
            </a:r>
            <a:r>
              <a:rPr lang="zh-CN" altLang="en-US"/>
              <a:t>类</a:t>
            </a:r>
            <a:r>
              <a:rPr lang="en-US" altLang="zh-CN"/>
              <a:t>——POJO</a:t>
            </a:r>
            <a:r>
              <a:rPr lang="zh-CN" altLang="en-US"/>
              <a:t>。没有任何地方表明它是一个</a:t>
            </a:r>
            <a:r>
              <a:rPr lang="en-US" altLang="zh-CN"/>
              <a:t>Spring</a:t>
            </a:r>
            <a:r>
              <a:rPr lang="zh-CN" altLang="en-US"/>
              <a:t>组件。</a:t>
            </a:r>
            <a:endParaRPr lang="en-US" altLang="zh-CN"/>
          </a:p>
          <a:p>
            <a:r>
              <a:rPr lang="en-US" altLang="zh-CN">
                <a:solidFill>
                  <a:srgbClr val="0070C0"/>
                </a:solidFill>
              </a:rPr>
              <a:t>Spring</a:t>
            </a:r>
            <a:r>
              <a:rPr lang="zh-CN" altLang="en-US">
                <a:solidFill>
                  <a:srgbClr val="0070C0"/>
                </a:solidFill>
              </a:rPr>
              <a:t>的非侵入编程模型意味着这个类在</a:t>
            </a:r>
            <a:r>
              <a:rPr lang="en-US" altLang="zh-CN">
                <a:solidFill>
                  <a:srgbClr val="0070C0"/>
                </a:solidFill>
              </a:rPr>
              <a:t>Spring</a:t>
            </a:r>
            <a:r>
              <a:rPr lang="zh-CN" altLang="en-US">
                <a:solidFill>
                  <a:srgbClr val="0070C0"/>
                </a:solidFill>
              </a:rPr>
              <a:t>应用和非</a:t>
            </a:r>
            <a:r>
              <a:rPr lang="en-US" altLang="zh-CN">
                <a:solidFill>
                  <a:srgbClr val="0070C0"/>
                </a:solidFill>
              </a:rPr>
              <a:t>Spring</a:t>
            </a:r>
            <a:r>
              <a:rPr lang="zh-CN" altLang="en-US">
                <a:solidFill>
                  <a:srgbClr val="0070C0"/>
                </a:solidFill>
              </a:rPr>
              <a:t>应用中都可以发挥同样的作用。</a:t>
            </a:r>
            <a:endParaRPr lang="en-US" altLang="zh-CN">
              <a:solidFill>
                <a:srgbClr val="0070C0"/>
              </a:solidFill>
            </a:endParaRPr>
          </a:p>
          <a:p>
            <a:r>
              <a:rPr lang="zh-CN" altLang="en-US"/>
              <a:t>尽管形式看起来很简单，但</a:t>
            </a:r>
            <a:r>
              <a:rPr lang="en-US" altLang="zh-CN"/>
              <a:t>POJO</a:t>
            </a:r>
            <a:r>
              <a:rPr lang="zh-CN" altLang="en-US"/>
              <a:t>一样可以具有魔力。</a:t>
            </a:r>
            <a:r>
              <a:rPr lang="en-US" altLang="zh-CN"/>
              <a:t>Spring</a:t>
            </a:r>
            <a:r>
              <a:rPr lang="zh-CN" altLang="en-US"/>
              <a:t>赋予</a:t>
            </a:r>
            <a:r>
              <a:rPr lang="en-US" altLang="zh-CN"/>
              <a:t>POJO</a:t>
            </a:r>
            <a:r>
              <a:rPr lang="zh-CN" altLang="en-US"/>
              <a:t>魔力的方式之一就是通过</a:t>
            </a:r>
            <a:r>
              <a:rPr lang="en-US" altLang="zh-CN"/>
              <a:t>DI</a:t>
            </a:r>
            <a:r>
              <a:rPr lang="zh-CN" altLang="en-US"/>
              <a:t>来装配它们。</a:t>
            </a:r>
            <a:endParaRPr lang="en-US" altLang="zh-CN"/>
          </a:p>
          <a:p>
            <a:r>
              <a:rPr lang="zh-CN" altLang="en-US"/>
              <a:t>让我们看看</a:t>
            </a:r>
            <a:r>
              <a:rPr lang="en-US" altLang="zh-CN"/>
              <a:t>DI</a:t>
            </a:r>
            <a:r>
              <a:rPr lang="zh-CN" altLang="en-US"/>
              <a:t>是如何帮助应用对象彼此之间保持松散耦合的。</a:t>
            </a:r>
            <a:endParaRPr lang="en-US" altLang="zh-CN"/>
          </a:p>
        </p:txBody>
      </p:sp>
      <p:sp>
        <p:nvSpPr>
          <p:cNvPr id="3" name="标题 2"/>
          <p:cNvSpPr>
            <a:spLocks noGrp="1"/>
          </p:cNvSpPr>
          <p:nvPr>
            <p:ph type="title"/>
          </p:nvPr>
        </p:nvSpPr>
        <p:spPr/>
        <p:txBody>
          <a:bodyPr/>
          <a:lstStyle/>
          <a:p>
            <a:r>
              <a:rPr lang="zh-CN" altLang="en-US"/>
              <a:t>激发</a:t>
            </a:r>
            <a:r>
              <a:rPr lang="en-US" altLang="zh-CN"/>
              <a:t>PoJO</a:t>
            </a:r>
            <a:r>
              <a:rPr lang="zh-CN" altLang="en-US"/>
              <a:t>的潜能</a:t>
            </a:r>
          </a:p>
        </p:txBody>
      </p:sp>
    </p:spTree>
    <p:extLst>
      <p:ext uri="{BB962C8B-B14F-4D97-AF65-F5344CB8AC3E}">
        <p14:creationId xmlns:p14="http://schemas.microsoft.com/office/powerpoint/2010/main" val="158959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任何一个有实际意义的应用都会由两个或者更多的类组成，这些类相互之间进行协作来完成特定的业务逻辑。</a:t>
            </a:r>
            <a:endParaRPr lang="en-US" altLang="zh-CN"/>
          </a:p>
          <a:p>
            <a:r>
              <a:rPr lang="zh-CN" altLang="en-US"/>
              <a:t>按照传统的做法，每个对象负责管理与自己相互协作的对象的引用，这将会导致高度耦合和难以测试的代码。</a:t>
            </a:r>
            <a:endParaRPr lang="en-US" altLang="zh-CN"/>
          </a:p>
          <a:p>
            <a:r>
              <a:rPr lang="zh-CN" altLang="en-US"/>
              <a:t>举个例子，考虑以下程序所展现的</a:t>
            </a:r>
            <a:r>
              <a:rPr lang="en-US" altLang="zh-CN"/>
              <a:t>Knight</a:t>
            </a:r>
            <a:r>
              <a:rPr lang="zh-CN" altLang="en-US"/>
              <a:t>类。</a:t>
            </a:r>
          </a:p>
        </p:txBody>
      </p:sp>
      <p:sp>
        <p:nvSpPr>
          <p:cNvPr id="3" name="标题 2"/>
          <p:cNvSpPr>
            <a:spLocks noGrp="1"/>
          </p:cNvSpPr>
          <p:nvPr>
            <p:ph type="title"/>
          </p:nvPr>
        </p:nvSpPr>
        <p:spPr/>
        <p:txBody>
          <a:bodyPr/>
          <a:lstStyle/>
          <a:p>
            <a:r>
              <a:rPr lang="zh-CN" altLang="en-US"/>
              <a:t>依赖注入（</a:t>
            </a:r>
            <a:r>
              <a:rPr lang="en-US" altLang="zh-CN"/>
              <a:t>Dependency injection</a:t>
            </a:r>
            <a:r>
              <a:rPr lang="zh-CN" altLang="en-US"/>
              <a:t>）</a:t>
            </a:r>
          </a:p>
        </p:txBody>
      </p:sp>
    </p:spTree>
    <p:extLst>
      <p:ext uri="{BB962C8B-B14F-4D97-AF65-F5344CB8AC3E}">
        <p14:creationId xmlns:p14="http://schemas.microsoft.com/office/powerpoint/2010/main" val="260989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自定义 1">
      <a:majorFont>
        <a:latin typeface="Courier New"/>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世界地图系列、亚洲大陆演示（宽屏）</Template>
  <TotalTime>0</TotalTime>
  <Words>3265</Words>
  <Application>Microsoft Office PowerPoint</Application>
  <PresentationFormat>自定义</PresentationFormat>
  <Paragraphs>220</Paragraphs>
  <Slides>55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55</vt:i4>
      </vt:variant>
    </vt:vector>
  </HeadingPairs>
  <TitlesOfParts>
    <vt:vector size="61" baseType="lpstr">
      <vt:lpstr>微软雅黑</vt:lpstr>
      <vt:lpstr>Arial</vt:lpstr>
      <vt:lpstr>Century Gothic</vt:lpstr>
      <vt:lpstr>Courier New</vt:lpstr>
      <vt:lpstr>Wingdings</vt:lpstr>
      <vt:lpstr>Continental_Asia_16x9</vt:lpstr>
      <vt:lpstr>第1讲-2 Spring之旅</vt:lpstr>
      <vt:lpstr>本讲内容</vt:lpstr>
      <vt:lpstr>简化java开发</vt:lpstr>
      <vt:lpstr>简化java开发</vt:lpstr>
      <vt:lpstr>简化java开发</vt:lpstr>
      <vt:lpstr>激发PoJO的潜能</vt:lpstr>
      <vt:lpstr>激发PoJO的潜能</vt:lpstr>
      <vt:lpstr>激发PoJO的潜能</vt:lpstr>
      <vt:lpstr>依赖注入（Dependency injection）</vt:lpstr>
      <vt:lpstr>依赖注入（Dependency injection）</vt:lpstr>
      <vt:lpstr>依赖注入（Dependency injection）</vt:lpstr>
      <vt:lpstr>依赖注入（Dependency injection）</vt:lpstr>
      <vt:lpstr>依赖注入（Dependency injection）</vt:lpstr>
      <vt:lpstr>依赖注入（Dependency injection）</vt:lpstr>
      <vt:lpstr>依赖注入（Dependency injection）</vt:lpstr>
      <vt:lpstr>依赖注入（Dependency injection）</vt:lpstr>
      <vt:lpstr>将Quest注入到Knight中</vt:lpstr>
      <vt:lpstr>将Quest注入到Knight中</vt:lpstr>
      <vt:lpstr>将Quest注入到Knight中</vt:lpstr>
      <vt:lpstr>将Quest注入到Knight中</vt:lpstr>
      <vt:lpstr>将Quest注入到Knight中</vt:lpstr>
      <vt:lpstr>将Quest注入到Knight中</vt:lpstr>
      <vt:lpstr>将Quest注入到Knight中</vt:lpstr>
      <vt:lpstr>将Quest注入到Knight中</vt:lpstr>
      <vt:lpstr>观察它如何工作</vt:lpstr>
      <vt:lpstr>观察它如何工作</vt:lpstr>
      <vt:lpstr>观察它如何工作</vt:lpstr>
      <vt:lpstr>观察它如何工作</vt:lpstr>
      <vt:lpstr>观察它如何工作</vt:lpstr>
      <vt:lpstr>观察它如何工作</vt:lpstr>
      <vt:lpstr>应用切面</vt:lpstr>
      <vt:lpstr>应用切面</vt:lpstr>
      <vt:lpstr>应用切面</vt:lpstr>
      <vt:lpstr>应用切面</vt:lpstr>
      <vt:lpstr>应用切面</vt:lpstr>
      <vt:lpstr>AOP应用</vt:lpstr>
      <vt:lpstr>AOP应用</vt:lpstr>
      <vt:lpstr>AOP应用</vt:lpstr>
      <vt:lpstr>AOP应用</vt:lpstr>
      <vt:lpstr>AOP应用</vt:lpstr>
      <vt:lpstr>AOP应用</vt:lpstr>
      <vt:lpstr>AOP应用</vt:lpstr>
      <vt:lpstr>AOP应用</vt:lpstr>
      <vt:lpstr>AOP应用</vt:lpstr>
      <vt:lpstr>AOP应用</vt:lpstr>
      <vt:lpstr>AOP应用</vt:lpstr>
      <vt:lpstr>容纳你的Bean</vt:lpstr>
      <vt:lpstr>容纳你的Bean</vt:lpstr>
      <vt:lpstr>使用应用上下文</vt:lpstr>
      <vt:lpstr>使用应用上下文</vt:lpstr>
      <vt:lpstr>使用应用上下文</vt:lpstr>
      <vt:lpstr>使用应用上下文</vt:lpstr>
      <vt:lpstr>使用应用上下文</vt:lpstr>
      <vt:lpstr>俯瞰Spring风景线</vt:lpstr>
      <vt:lpstr>俯瞰Spring风景线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2016-02-17T05:20:02Z</dcterms:created>
  <dcterms:modified xsi:type="dcterms:W3CDTF">2020-02-13T03:19:45Z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