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9" r:id="rId5"/>
    <p:sldId id="260" r:id="rId6"/>
    <p:sldId id="262" r:id="rId7"/>
    <p:sldId id="279" r:id="rId8"/>
    <p:sldId id="281" r:id="rId9"/>
    <p:sldId id="282" r:id="rId10"/>
    <p:sldId id="280" r:id="rId11"/>
    <p:sldId id="263" r:id="rId12"/>
    <p:sldId id="264" r:id="rId13"/>
    <p:sldId id="283" r:id="rId14"/>
    <p:sldId id="265" r:id="rId15"/>
    <p:sldId id="266" r:id="rId16"/>
    <p:sldId id="267" r:id="rId17"/>
    <p:sldId id="268" r:id="rId18"/>
    <p:sldId id="270" r:id="rId19"/>
    <p:sldId id="269" r:id="rId20"/>
    <p:sldId id="271" r:id="rId21"/>
    <p:sldId id="272" r:id="rId22"/>
    <p:sldId id="287" r:id="rId23"/>
    <p:sldId id="273" r:id="rId24"/>
    <p:sldId id="274" r:id="rId25"/>
    <p:sldId id="275" r:id="rId26"/>
    <p:sldId id="276" r:id="rId27"/>
    <p:sldId id="285" r:id="rId28"/>
    <p:sldId id="277" r:id="rId29"/>
    <p:sldId id="278" r:id="rId30"/>
    <p:sldId id="284" r:id="rId31"/>
    <p:sldId id="286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2/11/2020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2020/2/11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2020/2/11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2020/2/11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884" y="1628800"/>
            <a:ext cx="9753600" cy="195185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-3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项目管理工具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安装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200" dirty="0"/>
              <a:t>本地没有</a:t>
            </a:r>
            <a:r>
              <a:rPr lang="en-US" altLang="zh-CN" sz="2200" dirty="0"/>
              <a:t>,</a:t>
            </a:r>
            <a:r>
              <a:rPr lang="zh-CN" altLang="en-US" sz="2200" dirty="0"/>
              <a:t>从远程仓库找</a:t>
            </a:r>
            <a:r>
              <a:rPr lang="en-US" altLang="zh-CN" sz="2200" dirty="0"/>
              <a:t>,</a:t>
            </a:r>
            <a:r>
              <a:rPr lang="zh-CN" altLang="en-US" sz="2200" dirty="0"/>
              <a:t>即远程下载</a:t>
            </a:r>
            <a:r>
              <a:rPr lang="en-US" altLang="zh-CN" sz="2200" dirty="0"/>
              <a:t>,</a:t>
            </a:r>
            <a:r>
              <a:rPr lang="zh-CN" altLang="en-US" sz="2200" dirty="0"/>
              <a:t>将下载的</a:t>
            </a:r>
            <a:r>
              <a:rPr lang="en-US" altLang="zh-CN" sz="2200" dirty="0"/>
              <a:t>jar</a:t>
            </a:r>
            <a:r>
              <a:rPr lang="zh-CN" altLang="en-US" sz="2200" dirty="0"/>
              <a:t>包保存到本地仓库目录，远程仓库是中央仓库的镜像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特殊的远程仓库</a:t>
            </a:r>
            <a:r>
              <a:rPr lang="en-US" altLang="zh-CN" sz="2200" dirty="0"/>
              <a:t>:</a:t>
            </a:r>
            <a:r>
              <a:rPr lang="zh-CN" altLang="en-US" sz="2200" dirty="0"/>
              <a:t>中央仓库</a:t>
            </a:r>
            <a:r>
              <a:rPr lang="en-US" altLang="zh-CN" sz="2200" dirty="0"/>
              <a:t>,</a:t>
            </a:r>
            <a:r>
              <a:rPr lang="zh-CN" altLang="en-US" sz="2200" dirty="0"/>
              <a:t>是</a:t>
            </a:r>
            <a:r>
              <a:rPr lang="en-US" altLang="zh-CN" sz="2200" dirty="0"/>
              <a:t>maven</a:t>
            </a:r>
            <a:r>
              <a:rPr lang="zh-CN" altLang="en-US" sz="2200" dirty="0"/>
              <a:t>的开发团队在维护</a:t>
            </a:r>
            <a:endParaRPr lang="en-US" altLang="zh-CN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/>
              <a:t>注</a:t>
            </a:r>
            <a:r>
              <a:rPr lang="en-US" altLang="zh-CN" sz="2200" dirty="0"/>
              <a:t>:maven</a:t>
            </a:r>
            <a:r>
              <a:rPr lang="zh-CN" altLang="en-US" sz="2200" dirty="0"/>
              <a:t>本地仓库没有的</a:t>
            </a:r>
            <a:r>
              <a:rPr lang="en-US" altLang="zh-CN" sz="2200" dirty="0"/>
              <a:t>jar</a:t>
            </a:r>
            <a:r>
              <a:rPr lang="zh-CN" altLang="en-US" sz="2200" dirty="0"/>
              <a:t>包</a:t>
            </a:r>
            <a:r>
              <a:rPr lang="en-US" altLang="zh-CN" sz="2200" dirty="0"/>
              <a:t>,</a:t>
            </a:r>
            <a:r>
              <a:rPr lang="zh-CN" altLang="en-US" sz="2200" dirty="0"/>
              <a:t>会联网从中央仓库下载，默认保存到</a:t>
            </a:r>
            <a:r>
              <a:rPr lang="en-US" altLang="zh-CN" sz="2200" dirty="0"/>
              <a:t>${</a:t>
            </a:r>
            <a:r>
              <a:rPr lang="en-US" altLang="zh-CN" sz="2200" dirty="0" err="1"/>
              <a:t>user.dir</a:t>
            </a:r>
            <a:r>
              <a:rPr lang="en-US" altLang="zh-CN" sz="2200" dirty="0"/>
              <a:t>}/.</a:t>
            </a:r>
            <a:r>
              <a:rPr lang="en-US" altLang="zh-CN" sz="2200" dirty="0" err="1"/>
              <a:t>m2</a:t>
            </a:r>
            <a:r>
              <a:rPr lang="en-US" altLang="zh-CN" sz="2200" dirty="0"/>
              <a:t>/repository</a:t>
            </a:r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仓库介绍</a:t>
            </a:r>
          </a:p>
        </p:txBody>
      </p:sp>
    </p:spTree>
    <p:extLst>
      <p:ext uri="{BB962C8B-B14F-4D97-AF65-F5344CB8AC3E}">
        <p14:creationId xmlns:p14="http://schemas.microsoft.com/office/powerpoint/2010/main" val="13969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工程目录结构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6CB468-ED59-4A3F-9F8B-4EEEE4932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060848"/>
            <a:ext cx="8666189" cy="3456384"/>
          </a:xfrm>
        </p:spPr>
      </p:pic>
    </p:spTree>
    <p:extLst>
      <p:ext uri="{BB962C8B-B14F-4D97-AF65-F5344CB8AC3E}">
        <p14:creationId xmlns:p14="http://schemas.microsoft.com/office/powerpoint/2010/main" val="25310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src/main/java</a:t>
            </a:r>
            <a:r>
              <a:rPr lang="zh-CN" altLang="en-US"/>
              <a:t>：存放</a:t>
            </a:r>
            <a:r>
              <a:rPr lang="en-US" altLang="zh-CN"/>
              <a:t>java</a:t>
            </a:r>
            <a:r>
              <a:rPr lang="zh-CN" altLang="en-US"/>
              <a:t>源文件，会打包在</a:t>
            </a:r>
            <a:r>
              <a:rPr lang="en-US" altLang="zh-CN"/>
              <a:t>war/jar</a:t>
            </a:r>
            <a:r>
              <a:rPr lang="zh-CN" altLang="en-US"/>
              <a:t>包中</a:t>
            </a:r>
            <a:endParaRPr lang="en-US" altLang="zh-CN"/>
          </a:p>
          <a:p>
            <a:r>
              <a:rPr lang="en-US" altLang="zh-CN"/>
              <a:t>src/main/resource : </a:t>
            </a:r>
            <a:r>
              <a:rPr lang="zh-CN" altLang="en-US"/>
              <a:t>主程序所用的配置文件</a:t>
            </a:r>
            <a:r>
              <a:rPr lang="en-US" altLang="zh-CN"/>
              <a:t>,</a:t>
            </a:r>
            <a:r>
              <a:rPr lang="zh-CN" altLang="en-US"/>
              <a:t>非</a:t>
            </a:r>
            <a:r>
              <a:rPr lang="en-US" altLang="zh-CN"/>
              <a:t>.java</a:t>
            </a:r>
            <a:r>
              <a:rPr lang="zh-CN" altLang="en-US"/>
              <a:t>文件</a:t>
            </a:r>
            <a:endParaRPr lang="en-US" altLang="zh-CN"/>
          </a:p>
          <a:p>
            <a:r>
              <a:rPr lang="en-US" altLang="zh-CN"/>
              <a:t>src/test/java :</a:t>
            </a:r>
            <a:r>
              <a:rPr lang="zh-CN" altLang="en-US"/>
              <a:t>存放</a:t>
            </a:r>
            <a:r>
              <a:rPr lang="en-US" altLang="zh-CN"/>
              <a:t>java</a:t>
            </a:r>
            <a:r>
              <a:rPr lang="zh-CN" altLang="en-US"/>
              <a:t>源文件</a:t>
            </a:r>
            <a:r>
              <a:rPr lang="en-US" altLang="zh-CN"/>
              <a:t>,</a:t>
            </a:r>
            <a:r>
              <a:rPr lang="zh-CN" altLang="en-US"/>
              <a:t>存放单元测试类</a:t>
            </a:r>
            <a:r>
              <a:rPr lang="en-US" altLang="zh-CN"/>
              <a:t>,</a:t>
            </a:r>
            <a:r>
              <a:rPr lang="zh-CN" altLang="en-US"/>
              <a:t>不会打包在</a:t>
            </a:r>
            <a:r>
              <a:rPr lang="en-US" altLang="zh-CN"/>
              <a:t>war</a:t>
            </a:r>
            <a:r>
              <a:rPr lang="zh-CN" altLang="en-US"/>
              <a:t>包中</a:t>
            </a:r>
            <a:endParaRPr lang="en-US" altLang="zh-CN"/>
          </a:p>
          <a:p>
            <a:r>
              <a:rPr lang="en-US" altLang="zh-CN"/>
              <a:t>src/test/resource : </a:t>
            </a:r>
            <a:r>
              <a:rPr lang="zh-CN" altLang="en-US"/>
              <a:t>测试类所用的配置文件</a:t>
            </a:r>
            <a:endParaRPr lang="en-US" altLang="zh-CN"/>
          </a:p>
          <a:p>
            <a:r>
              <a:rPr lang="en-US" altLang="zh-CN"/>
              <a:t>src/main/webapp :</a:t>
            </a:r>
            <a:r>
              <a:rPr lang="zh-CN" altLang="en-US"/>
              <a:t>存放网页相关文件，如</a:t>
            </a:r>
            <a:r>
              <a:rPr lang="en-US" altLang="zh-CN"/>
              <a:t>jsp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、</a:t>
            </a:r>
            <a:r>
              <a:rPr lang="en-US" altLang="zh-CN"/>
              <a:t>js</a:t>
            </a:r>
            <a:r>
              <a:rPr lang="zh-CN" altLang="en-US"/>
              <a:t>等资源文件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工程目录结构</a:t>
            </a:r>
          </a:p>
        </p:txBody>
      </p:sp>
    </p:spTree>
    <p:extLst>
      <p:ext uri="{BB962C8B-B14F-4D97-AF65-F5344CB8AC3E}">
        <p14:creationId xmlns:p14="http://schemas.microsoft.com/office/powerpoint/2010/main" val="13466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target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输出目录</a:t>
            </a:r>
            <a:r>
              <a:rPr lang="en-US" altLang="zh-CN"/>
              <a:t>, </a:t>
            </a:r>
            <a:r>
              <a:rPr lang="zh-CN" altLang="en-US"/>
              <a:t>存放编译后的</a:t>
            </a:r>
            <a:r>
              <a:rPr lang="en-US" altLang="zh-CN"/>
              <a:t>class</a:t>
            </a:r>
            <a:r>
              <a:rPr lang="zh-CN" altLang="en-US"/>
              <a:t>文件</a:t>
            </a:r>
            <a:r>
              <a:rPr lang="en-US" altLang="zh-CN"/>
              <a:t>, war</a:t>
            </a:r>
            <a:r>
              <a:rPr lang="zh-CN" altLang="en-US"/>
              <a:t>包</a:t>
            </a:r>
            <a:endParaRPr lang="en-US" altLang="zh-CN"/>
          </a:p>
          <a:p>
            <a:r>
              <a:rPr lang="en-US" altLang="zh-CN"/>
              <a:t>pom.xml</a:t>
            </a:r>
            <a:r>
              <a:rPr lang="zh-CN" altLang="en-US"/>
              <a:t>：</a:t>
            </a:r>
            <a:r>
              <a:rPr lang="en-US" altLang="zh-CN"/>
              <a:t> maven</a:t>
            </a:r>
            <a:r>
              <a:rPr lang="zh-CN" altLang="en-US"/>
              <a:t>项目核心配置文件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工程目录结构</a:t>
            </a:r>
          </a:p>
        </p:txBody>
      </p:sp>
    </p:spTree>
    <p:extLst>
      <p:ext uri="{BB962C8B-B14F-4D97-AF65-F5344CB8AC3E}">
        <p14:creationId xmlns:p14="http://schemas.microsoft.com/office/powerpoint/2010/main" val="8354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下载地址</a:t>
            </a:r>
            <a:r>
              <a:rPr lang="en-US" altLang="zh-CN" dirty="0"/>
              <a:t>: http://maven.apache.org/download.cgi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下载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E516B88-2548-4096-A333-DE7F8FC6F9E3}"/>
              </a:ext>
            </a:extLst>
          </p:cNvPr>
          <p:cNvGrpSpPr/>
          <p:nvPr/>
        </p:nvGrpSpPr>
        <p:grpSpPr>
          <a:xfrm>
            <a:off x="1845940" y="2420888"/>
            <a:ext cx="8199831" cy="3414056"/>
            <a:chOff x="1845940" y="2420888"/>
            <a:chExt cx="8199831" cy="341405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B5ED763-3492-45C8-BD42-DEE42B0AE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940" y="2420888"/>
              <a:ext cx="8199831" cy="341405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4E5D14-1A33-4964-8CF2-0223A576169D}"/>
                </a:ext>
              </a:extLst>
            </p:cNvPr>
            <p:cNvSpPr/>
            <p:nvPr/>
          </p:nvSpPr>
          <p:spPr>
            <a:xfrm>
              <a:off x="1989956" y="4509120"/>
              <a:ext cx="4104456" cy="360040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2217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6100934" cy="4343400"/>
          </a:xfrm>
        </p:spPr>
        <p:txBody>
          <a:bodyPr/>
          <a:lstStyle/>
          <a:p>
            <a:r>
              <a:rPr lang="zh-CN" altLang="en-US" dirty="0"/>
              <a:t>把下载好的</a:t>
            </a:r>
            <a:r>
              <a:rPr lang="en-US" altLang="zh-CN" dirty="0"/>
              <a:t>apache-maven-3.6.3-</a:t>
            </a:r>
            <a:r>
              <a:rPr lang="en-US" altLang="zh-CN" dirty="0" err="1"/>
              <a:t>bin.zip</a:t>
            </a:r>
            <a:r>
              <a:rPr lang="zh-CN" altLang="en-US" dirty="0"/>
              <a:t>解压缩，这里放在</a:t>
            </a:r>
            <a:r>
              <a:rPr lang="en-US" altLang="zh-CN" dirty="0"/>
              <a:t>C</a:t>
            </a:r>
            <a:r>
              <a:rPr lang="zh-CN" altLang="en-US" dirty="0"/>
              <a:t>盘下</a:t>
            </a:r>
            <a:endParaRPr lang="en-US" altLang="zh-CN" dirty="0"/>
          </a:p>
          <a:p>
            <a:r>
              <a:rPr lang="zh-CN" altLang="en-US" dirty="0"/>
              <a:t>添加环境变量</a:t>
            </a:r>
            <a:r>
              <a:rPr lang="en-US" altLang="zh-CN" dirty="0" err="1"/>
              <a:t>MAVEN_HOME</a:t>
            </a:r>
            <a:r>
              <a:rPr lang="zh-CN" altLang="en-US" dirty="0"/>
              <a:t>，并修改</a:t>
            </a:r>
            <a:r>
              <a:rPr lang="en-US" altLang="zh-CN" dirty="0"/>
              <a:t>Path</a:t>
            </a:r>
            <a:r>
              <a:rPr lang="zh-CN" altLang="en-US" dirty="0"/>
              <a:t>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环境配置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726" y="1715740"/>
            <a:ext cx="3453488" cy="3689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F3EF53-8062-4CC7-A2D9-14F6D934D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24" y="3744242"/>
            <a:ext cx="6386113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配置完成后，在命令行输入</a:t>
            </a:r>
            <a:r>
              <a:rPr lang="en-US" altLang="zh-CN"/>
              <a:t>mvn -v</a:t>
            </a:r>
            <a:r>
              <a:rPr lang="zh-CN" altLang="en-US"/>
              <a:t>，看到如下图说明安装成功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环境配置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740404-2053-4A15-9C15-95B0FFDA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365" y="2492896"/>
            <a:ext cx="839009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en-US" altLang="zh-CN" dirty="0"/>
              <a:t>C:\apache-maven-3.6.3\conf</a:t>
            </a:r>
            <a:r>
              <a:rPr lang="zh-CN" altLang="en-US" dirty="0"/>
              <a:t>下面的</a:t>
            </a:r>
            <a:r>
              <a:rPr lang="en-US" altLang="zh-CN" dirty="0" err="1"/>
              <a:t>setttings.xml</a:t>
            </a:r>
            <a:r>
              <a:rPr lang="zh-CN" altLang="en-US" dirty="0"/>
              <a:t>，添加</a:t>
            </a:r>
            <a:r>
              <a:rPr lang="en-US" altLang="zh-CN" dirty="0" err="1"/>
              <a:t>localRepository</a:t>
            </a:r>
            <a:r>
              <a:rPr lang="zh-CN" altLang="en-US" dirty="0"/>
              <a:t>标签，如下所示：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此处也可不改，采用默认位置</a:t>
            </a:r>
            <a:r>
              <a:rPr lang="en-US" altLang="zh-CN" dirty="0"/>
              <a:t>${</a:t>
            </a:r>
            <a:r>
              <a:rPr lang="en-US" altLang="zh-CN" dirty="0" err="1"/>
              <a:t>user.home</a:t>
            </a:r>
            <a:r>
              <a:rPr lang="en-US" altLang="zh-CN" dirty="0"/>
              <a:t>}/.</a:t>
            </a:r>
            <a:r>
              <a:rPr lang="en-US" altLang="zh-CN" dirty="0" err="1"/>
              <a:t>m2</a:t>
            </a:r>
            <a:r>
              <a:rPr lang="en-US" altLang="zh-CN" dirty="0"/>
              <a:t>/repository</a:t>
            </a:r>
            <a:r>
              <a:rPr lang="zh-CN" altLang="en-US" dirty="0"/>
              <a:t>。本地仓库用保存下载下来的插件，以备以后使用。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修改本地仓库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3212976"/>
            <a:ext cx="54673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9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maven</a:t>
            </a:r>
            <a:r>
              <a:rPr lang="zh-CN" altLang="en-US"/>
              <a:t>插件</a:t>
            </a:r>
            <a:endParaRPr lang="en-US" altLang="zh-CN"/>
          </a:p>
          <a:p>
            <a:pPr lvl="1"/>
            <a:r>
              <a:rPr lang="zh-CN" altLang="en-US"/>
              <a:t>最新版的</a:t>
            </a:r>
            <a:r>
              <a:rPr lang="en-US" altLang="zh-CN"/>
              <a:t>eclipse</a:t>
            </a:r>
            <a:r>
              <a:rPr lang="zh-CN" altLang="en-US"/>
              <a:t>里面已经集成好了</a:t>
            </a:r>
            <a:r>
              <a:rPr lang="en-US" altLang="zh-CN"/>
              <a:t>Maven</a:t>
            </a:r>
            <a:r>
              <a:rPr lang="zh-CN" altLang="en-US"/>
              <a:t>插件，如果没有集成好，可以自己在线或者离线安装。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Maven</a:t>
            </a:r>
            <a:r>
              <a:rPr lang="zh-CN" altLang="en-US"/>
              <a:t>。先在</a:t>
            </a:r>
            <a:r>
              <a:rPr lang="en-US" altLang="zh-CN"/>
              <a:t>Window-&gt;preferences-&gt;Maven-&gt;Installations</a:t>
            </a:r>
            <a:r>
              <a:rPr lang="zh-CN" altLang="en-US"/>
              <a:t>里面添加自己刚才解压的</a:t>
            </a:r>
            <a:r>
              <a:rPr lang="en-US" altLang="zh-CN"/>
              <a:t>Maven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然后在</a:t>
            </a:r>
            <a:r>
              <a:rPr lang="en-US" altLang="zh-CN"/>
              <a:t>User Settings</a:t>
            </a:r>
            <a:r>
              <a:rPr lang="zh-CN" altLang="en-US"/>
              <a:t>里面的</a:t>
            </a:r>
            <a:r>
              <a:rPr lang="en-US" altLang="zh-CN"/>
              <a:t>Global</a:t>
            </a:r>
            <a:r>
              <a:rPr lang="zh-CN" altLang="en-US"/>
              <a:t>选择刚才修改过的</a:t>
            </a:r>
            <a:r>
              <a:rPr lang="en-US" altLang="zh-CN"/>
              <a:t>settings.xml</a:t>
            </a:r>
            <a:r>
              <a:rPr lang="zh-CN" altLang="en-US"/>
              <a:t>文件，看看</a:t>
            </a:r>
            <a:r>
              <a:rPr lang="en-US" altLang="zh-CN"/>
              <a:t>Local Repository</a:t>
            </a:r>
            <a:r>
              <a:rPr lang="zh-CN" altLang="en-US"/>
              <a:t>项是否变成了刚才修改过的路径，如果变了说明配置成功，没变则重复上一步。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2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2BBDE0-01AC-4257-AD68-7C94CF4984F0}"/>
              </a:ext>
            </a:extLst>
          </p:cNvPr>
          <p:cNvGrpSpPr/>
          <p:nvPr/>
        </p:nvGrpSpPr>
        <p:grpSpPr>
          <a:xfrm>
            <a:off x="1989956" y="1829522"/>
            <a:ext cx="7056784" cy="4772704"/>
            <a:chOff x="1989956" y="1829522"/>
            <a:chExt cx="7056784" cy="477270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EBD1CD-B057-4DE9-84FB-55BDB1B0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56" y="1829522"/>
              <a:ext cx="7056784" cy="4772704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08B641-8CB3-4EFA-A458-807B55CA8737}"/>
                </a:ext>
              </a:extLst>
            </p:cNvPr>
            <p:cNvSpPr/>
            <p:nvPr/>
          </p:nvSpPr>
          <p:spPr>
            <a:xfrm>
              <a:off x="3646140" y="3356992"/>
              <a:ext cx="3060340" cy="320283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0A30B1-65E5-4100-AD8F-D15B66B30C54}"/>
                </a:ext>
              </a:extLst>
            </p:cNvPr>
            <p:cNvSpPr txBox="1"/>
            <p:nvPr/>
          </p:nvSpPr>
          <p:spPr>
            <a:xfrm>
              <a:off x="3790156" y="3718340"/>
              <a:ext cx="2492990" cy="37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FF0000"/>
                  </a:solidFill>
                </a:rPr>
                <a:t>添加安装好的</a:t>
              </a:r>
              <a:r>
                <a:rPr lang="en-US" altLang="zh-CN" sz="2000" dirty="0">
                  <a:solidFill>
                    <a:srgbClr val="FF0000"/>
                  </a:solidFill>
                </a:rPr>
                <a:t>maven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0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项目管理工具</a:t>
            </a:r>
            <a:r>
              <a:rPr lang="en-US" altLang="zh-CN" dirty="0"/>
              <a:t>Maven</a:t>
            </a:r>
            <a:r>
              <a:rPr lang="zh-CN" altLang="en-US" dirty="0"/>
              <a:t>介绍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Maven</a:t>
            </a:r>
            <a:r>
              <a:rPr lang="zh-CN" altLang="en-US" dirty="0"/>
              <a:t>的安装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Maven</a:t>
            </a:r>
            <a:r>
              <a:rPr lang="zh-CN" altLang="en-US" dirty="0"/>
              <a:t>的配置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5953F0-0682-41DB-939C-6E4B250302A9}"/>
              </a:ext>
            </a:extLst>
          </p:cNvPr>
          <p:cNvGrpSpPr/>
          <p:nvPr/>
        </p:nvGrpSpPr>
        <p:grpSpPr>
          <a:xfrm>
            <a:off x="2566020" y="1772817"/>
            <a:ext cx="6302286" cy="3888432"/>
            <a:chOff x="2566020" y="1772817"/>
            <a:chExt cx="6302286" cy="388843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DD945D4-F5F5-40B1-A2C5-2729E61DC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6020" y="1772817"/>
              <a:ext cx="6302286" cy="388843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47CC941-BD27-4E6B-87DF-2C4BA0BDE1C8}"/>
                </a:ext>
              </a:extLst>
            </p:cNvPr>
            <p:cNvSpPr txBox="1"/>
            <p:nvPr/>
          </p:nvSpPr>
          <p:spPr>
            <a:xfrm>
              <a:off x="6085590" y="2488474"/>
              <a:ext cx="1107996" cy="348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rgbClr val="FF0000"/>
                  </a:solidFill>
                </a:rPr>
                <a:t>全局设置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34A047-6A5A-4C71-AB66-6E6A624D5B7E}"/>
                </a:ext>
              </a:extLst>
            </p:cNvPr>
            <p:cNvSpPr txBox="1"/>
            <p:nvPr/>
          </p:nvSpPr>
          <p:spPr>
            <a:xfrm>
              <a:off x="6094412" y="2992891"/>
              <a:ext cx="1107996" cy="348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rgbClr val="FF0000"/>
                  </a:solidFill>
                </a:rPr>
                <a:t>用户设置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7BC65EF-7474-455A-8C5A-83EAA9C5CC63}"/>
                </a:ext>
              </a:extLst>
            </p:cNvPr>
            <p:cNvSpPr txBox="1"/>
            <p:nvPr/>
          </p:nvSpPr>
          <p:spPr>
            <a:xfrm>
              <a:off x="3990160" y="4212761"/>
              <a:ext cx="4108817" cy="348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rgbClr val="FF0000"/>
                  </a:solidFill>
                </a:rPr>
                <a:t>本地仓库路径未进行修改，采用默认值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AA39814-4C0E-4A37-BF60-032D4E0D05A7}"/>
                </a:ext>
              </a:extLst>
            </p:cNvPr>
            <p:cNvSpPr/>
            <p:nvPr/>
          </p:nvSpPr>
          <p:spPr>
            <a:xfrm>
              <a:off x="4024944" y="3800922"/>
              <a:ext cx="2145129" cy="320283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3315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E355ECFD-E44B-4D7E-9D96-9BE7571D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66" y="1988840"/>
            <a:ext cx="9753600" cy="43434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全局配置：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M2_HOME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/conf/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settings.xml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，整台机器上的所有用户都受该配置的影响；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用户配置：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~/.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settings.xml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，只有当前用户才受该配置影响。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需要统一系统中所有用户的配置的时候使用全局配置，否则请使用用户配置。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推荐使用用户配置的原因是便于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Maven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升级，不必要每次升级都修改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settings.xml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65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6388966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找到</a:t>
            </a:r>
            <a:r>
              <a:rPr lang="en-US" altLang="zh-CN"/>
              <a:t>Window</a:t>
            </a:r>
            <a:r>
              <a:rPr lang="zh-CN" altLang="en-US"/>
              <a:t>菜单依次点击</a:t>
            </a:r>
            <a:r>
              <a:rPr lang="en-US" altLang="zh-CN"/>
              <a:t>Window-&gt;Show View-&gt;Other..</a:t>
            </a:r>
            <a:r>
              <a:rPr lang="zh-CN" altLang="en-US"/>
              <a:t>，在弹出窗口中选择</a:t>
            </a:r>
            <a:r>
              <a:rPr lang="en-US" altLang="zh-CN"/>
              <a:t>Maven Repositories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4CB2E6-60A9-4CD8-B14B-6A9C1B95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93" y="2011539"/>
            <a:ext cx="3563218" cy="41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1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窗口的底部出现如下</a:t>
            </a:r>
            <a:r>
              <a:rPr lang="en-US" altLang="zh-CN"/>
              <a:t>Maven</a:t>
            </a:r>
            <a:r>
              <a:rPr lang="zh-CN" altLang="en-US"/>
              <a:t>视图窗口：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4" y="2443162"/>
            <a:ext cx="7915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en-US" altLang="zh-CN" dirty="0"/>
              <a:t>MyEclipse</a:t>
            </a:r>
            <a:r>
              <a:rPr lang="zh-CN" altLang="en-US" dirty="0"/>
              <a:t>与</a:t>
            </a:r>
            <a:r>
              <a:rPr lang="en-US" altLang="zh-CN" dirty="0"/>
              <a:t>Maven</a:t>
            </a:r>
            <a:r>
              <a:rPr lang="zh-CN" altLang="en-US" dirty="0"/>
              <a:t>配合提供了强大的</a:t>
            </a:r>
            <a:r>
              <a:rPr lang="en-US" altLang="zh-CN" dirty="0"/>
              <a:t>jar</a:t>
            </a:r>
            <a:r>
              <a:rPr lang="zh-CN" altLang="en-US" dirty="0"/>
              <a:t>组件集成功能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Maven</a:t>
            </a:r>
            <a:r>
              <a:rPr lang="zh-CN" altLang="en-US" dirty="0"/>
              <a:t>库的索引文件</a:t>
            </a:r>
            <a:br>
              <a:rPr lang="en-US" altLang="zh-CN" dirty="0"/>
            </a:br>
            <a:r>
              <a:rPr lang="zh-CN" altLang="en-US" dirty="0">
                <a:solidFill>
                  <a:srgbClr val="0070C0"/>
                </a:solidFill>
              </a:rPr>
              <a:t>说明：</a:t>
            </a:r>
            <a:r>
              <a:rPr lang="en-US" altLang="zh-CN" dirty="0" err="1">
                <a:solidFill>
                  <a:srgbClr val="0070C0"/>
                </a:solidFill>
              </a:rPr>
              <a:t>Mavne</a:t>
            </a:r>
            <a:r>
              <a:rPr lang="zh-CN" altLang="en-US" dirty="0">
                <a:solidFill>
                  <a:srgbClr val="0070C0"/>
                </a:solidFill>
              </a:rPr>
              <a:t>索引用于搜索</a:t>
            </a:r>
            <a:r>
              <a:rPr lang="en-US" altLang="zh-CN" dirty="0">
                <a:solidFill>
                  <a:srgbClr val="0070C0"/>
                </a:solidFill>
              </a:rPr>
              <a:t>jar</a:t>
            </a:r>
            <a:r>
              <a:rPr lang="zh-CN" altLang="en-US" dirty="0">
                <a:solidFill>
                  <a:srgbClr val="0070C0"/>
                </a:solidFill>
              </a:rPr>
              <a:t>组件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  <a:r>
              <a:rPr lang="zh-CN" altLang="en-US" dirty="0">
                <a:solidFill>
                  <a:srgbClr val="0070C0"/>
                </a:solidFill>
              </a:rPr>
              <a:t>坐标</a:t>
            </a:r>
            <a:r>
              <a:rPr lang="en-US" altLang="zh-CN" dirty="0">
                <a:solidFill>
                  <a:srgbClr val="0070C0"/>
                </a:solidFill>
              </a:rPr>
              <a:t>", </a:t>
            </a:r>
            <a:r>
              <a:rPr lang="zh-CN" altLang="en-US" dirty="0">
                <a:solidFill>
                  <a:srgbClr val="0070C0"/>
                </a:solidFill>
              </a:rPr>
              <a:t>更新索引以后就可以在</a:t>
            </a:r>
            <a:r>
              <a:rPr lang="en-US" altLang="zh-CN" dirty="0">
                <a:solidFill>
                  <a:srgbClr val="0070C0"/>
                </a:solidFill>
              </a:rPr>
              <a:t>MyEclipse</a:t>
            </a:r>
            <a:r>
              <a:rPr lang="zh-CN" altLang="en-US" dirty="0">
                <a:solidFill>
                  <a:srgbClr val="0070C0"/>
                </a:solidFill>
              </a:rPr>
              <a:t>中搜索</a:t>
            </a:r>
            <a:r>
              <a:rPr lang="en-US" altLang="zh-CN" dirty="0">
                <a:solidFill>
                  <a:srgbClr val="0070C0"/>
                </a:solidFill>
              </a:rPr>
              <a:t>jar</a:t>
            </a:r>
            <a:r>
              <a:rPr lang="zh-CN" altLang="en-US" dirty="0">
                <a:solidFill>
                  <a:srgbClr val="0070C0"/>
                </a:solidFill>
              </a:rPr>
              <a:t>组件</a:t>
            </a:r>
            <a:r>
              <a:rPr lang="en-US" altLang="zh-CN" dirty="0">
                <a:solidFill>
                  <a:srgbClr val="0070C0"/>
                </a:solidFill>
              </a:rPr>
              <a:t>"</a:t>
            </a:r>
            <a:r>
              <a:rPr lang="zh-CN" altLang="en-US" dirty="0">
                <a:solidFill>
                  <a:srgbClr val="0070C0"/>
                </a:solidFill>
              </a:rPr>
              <a:t>坐标</a:t>
            </a:r>
            <a:r>
              <a:rPr lang="en-US" altLang="zh-CN" dirty="0">
                <a:solidFill>
                  <a:srgbClr val="0070C0"/>
                </a:solidFill>
              </a:rPr>
              <a:t>", </a:t>
            </a:r>
            <a:r>
              <a:rPr lang="zh-CN" altLang="en-US" dirty="0">
                <a:solidFill>
                  <a:srgbClr val="0070C0"/>
                </a:solidFill>
              </a:rPr>
              <a:t>但这个功能不是必须的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4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zh-CN" altLang="en-US"/>
              <a:t>选中</a:t>
            </a:r>
            <a:r>
              <a:rPr lang="en-US" altLang="zh-CN"/>
              <a:t>Global Repositories</a:t>
            </a:r>
            <a:r>
              <a:rPr lang="zh-CN" altLang="en-US"/>
              <a:t>中的</a:t>
            </a:r>
            <a:r>
              <a:rPr lang="en-US" altLang="zh-CN"/>
              <a:t>Central</a:t>
            </a:r>
            <a:r>
              <a:rPr lang="zh-CN" altLang="en-US"/>
              <a:t>项，在上面点击右键，选择</a:t>
            </a:r>
            <a:r>
              <a:rPr lang="en-US" altLang="zh-CN"/>
              <a:t>Update Index</a:t>
            </a:r>
            <a:r>
              <a:rPr lang="zh-CN" altLang="en-US"/>
              <a:t>更新索引或选择</a:t>
            </a:r>
            <a:r>
              <a:rPr lang="en-US" altLang="zh-CN"/>
              <a:t>Rebuild Index</a:t>
            </a:r>
            <a:r>
              <a:rPr lang="zh-CN" altLang="en-US"/>
              <a:t>重建索引。注意：如果更换过</a:t>
            </a:r>
            <a:r>
              <a:rPr lang="en-US" altLang="zh-CN"/>
              <a:t>Eclipse</a:t>
            </a:r>
            <a:r>
              <a:rPr lang="zh-CN" altLang="en-US"/>
              <a:t>工作空间</a:t>
            </a:r>
            <a:r>
              <a:rPr lang="en-US" altLang="zh-CN"/>
              <a:t>, </a:t>
            </a:r>
            <a:r>
              <a:rPr lang="zh-CN" altLang="en-US"/>
              <a:t>就需要再次更新</a:t>
            </a:r>
            <a:r>
              <a:rPr lang="en-US" altLang="zh-CN"/>
              <a:t>Maven</a:t>
            </a:r>
            <a:r>
              <a:rPr lang="zh-CN" altLang="en-US"/>
              <a:t>索引。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04" y="3028950"/>
            <a:ext cx="79343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zh-CN" altLang="en-US" dirty="0"/>
              <a:t>注意：</a:t>
            </a:r>
            <a:r>
              <a:rPr lang="zh-CN" altLang="en-US" dirty="0">
                <a:solidFill>
                  <a:srgbClr val="0070C0"/>
                </a:solidFill>
              </a:rPr>
              <a:t>更新索引和重建索引非常耗时且占用空间较大，所以更新索引不是必须的。</a:t>
            </a:r>
            <a:r>
              <a:rPr lang="zh-CN" altLang="en-US" dirty="0"/>
              <a:t>更新索引和重建索引目的为了在本地也可查找下载</a:t>
            </a:r>
            <a:r>
              <a:rPr lang="en-US" altLang="zh-CN" dirty="0"/>
              <a:t>jar</a:t>
            </a:r>
            <a:r>
              <a:rPr lang="zh-CN" altLang="en-US" dirty="0"/>
              <a:t>包，无须到网上查找。</a:t>
            </a:r>
          </a:p>
        </p:txBody>
      </p:sp>
    </p:spTree>
    <p:extLst>
      <p:ext uri="{BB962C8B-B14F-4D97-AF65-F5344CB8AC3E}">
        <p14:creationId xmlns:p14="http://schemas.microsoft.com/office/powerpoint/2010/main" val="206165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zh-CN" altLang="en-US"/>
              <a:t>如果索引正常的话，可以用鼠标点开</a:t>
            </a:r>
            <a:r>
              <a:rPr lang="en-US" altLang="zh-CN"/>
              <a:t>Central</a:t>
            </a:r>
            <a:r>
              <a:rPr lang="zh-CN" altLang="en-US"/>
              <a:t>项，显示中央库中保存的所有插件，以后项目中所需要的插件可以从这里很方便的获取，无需到网上下载，非常方便。如下所示：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B189753-3A71-493B-92DE-CE894AEFEF6F}"/>
              </a:ext>
            </a:extLst>
          </p:cNvPr>
          <p:cNvGrpSpPr/>
          <p:nvPr/>
        </p:nvGrpSpPr>
        <p:grpSpPr>
          <a:xfrm>
            <a:off x="2205980" y="3068960"/>
            <a:ext cx="8750819" cy="3048000"/>
            <a:chOff x="2205980" y="3068960"/>
            <a:chExt cx="8750819" cy="304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5980" y="3068960"/>
              <a:ext cx="8077200" cy="3048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771050F-22E2-40D2-AC4B-71CB490EF26C}"/>
                </a:ext>
              </a:extLst>
            </p:cNvPr>
            <p:cNvSpPr txBox="1"/>
            <p:nvPr/>
          </p:nvSpPr>
          <p:spPr>
            <a:xfrm>
              <a:off x="4459508" y="4592960"/>
              <a:ext cx="6497291" cy="348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rgbClr val="FF0000"/>
                  </a:solidFill>
                </a:rPr>
                <a:t>这一步不是必须的，打不开</a:t>
              </a:r>
              <a:r>
                <a:rPr lang="en-US" altLang="zh-CN" dirty="0">
                  <a:solidFill>
                    <a:srgbClr val="FF0000"/>
                  </a:solidFill>
                </a:rPr>
                <a:t>Global Repositories</a:t>
              </a:r>
              <a:r>
                <a:rPr lang="zh-CN" altLang="en-US" dirty="0">
                  <a:solidFill>
                    <a:srgbClr val="FF0000"/>
                  </a:solidFill>
                </a:rPr>
                <a:t>也无所谓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0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eclipse</a:t>
            </a:r>
            <a:r>
              <a:rPr lang="zh-CN" altLang="en-US"/>
              <a:t>中配置</a:t>
            </a:r>
            <a:r>
              <a:rPr lang="en-US" altLang="zh-CN"/>
              <a:t>Maven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zh-CN" altLang="en-US"/>
              <a:t>到此</a:t>
            </a:r>
            <a:r>
              <a:rPr lang="en-US" altLang="zh-CN"/>
              <a:t>eclipse</a:t>
            </a:r>
            <a:r>
              <a:rPr lang="zh-CN" altLang="en-US"/>
              <a:t>中的</a:t>
            </a:r>
            <a:r>
              <a:rPr lang="en-US" altLang="zh-CN"/>
              <a:t>maven</a:t>
            </a:r>
            <a:r>
              <a:rPr lang="zh-CN" altLang="en-US"/>
              <a:t>就配置好了。这里仅介绍了中央库的使用，因为中央库在国外，有时访问速度会很慢，这时可以使用镜像库。有关镜像库未做介绍，感兴趣的同学可以自行查找相关资料。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60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的全局配置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/>
              <a:t>修改</a:t>
            </a:r>
            <a:r>
              <a:rPr lang="en-US" altLang="zh-CN" sz="1800" dirty="0"/>
              <a:t>maven</a:t>
            </a:r>
            <a:r>
              <a:rPr lang="zh-CN" altLang="en-US" sz="1800" dirty="0"/>
              <a:t>根目录下的</a:t>
            </a:r>
            <a:r>
              <a:rPr lang="en-US" altLang="zh-CN" sz="1800" dirty="0"/>
              <a:t>conf</a:t>
            </a:r>
            <a:r>
              <a:rPr lang="zh-CN" altLang="en-US" sz="1800" dirty="0"/>
              <a:t>文件夹中的</a:t>
            </a:r>
            <a:r>
              <a:rPr lang="en-US" altLang="zh-CN" sz="1800" dirty="0"/>
              <a:t>setting.xml</a:t>
            </a:r>
            <a:r>
              <a:rPr lang="zh-CN" altLang="en-US" sz="1800" dirty="0"/>
              <a:t>文件，内容如下：</a:t>
            </a:r>
            <a:endParaRPr lang="en-US" altLang="zh-CN" sz="1800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&lt;mirror&gt;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&lt;id&gt;</a:t>
            </a:r>
            <a:r>
              <a:rPr lang="en-US" altLang="zh-CN" sz="1800" dirty="0" err="1"/>
              <a:t>alimaven</a:t>
            </a:r>
            <a:r>
              <a:rPr lang="en-US" altLang="zh-CN" sz="1800" dirty="0"/>
              <a:t>&lt;/id&gt;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&lt;name&gt;</a:t>
            </a:r>
            <a:r>
              <a:rPr lang="en-US" altLang="zh-CN" sz="1800" dirty="0" err="1"/>
              <a:t>aliyun</a:t>
            </a:r>
            <a:r>
              <a:rPr lang="en-US" altLang="zh-CN" sz="1800" dirty="0"/>
              <a:t> maven&lt;/name&gt;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&gt;http://</a:t>
            </a:r>
            <a:r>
              <a:rPr lang="en-US" altLang="zh-CN" sz="1800" dirty="0" err="1"/>
              <a:t>maven.aliyun.com</a:t>
            </a:r>
            <a:r>
              <a:rPr lang="en-US" altLang="zh-CN" sz="1800" dirty="0"/>
              <a:t>/nexus/content/groups/public/&lt;/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mirrorOf</a:t>
            </a:r>
            <a:r>
              <a:rPr lang="en-US" altLang="zh-CN" sz="1800" dirty="0"/>
              <a:t>&gt;central&lt;/</a:t>
            </a:r>
            <a:r>
              <a:rPr lang="en-US" altLang="zh-CN" sz="1800" dirty="0" err="1"/>
              <a:t>mirrorOf</a:t>
            </a:r>
            <a:r>
              <a:rPr lang="en-US" altLang="zh-CN" sz="1800" dirty="0"/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&lt;/mirror&gt;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&lt;mirror&gt;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&lt;id&gt;</a:t>
            </a:r>
            <a:r>
              <a:rPr lang="en-US" altLang="zh-CN" sz="1800" dirty="0" err="1"/>
              <a:t>sonatype</a:t>
            </a:r>
            <a:r>
              <a:rPr lang="en-US" altLang="zh-CN" sz="1800" dirty="0"/>
              <a:t>&lt;/id&gt;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&lt;name&gt;</a:t>
            </a:r>
            <a:r>
              <a:rPr lang="en-US" altLang="zh-CN" sz="1800" dirty="0" err="1"/>
              <a:t>sonatype</a:t>
            </a:r>
            <a:r>
              <a:rPr lang="en-US" altLang="zh-CN" sz="1800" dirty="0"/>
              <a:t> Central&lt;/name&gt;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&gt;http://</a:t>
            </a:r>
            <a:r>
              <a:rPr lang="en-US" altLang="zh-CN" sz="1800" dirty="0" err="1"/>
              <a:t>repository.sonatype.org</a:t>
            </a:r>
            <a:r>
              <a:rPr lang="en-US" altLang="zh-CN" sz="1800" dirty="0"/>
              <a:t>/content/groups/public/&lt;/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mirrorOf</a:t>
            </a:r>
            <a:r>
              <a:rPr lang="en-US" altLang="zh-CN" sz="1800" dirty="0"/>
              <a:t>&gt;central&lt;/</a:t>
            </a:r>
            <a:r>
              <a:rPr lang="en-US" altLang="zh-CN" sz="1800" dirty="0" err="1"/>
              <a:t>mirrorOf</a:t>
            </a:r>
            <a:r>
              <a:rPr lang="en-US" altLang="zh-CN" sz="1800" dirty="0"/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&lt;/mirror&gt;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7578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介绍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D605715-FE0B-4B1F-BA39-2244F4BE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068" y="2028192"/>
            <a:ext cx="5011696" cy="1699592"/>
          </a:xfrm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4A89D0F-A16B-450C-BF01-A84B5435D025}"/>
              </a:ext>
            </a:extLst>
          </p:cNvPr>
          <p:cNvSpPr txBox="1">
            <a:spLocks/>
          </p:cNvSpPr>
          <p:nvPr/>
        </p:nvSpPr>
        <p:spPr>
          <a:xfrm>
            <a:off x="1192361" y="4465712"/>
            <a:ext cx="9753600" cy="1699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p"/>
              <a:defRPr lang="zh-CN" sz="2400" kern="1200" baseline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l"/>
              <a:defRPr lang="zh-CN" sz="2000" kern="1200"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lang="zh-CN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Maven</a:t>
            </a:r>
            <a:r>
              <a:rPr lang="zh-CN" altLang="en-US" dirty="0"/>
              <a:t>是一个项目管理工具，可对</a:t>
            </a:r>
            <a:r>
              <a:rPr lang="en-US" altLang="zh-CN" dirty="0"/>
              <a:t>java</a:t>
            </a:r>
            <a:r>
              <a:rPr lang="zh-CN" altLang="en-US" dirty="0"/>
              <a:t>项目进行项目构建</a:t>
            </a:r>
            <a:r>
              <a:rPr lang="en-US" altLang="zh-CN" dirty="0"/>
              <a:t>,</a:t>
            </a:r>
            <a:r>
              <a:rPr lang="zh-CN" altLang="en-US" dirty="0"/>
              <a:t>并进行依赖管理。</a:t>
            </a:r>
          </a:p>
          <a:p>
            <a:r>
              <a:rPr lang="en-US" altLang="zh-CN" dirty="0"/>
              <a:t>maven</a:t>
            </a:r>
            <a:r>
              <a:rPr lang="zh-CN" altLang="en-US" dirty="0"/>
              <a:t>的运行依赖</a:t>
            </a:r>
            <a:r>
              <a:rPr lang="en-US" altLang="zh-CN" dirty="0" err="1"/>
              <a:t>jdk</a:t>
            </a:r>
            <a:r>
              <a:rPr lang="zh-CN" altLang="en-US" dirty="0"/>
              <a:t>，不依赖</a:t>
            </a:r>
            <a:r>
              <a:rPr lang="en-US" altLang="zh-CN" dirty="0"/>
              <a:t>eclipse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412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的用户配置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10061374" cy="4343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1800" dirty="0"/>
              <a:t>修改用户目录下的</a:t>
            </a:r>
            <a:r>
              <a:rPr lang="en-US" altLang="zh-CN" sz="1800" dirty="0"/>
              <a:t>.</a:t>
            </a:r>
            <a:r>
              <a:rPr lang="en-US" altLang="zh-CN" sz="1800" dirty="0" err="1"/>
              <a:t>m2</a:t>
            </a:r>
            <a:r>
              <a:rPr lang="zh-CN" altLang="en-US" sz="1800" dirty="0"/>
              <a:t>文件夹中的</a:t>
            </a:r>
            <a:r>
              <a:rPr lang="en-US" altLang="zh-CN" sz="1800" dirty="0"/>
              <a:t>setting.xml</a:t>
            </a:r>
            <a:r>
              <a:rPr lang="zh-CN" altLang="en-US" sz="1800" dirty="0"/>
              <a:t>文件，内容如下：</a:t>
            </a:r>
            <a:endParaRPr lang="en-US" altLang="zh-CN" sz="1800" dirty="0"/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&lt;mirror&gt;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&lt;id&gt;</a:t>
            </a:r>
            <a:r>
              <a:rPr lang="en-US" altLang="zh-CN" sz="1800" dirty="0" err="1"/>
              <a:t>alimaven</a:t>
            </a:r>
            <a:r>
              <a:rPr lang="en-US" altLang="zh-CN" sz="1800" dirty="0"/>
              <a:t>&lt;/id&gt;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mirrorOf</a:t>
            </a:r>
            <a:r>
              <a:rPr lang="en-US" altLang="zh-CN" sz="1800" dirty="0"/>
              <a:t>&gt;central&lt;/</a:t>
            </a:r>
            <a:r>
              <a:rPr lang="en-US" altLang="zh-CN" sz="1800" dirty="0" err="1"/>
              <a:t>mirrorOf</a:t>
            </a:r>
            <a:r>
              <a:rPr lang="en-US" altLang="zh-CN" sz="1800" dirty="0"/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&lt;name&gt;</a:t>
            </a:r>
            <a:r>
              <a:rPr lang="en-US" altLang="zh-CN" sz="1800" dirty="0" err="1"/>
              <a:t>aliyun</a:t>
            </a:r>
            <a:r>
              <a:rPr lang="en-US" altLang="zh-CN" sz="1800" dirty="0"/>
              <a:t> maven&lt;/name&gt;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&lt;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&gt;http://</a:t>
            </a:r>
            <a:r>
              <a:rPr lang="en-US" altLang="zh-CN" sz="1800" dirty="0" err="1"/>
              <a:t>maven.aliyun.com</a:t>
            </a:r>
            <a:r>
              <a:rPr lang="en-US" altLang="zh-CN" sz="1800" dirty="0"/>
              <a:t>/nexus/content/repositories/central&lt;/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&lt;/mirror&gt;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&lt;mirror&gt;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&lt;id&gt;central&lt;/id&gt;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&lt;name&gt;Maven Repository Switchboard&lt;/name&gt;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&gt;https://</a:t>
            </a:r>
            <a:r>
              <a:rPr lang="en-US" altLang="zh-CN" sz="1800" dirty="0" err="1"/>
              <a:t>repo1.maven.org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maven2</a:t>
            </a:r>
            <a:r>
              <a:rPr lang="en-US" altLang="zh-CN" sz="1800" dirty="0"/>
              <a:t>/&lt;/</a:t>
            </a:r>
            <a:r>
              <a:rPr lang="en-US" altLang="zh-CN" sz="1800" dirty="0" err="1"/>
              <a:t>url</a:t>
            </a:r>
            <a:r>
              <a:rPr lang="en-US" altLang="zh-CN" sz="1800" dirty="0"/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  &lt;</a:t>
            </a:r>
            <a:r>
              <a:rPr lang="en-US" altLang="zh-CN" sz="1800" dirty="0" err="1"/>
              <a:t>mirrorOf</a:t>
            </a:r>
            <a:r>
              <a:rPr lang="en-US" altLang="zh-CN" sz="1800" dirty="0"/>
              <a:t>&gt;central&lt;/</a:t>
            </a:r>
            <a:r>
              <a:rPr lang="en-US" altLang="zh-CN" sz="1800" dirty="0" err="1"/>
              <a:t>mirrorOf</a:t>
            </a:r>
            <a:r>
              <a:rPr lang="en-US" altLang="zh-CN" sz="1800" dirty="0"/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altLang="zh-CN" sz="1800" dirty="0"/>
              <a:t>&lt;/mirror&gt;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263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2392288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Maven</a:t>
            </a:r>
            <a:r>
              <a:rPr lang="zh-CN" altLang="en-US" dirty="0"/>
              <a:t>，可通过</a:t>
            </a:r>
            <a:r>
              <a:rPr lang="en-US" altLang="zh-CN" dirty="0"/>
              <a:t>Maven</a:t>
            </a:r>
            <a:r>
              <a:rPr lang="zh-CN" altLang="en-US" dirty="0"/>
              <a:t>命令完成 清理编译、测试、打包、运行等步骤。</a:t>
            </a:r>
          </a:p>
          <a:p>
            <a:r>
              <a:rPr lang="en-US" altLang="zh-CN" dirty="0"/>
              <a:t>maven</a:t>
            </a:r>
            <a:r>
              <a:rPr lang="zh-CN" altLang="en-US" dirty="0"/>
              <a:t>跨平台</a:t>
            </a:r>
            <a:r>
              <a:rPr lang="en-US" altLang="zh-CN" dirty="0"/>
              <a:t>,</a:t>
            </a:r>
            <a:r>
              <a:rPr lang="zh-CN" altLang="en-US" dirty="0"/>
              <a:t>可在不同系统上运行。</a:t>
            </a:r>
          </a:p>
          <a:p>
            <a:r>
              <a:rPr lang="en-US" altLang="zh-CN" dirty="0"/>
              <a:t>maven</a:t>
            </a:r>
            <a:r>
              <a:rPr lang="zh-CN" altLang="en-US" dirty="0"/>
              <a:t>遵循规范开发</a:t>
            </a:r>
            <a:r>
              <a:rPr lang="en-US" altLang="zh-CN" dirty="0"/>
              <a:t>,</a:t>
            </a:r>
            <a:r>
              <a:rPr lang="zh-CN" altLang="en-US" dirty="0"/>
              <a:t>有利于提高大型团队开发效率。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1881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Maven</a:t>
            </a:r>
            <a:r>
              <a:rPr lang="zh-CN" altLang="en-US" dirty="0"/>
              <a:t>的特点：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项目构建：使用</a:t>
            </a:r>
            <a:r>
              <a:rPr lang="en-US" altLang="zh-CN" sz="2400" dirty="0"/>
              <a:t>Maven</a:t>
            </a:r>
            <a:r>
              <a:rPr lang="zh-CN" altLang="en-US" sz="2400" dirty="0"/>
              <a:t>，不仅可进行项目工程构建，还可通过</a:t>
            </a:r>
            <a:r>
              <a:rPr lang="en-US" altLang="zh-CN" sz="2400" dirty="0"/>
              <a:t>Maven</a:t>
            </a:r>
            <a:r>
              <a:rPr lang="zh-CN" altLang="en-US" sz="2400" dirty="0"/>
              <a:t>命令完成编译、测试、打包、运行等步骤。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依赖管理：管理项目当中的</a:t>
            </a:r>
            <a:r>
              <a:rPr lang="en-US" altLang="zh-CN" sz="2400" dirty="0"/>
              <a:t>jar</a:t>
            </a:r>
            <a:r>
              <a:rPr lang="zh-CN" altLang="en-US" sz="2400" dirty="0"/>
              <a:t>包</a:t>
            </a:r>
            <a:r>
              <a:rPr lang="en-US" altLang="zh-CN" sz="2400" dirty="0"/>
              <a:t>, maven</a:t>
            </a:r>
            <a:r>
              <a:rPr lang="zh-CN" altLang="en-US" sz="2400" dirty="0"/>
              <a:t>通过在</a:t>
            </a:r>
            <a:r>
              <a:rPr lang="en-US" altLang="zh-CN" sz="2400" dirty="0" err="1"/>
              <a:t>pom.xml</a:t>
            </a:r>
            <a:r>
              <a:rPr lang="zh-CN" altLang="en-US" sz="2400" dirty="0"/>
              <a:t>定义坐标对</a:t>
            </a:r>
            <a:r>
              <a:rPr lang="en-US" altLang="zh-CN" sz="2400" dirty="0"/>
              <a:t>jar</a:t>
            </a:r>
            <a:r>
              <a:rPr lang="zh-CN" altLang="en-US" sz="2400" dirty="0"/>
              <a:t>包进行规范管理</a:t>
            </a:r>
            <a:r>
              <a:rPr lang="en-US" altLang="zh-CN" sz="2400" dirty="0"/>
              <a:t>,</a:t>
            </a:r>
            <a:r>
              <a:rPr lang="zh-CN" altLang="en-US" sz="2400" dirty="0"/>
              <a:t>版本控制，可有效防止</a:t>
            </a:r>
            <a:r>
              <a:rPr lang="en-US" altLang="zh-CN" sz="2400" dirty="0"/>
              <a:t>jar</a:t>
            </a:r>
            <a:r>
              <a:rPr lang="zh-CN" altLang="en-US" sz="2400" dirty="0"/>
              <a:t>包冲突。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419771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Maven</a:t>
            </a:r>
            <a:r>
              <a:rPr lang="zh-CN" altLang="en-US" sz="2600" dirty="0"/>
              <a:t>常用命令</a:t>
            </a:r>
            <a:endParaRPr lang="en-US" altLang="zh-CN" sz="2600" dirty="0"/>
          </a:p>
          <a:p>
            <a:pPr lvl="1"/>
            <a:r>
              <a:rPr lang="en-US" altLang="zh-CN" sz="2200" dirty="0" err="1"/>
              <a:t>mvn</a:t>
            </a:r>
            <a:r>
              <a:rPr lang="en-US" altLang="zh-CN" sz="2200" dirty="0"/>
              <a:t> package</a:t>
            </a:r>
            <a:r>
              <a:rPr lang="zh-CN" altLang="en-US" sz="2200" dirty="0"/>
              <a:t>：项目打包工具</a:t>
            </a:r>
            <a:r>
              <a:rPr lang="en-US" altLang="zh-CN" sz="2200" dirty="0"/>
              <a:t>,</a:t>
            </a:r>
            <a:r>
              <a:rPr lang="zh-CN" altLang="en-US" sz="2200" dirty="0"/>
              <a:t>会在模块下的</a:t>
            </a:r>
            <a:r>
              <a:rPr lang="en-US" altLang="zh-CN" sz="2200" dirty="0"/>
              <a:t>target</a:t>
            </a:r>
            <a:r>
              <a:rPr lang="zh-CN" altLang="en-US" sz="2200" dirty="0"/>
              <a:t>目录生成</a:t>
            </a:r>
            <a:r>
              <a:rPr lang="en-US" altLang="zh-CN" sz="2200" dirty="0"/>
              <a:t>jar</a:t>
            </a:r>
            <a:r>
              <a:rPr lang="zh-CN" altLang="en-US" sz="2200" dirty="0"/>
              <a:t>或</a:t>
            </a:r>
            <a:r>
              <a:rPr lang="en-US" altLang="zh-CN" sz="2200" dirty="0"/>
              <a:t>war</a:t>
            </a:r>
            <a:r>
              <a:rPr lang="zh-CN" altLang="en-US" sz="2200" dirty="0"/>
              <a:t>等文件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mvn</a:t>
            </a:r>
            <a:r>
              <a:rPr lang="en-US" altLang="zh-CN" sz="2200" dirty="0"/>
              <a:t> compile</a:t>
            </a:r>
            <a:r>
              <a:rPr lang="zh-CN" altLang="en-US" sz="2200" dirty="0"/>
              <a:t>：编译源代码，一般编译模块下的</a:t>
            </a:r>
            <a:r>
              <a:rPr lang="en-US" altLang="zh-CN" sz="2200" dirty="0" err="1"/>
              <a:t>src</a:t>
            </a:r>
            <a:r>
              <a:rPr lang="en-US" altLang="zh-CN" sz="2200" dirty="0"/>
              <a:t>/main/java</a:t>
            </a:r>
            <a:r>
              <a:rPr lang="zh-CN" altLang="en-US" sz="2200" dirty="0"/>
              <a:t>目录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mvn</a:t>
            </a:r>
            <a:r>
              <a:rPr lang="en-US" altLang="zh-CN" sz="2200" dirty="0"/>
              <a:t> test-compile</a:t>
            </a:r>
            <a:r>
              <a:rPr lang="zh-CN" altLang="en-US" sz="2200" dirty="0"/>
              <a:t>：编译测试程序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mvn</a:t>
            </a:r>
            <a:r>
              <a:rPr lang="en-US" altLang="zh-CN" sz="2200" dirty="0"/>
              <a:t> clean</a:t>
            </a:r>
            <a:r>
              <a:rPr lang="zh-CN" altLang="en-US" sz="2200" dirty="0"/>
              <a:t>：清理项目生产的临时文件</a:t>
            </a:r>
            <a:r>
              <a:rPr lang="en-US" altLang="zh-CN" sz="2200" dirty="0"/>
              <a:t>,</a:t>
            </a:r>
            <a:r>
              <a:rPr lang="zh-CN" altLang="en-US" sz="2200" dirty="0"/>
              <a:t>一般是模块下的</a:t>
            </a:r>
            <a:r>
              <a:rPr lang="en-US" altLang="zh-CN" sz="2200" dirty="0"/>
              <a:t>target</a:t>
            </a:r>
            <a:r>
              <a:rPr lang="zh-CN" altLang="en-US" sz="2200" dirty="0"/>
              <a:t>目录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mvn</a:t>
            </a:r>
            <a:r>
              <a:rPr lang="en-US" altLang="zh-CN" sz="2200" dirty="0"/>
              <a:t> test</a:t>
            </a:r>
            <a:r>
              <a:rPr lang="zh-CN" altLang="en-US" sz="2200" dirty="0"/>
              <a:t>：测试命令</a:t>
            </a:r>
            <a:r>
              <a:rPr lang="en-US" altLang="zh-CN" sz="2200" dirty="0"/>
              <a:t>,</a:t>
            </a:r>
            <a:r>
              <a:rPr lang="zh-CN" altLang="en-US" sz="2200" dirty="0"/>
              <a:t>或执行</a:t>
            </a:r>
            <a:r>
              <a:rPr lang="en-US" altLang="zh-CN" sz="2200" dirty="0" err="1"/>
              <a:t>src</a:t>
            </a:r>
            <a:r>
              <a:rPr lang="en-US" altLang="zh-CN" sz="2200" dirty="0"/>
              <a:t>/test/java/</a:t>
            </a:r>
            <a:r>
              <a:rPr lang="zh-CN" altLang="en-US" sz="2200" dirty="0"/>
              <a:t>下</a:t>
            </a:r>
            <a:r>
              <a:rPr lang="en-US" altLang="zh-CN" sz="2200" dirty="0" err="1"/>
              <a:t>junit</a:t>
            </a:r>
            <a:r>
              <a:rPr lang="zh-CN" altLang="en-US" sz="2200" dirty="0"/>
              <a:t>的测试用例</a:t>
            </a:r>
            <a:endParaRPr lang="en-US" altLang="zh-CN" sz="2200" dirty="0"/>
          </a:p>
          <a:p>
            <a:pPr lvl="1"/>
            <a:r>
              <a:rPr lang="en-US" altLang="zh-CN" dirty="0" err="1"/>
              <a:t>mvn</a:t>
            </a:r>
            <a:r>
              <a:rPr lang="en-US" altLang="zh-CN" dirty="0"/>
              <a:t> install</a:t>
            </a:r>
            <a:r>
              <a:rPr lang="zh-CN" altLang="en-US" dirty="0"/>
              <a:t>：将打包的</a:t>
            </a:r>
            <a:r>
              <a:rPr lang="en-US" altLang="zh-CN" dirty="0"/>
              <a:t>jar/war</a:t>
            </a:r>
            <a:r>
              <a:rPr lang="zh-CN" altLang="en-US" dirty="0"/>
              <a:t>文件复制到你的本地仓库中</a:t>
            </a:r>
            <a:r>
              <a:rPr lang="en-US" altLang="zh-CN" dirty="0"/>
              <a:t>,</a:t>
            </a:r>
            <a:r>
              <a:rPr lang="zh-CN" altLang="en-US" dirty="0"/>
              <a:t>供其他模块使用</a:t>
            </a:r>
            <a:endParaRPr lang="en-US" altLang="zh-CN" dirty="0"/>
          </a:p>
          <a:p>
            <a:pPr lvl="1"/>
            <a:r>
              <a:rPr lang="en-US" altLang="zh-CN" dirty="0" err="1"/>
              <a:t>mvn</a:t>
            </a:r>
            <a:r>
              <a:rPr lang="en-US" altLang="zh-CN" dirty="0"/>
              <a:t> </a:t>
            </a:r>
            <a:r>
              <a:rPr lang="en-US" altLang="zh-CN" dirty="0" err="1"/>
              <a:t>dependency:tree</a:t>
            </a:r>
            <a:r>
              <a:rPr lang="zh-CN" altLang="en-US" dirty="0"/>
              <a:t>：打印出项目的整个依赖树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3353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的仓库分为：本地仓库</a:t>
            </a:r>
            <a:r>
              <a:rPr lang="en-US" altLang="zh-CN" dirty="0"/>
              <a:t>,</a:t>
            </a:r>
            <a:r>
              <a:rPr lang="zh-CN" altLang="en-US" dirty="0"/>
              <a:t>远程仓库</a:t>
            </a:r>
            <a:r>
              <a:rPr lang="en-US" altLang="zh-CN" dirty="0"/>
              <a:t>,</a:t>
            </a:r>
            <a:r>
              <a:rPr lang="zh-CN" altLang="en-US" dirty="0"/>
              <a:t>中央仓库。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仓库介绍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8AA2B4-D579-4D08-A9AF-AA4091D9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564904"/>
            <a:ext cx="946947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仓库介绍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3FEEE3-E050-4498-9C73-FCED9584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7" y="2132856"/>
            <a:ext cx="939944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2200" dirty="0"/>
              <a:t>本地工程在运行时</a:t>
            </a:r>
            <a:r>
              <a:rPr lang="en-US" altLang="zh-CN" sz="2200" dirty="0"/>
              <a:t>,</a:t>
            </a:r>
            <a:r>
              <a:rPr lang="zh-CN" altLang="en-US" sz="2200" dirty="0"/>
              <a:t>先从本地仓库找</a:t>
            </a:r>
            <a:r>
              <a:rPr lang="en-US" altLang="zh-CN" sz="2200" dirty="0"/>
              <a:t>jar</a:t>
            </a:r>
            <a:r>
              <a:rPr lang="zh-CN" altLang="en-US" sz="2200" dirty="0"/>
              <a:t>包</a:t>
            </a:r>
            <a:r>
              <a:rPr lang="en-US" altLang="zh-CN" sz="2200" dirty="0"/>
              <a:t>,(</a:t>
            </a:r>
            <a:r>
              <a:rPr lang="zh-CN" altLang="en-US" sz="2200" dirty="0"/>
              <a:t>可修改本地仓库路径</a:t>
            </a:r>
            <a:r>
              <a:rPr lang="en-US" altLang="zh-CN" sz="2200" dirty="0"/>
              <a:t>)</a:t>
            </a:r>
            <a:r>
              <a:rPr lang="zh-CN" altLang="en-US" sz="2200" dirty="0"/>
              <a:t>。</a:t>
            </a:r>
            <a:br>
              <a:rPr lang="en-US" altLang="zh-CN" sz="2200" dirty="0"/>
            </a:br>
            <a:r>
              <a:rPr lang="zh-CN" altLang="en-US" sz="2200" dirty="0"/>
              <a:t>默认路径</a:t>
            </a:r>
            <a:r>
              <a:rPr lang="en-US" altLang="zh-CN" sz="2200" dirty="0"/>
              <a:t>:${</a:t>
            </a:r>
            <a:r>
              <a:rPr lang="en-US" altLang="zh-CN" sz="2200" dirty="0" err="1"/>
              <a:t>user.dir</a:t>
            </a:r>
            <a:r>
              <a:rPr lang="en-US" altLang="zh-CN" sz="2200" dirty="0"/>
              <a:t>}/.</a:t>
            </a:r>
            <a:r>
              <a:rPr lang="en-US" altLang="zh-CN" sz="2200" dirty="0" err="1"/>
              <a:t>m2</a:t>
            </a:r>
            <a:r>
              <a:rPr lang="en-US" altLang="zh-CN" sz="2200" dirty="0"/>
              <a:t>/repository </a:t>
            </a:r>
            <a:br>
              <a:rPr lang="en-US" altLang="zh-CN" sz="2200" dirty="0"/>
            </a:br>
            <a:r>
              <a:rPr lang="en-US" altLang="zh-CN" sz="2200" dirty="0"/>
              <a:t>${</a:t>
            </a:r>
            <a:r>
              <a:rPr lang="en-US" altLang="zh-CN" sz="2200" dirty="0" err="1"/>
              <a:t>user.dir</a:t>
            </a:r>
            <a:r>
              <a:rPr lang="en-US" altLang="zh-CN" sz="2200" dirty="0"/>
              <a:t>}</a:t>
            </a:r>
            <a:r>
              <a:rPr lang="zh-CN" altLang="en-US" sz="2200" dirty="0"/>
              <a:t>表示</a:t>
            </a:r>
            <a:r>
              <a:rPr lang="en-US" altLang="zh-CN" sz="2200" dirty="0"/>
              <a:t>windows</a:t>
            </a:r>
            <a:r>
              <a:rPr lang="zh-CN" altLang="en-US" sz="2200" dirty="0"/>
              <a:t>用户目录。</a:t>
            </a:r>
            <a:br>
              <a:rPr lang="zh-CN" altLang="en-US" sz="2200" dirty="0"/>
            </a:br>
            <a:r>
              <a:rPr lang="zh-CN" altLang="en-US" sz="2200" dirty="0"/>
              <a:t>修改本地仓库</a:t>
            </a:r>
            <a:r>
              <a:rPr lang="en-US" altLang="zh-CN" sz="2200" dirty="0"/>
              <a:t>:</a:t>
            </a:r>
            <a:r>
              <a:rPr lang="zh-CN" altLang="en-US" sz="2200" dirty="0"/>
              <a:t>在</a:t>
            </a:r>
            <a:r>
              <a:rPr lang="en-US" altLang="zh-CN" sz="2200" dirty="0"/>
              <a:t>maven</a:t>
            </a:r>
            <a:r>
              <a:rPr lang="zh-CN" altLang="en-US" sz="2200" dirty="0"/>
              <a:t>安装目录下</a:t>
            </a:r>
            <a:r>
              <a:rPr lang="en-US" altLang="zh-CN" sz="2200" dirty="0"/>
              <a:t>,conf/</a:t>
            </a:r>
            <a:r>
              <a:rPr lang="en-US" altLang="zh-CN" sz="2200" dirty="0" err="1"/>
              <a:t>setting.xml</a:t>
            </a:r>
            <a:r>
              <a:rPr lang="zh-CN" altLang="en-US" sz="2200" dirty="0"/>
              <a:t>中修改</a:t>
            </a:r>
            <a:br>
              <a:rPr lang="zh-CN" altLang="en-US" sz="2200" dirty="0"/>
            </a:br>
            <a:r>
              <a:rPr lang="en-US" altLang="zh-CN" sz="2200" dirty="0"/>
              <a:t>&lt;</a:t>
            </a:r>
            <a:r>
              <a:rPr lang="en-US" altLang="zh-CN" sz="2200" dirty="0" err="1"/>
              <a:t>localRepository</a:t>
            </a:r>
            <a:r>
              <a:rPr lang="en-US" altLang="zh-CN" sz="2200" dirty="0"/>
              <a:t>&gt;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Maven</a:t>
            </a:r>
            <a:r>
              <a:rPr lang="zh-CN" altLang="en-US"/>
              <a:t>仓库介绍</a:t>
            </a:r>
          </a:p>
        </p:txBody>
      </p:sp>
    </p:spTree>
    <p:extLst>
      <p:ext uri="{BB962C8B-B14F-4D97-AF65-F5344CB8AC3E}">
        <p14:creationId xmlns:p14="http://schemas.microsoft.com/office/powerpoint/2010/main" val="212105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1471</Words>
  <Application>Microsoft Office PowerPoint</Application>
  <PresentationFormat>自定义</PresentationFormat>
  <Paragraphs>119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Arial</vt:lpstr>
      <vt:lpstr>Century Gothic</vt:lpstr>
      <vt:lpstr>Courier New</vt:lpstr>
      <vt:lpstr>Wingdings</vt:lpstr>
      <vt:lpstr>Continental_Asia_16x9</vt:lpstr>
      <vt:lpstr>第1讲-3 项目管理工具Maven安装</vt:lpstr>
      <vt:lpstr>本讲内容</vt:lpstr>
      <vt:lpstr>Maven介绍</vt:lpstr>
      <vt:lpstr>Maven介绍</vt:lpstr>
      <vt:lpstr>Maven介绍</vt:lpstr>
      <vt:lpstr>Maven介绍</vt:lpstr>
      <vt:lpstr>Maven仓库介绍</vt:lpstr>
      <vt:lpstr>Maven仓库介绍</vt:lpstr>
      <vt:lpstr>Maven仓库介绍</vt:lpstr>
      <vt:lpstr>Maven仓库介绍</vt:lpstr>
      <vt:lpstr>Maven工程目录结构</vt:lpstr>
      <vt:lpstr>Maven工程目录结构</vt:lpstr>
      <vt:lpstr>Maven工程目录结构</vt:lpstr>
      <vt:lpstr>Maven下载</vt:lpstr>
      <vt:lpstr>Maven环境配置</vt:lpstr>
      <vt:lpstr>Maven环境配置</vt:lpstr>
      <vt:lpstr>修改本地仓库</vt:lpstr>
      <vt:lpstr>在eclipse中配置Maven</vt:lpstr>
      <vt:lpstr>在eclipse中配置Maven</vt:lpstr>
      <vt:lpstr>在eclipse中配置Maven</vt:lpstr>
      <vt:lpstr>在eclipse中配置Maven</vt:lpstr>
      <vt:lpstr>在eclipse中配置Maven</vt:lpstr>
      <vt:lpstr>在eclipse中配置Maven</vt:lpstr>
      <vt:lpstr>在eclipse中配置Maven</vt:lpstr>
      <vt:lpstr>在eclipse中配置Maven</vt:lpstr>
      <vt:lpstr>在eclipse中配置Maven</vt:lpstr>
      <vt:lpstr>在eclipse中配置Maven</vt:lpstr>
      <vt:lpstr>在eclipse中配置Maven</vt:lpstr>
      <vt:lpstr>Maven的全局配置</vt:lpstr>
      <vt:lpstr>Maven的用户配置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2020-02-11T09:14:21Z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