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60" r:id="rId5"/>
    <p:sldId id="261" r:id="rId6"/>
    <p:sldId id="263" r:id="rId7"/>
    <p:sldId id="278" r:id="rId8"/>
    <p:sldId id="279" r:id="rId9"/>
    <p:sldId id="280" r:id="rId10"/>
    <p:sldId id="282" r:id="rId11"/>
    <p:sldId id="283" r:id="rId12"/>
    <p:sldId id="28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5" r:id="rId26"/>
    <p:sldId id="277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87" autoAdjust="0"/>
  </p:normalViewPr>
  <p:slideViewPr>
    <p:cSldViewPr>
      <p:cViewPr varScale="1">
        <p:scale>
          <a:sx n="82" d="100"/>
          <a:sy n="82" d="100"/>
        </p:scale>
        <p:origin x="677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2/12/2020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</a:defRPr>
            </a:lvl1pPr>
            <a:lvl2pPr marL="502920" indent="-2286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defRPr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8836" y="1600200"/>
            <a:ext cx="976237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zh-CN" altLang="en-US"/>
              <a:pPr/>
              <a:t>2020/2/12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1.maven.org/maven2/archetype-catalog.x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884" y="1628800"/>
            <a:ext cx="9753600" cy="1951856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-4 Maven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29443" y="4005064"/>
            <a:ext cx="785438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主讲人：李焕哲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3692EF-6DB8-4362-A9DA-ED914EB37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772816"/>
            <a:ext cx="4792466" cy="439248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4840E9E-3DD7-4C52-A529-D3C34E8B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76147FC7-FECD-4127-9331-60F90D7CA988}"/>
              </a:ext>
            </a:extLst>
          </p:cNvPr>
          <p:cNvSpPr txBox="1">
            <a:spLocks/>
          </p:cNvSpPr>
          <p:nvPr/>
        </p:nvSpPr>
        <p:spPr>
          <a:xfrm>
            <a:off x="1217614" y="1828800"/>
            <a:ext cx="610093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p"/>
              <a:defRPr lang="zh-CN" sz="2400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defRPr lang="zh-CN" sz="2000" kern="1200"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3179241D-DA24-48B1-96FB-01C064C2336F}"/>
              </a:ext>
            </a:extLst>
          </p:cNvPr>
          <p:cNvSpPr txBox="1">
            <a:spLocks/>
          </p:cNvSpPr>
          <p:nvPr/>
        </p:nvSpPr>
        <p:spPr>
          <a:xfrm>
            <a:off x="1217614" y="1828800"/>
            <a:ext cx="479246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p"/>
              <a:defRPr lang="zh-CN" sz="2400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defRPr lang="zh-CN" sz="2000" kern="1200"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添加本地</a:t>
            </a:r>
            <a:r>
              <a:rPr lang="en-US" altLang="zh-CN" dirty="0" err="1"/>
              <a:t>ArcheTypes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9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840E9E-3DD7-4C52-A529-D3C34E8B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76147FC7-FECD-4127-9331-60F90D7CA988}"/>
              </a:ext>
            </a:extLst>
          </p:cNvPr>
          <p:cNvSpPr txBox="1">
            <a:spLocks/>
          </p:cNvSpPr>
          <p:nvPr/>
        </p:nvSpPr>
        <p:spPr>
          <a:xfrm>
            <a:off x="1217614" y="1828800"/>
            <a:ext cx="610093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p"/>
              <a:defRPr lang="zh-CN" sz="2400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defRPr lang="zh-CN" sz="2000" kern="1200"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7A9E5-4AD6-424C-BFD0-83036387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04" y="1846650"/>
            <a:ext cx="9753600" cy="4343400"/>
          </a:xfrm>
        </p:spPr>
        <p:txBody>
          <a:bodyPr/>
          <a:lstStyle/>
          <a:p>
            <a:r>
              <a:rPr lang="zh-CN" altLang="en-US" dirty="0"/>
              <a:t>选择原型时选择“</a:t>
            </a:r>
            <a:r>
              <a:rPr lang="en-US" altLang="zh-CN" dirty="0"/>
              <a:t>maven archetype”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C857197-B74D-4C38-A650-A486E04DFC1D}"/>
              </a:ext>
            </a:extLst>
          </p:cNvPr>
          <p:cNvGrpSpPr/>
          <p:nvPr/>
        </p:nvGrpSpPr>
        <p:grpSpPr>
          <a:xfrm>
            <a:off x="1445809" y="2348880"/>
            <a:ext cx="9297206" cy="4343400"/>
            <a:chOff x="1445809" y="2348880"/>
            <a:chExt cx="9297206" cy="43434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BCD8CCA-E6EF-4854-A03B-F89913DB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809" y="2348880"/>
              <a:ext cx="9297206" cy="43434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A8C77BB-FE01-41E7-A51E-80F1445B1F74}"/>
                </a:ext>
              </a:extLst>
            </p:cNvPr>
            <p:cNvSpPr txBox="1"/>
            <p:nvPr/>
          </p:nvSpPr>
          <p:spPr>
            <a:xfrm>
              <a:off x="3646140" y="2636912"/>
              <a:ext cx="3240360" cy="376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选择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maven archetype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067E6D6-9E87-4401-8589-7438602D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0076" y="2825169"/>
              <a:ext cx="576064" cy="38780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ED539B-C8F7-4CFF-A8FD-29E4391703D0}"/>
                </a:ext>
              </a:extLst>
            </p:cNvPr>
            <p:cNvSpPr txBox="1"/>
            <p:nvPr/>
          </p:nvSpPr>
          <p:spPr>
            <a:xfrm>
              <a:off x="3848641" y="3301457"/>
              <a:ext cx="3240360" cy="376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输入过滤内容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04E246-0F32-4017-A70D-8D534D11D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092" y="3489714"/>
              <a:ext cx="634549" cy="259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3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4012701" cy="3942693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【Next】</a:t>
            </a:r>
            <a:r>
              <a:rPr lang="zh-CN" altLang="en-US" dirty="0"/>
              <a:t>，选择骨架参数。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5C81341-86BC-46B6-BF3E-845C10959886}"/>
              </a:ext>
            </a:extLst>
          </p:cNvPr>
          <p:cNvGrpSpPr/>
          <p:nvPr/>
        </p:nvGrpSpPr>
        <p:grpSpPr>
          <a:xfrm>
            <a:off x="5401050" y="1675099"/>
            <a:ext cx="5845047" cy="5143946"/>
            <a:chOff x="5401050" y="1675099"/>
            <a:chExt cx="5845047" cy="514394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5DCE9E2-D059-4ECB-AAB5-3A9EB138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050" y="1675099"/>
              <a:ext cx="5845047" cy="5143946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EA018BC-1627-41CE-8AD7-A2BB9BA17578}"/>
                </a:ext>
              </a:extLst>
            </p:cNvPr>
            <p:cNvSpPr txBox="1"/>
            <p:nvPr/>
          </p:nvSpPr>
          <p:spPr>
            <a:xfrm>
              <a:off x="7119946" y="2160623"/>
              <a:ext cx="2544286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公司企业域名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(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反写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)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12AFE08-1DB9-4074-8D92-2572B2FCC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2484" y="2348880"/>
              <a:ext cx="377462" cy="4161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65269C2-344D-4685-AAAD-D82DEE9FC162}"/>
                </a:ext>
              </a:extLst>
            </p:cNvPr>
            <p:cNvSpPr txBox="1"/>
            <p:nvPr/>
          </p:nvSpPr>
          <p:spPr>
            <a:xfrm>
              <a:off x="7324791" y="2612035"/>
              <a:ext cx="954107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项目名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FA39FD8-C648-421B-9863-2203B816DDCF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6742487" y="2800292"/>
              <a:ext cx="582304" cy="2223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2F3DCB6-8855-4BAA-AFF0-3A26B54A62C6}"/>
                </a:ext>
              </a:extLst>
            </p:cNvPr>
            <p:cNvSpPr txBox="1"/>
            <p:nvPr/>
          </p:nvSpPr>
          <p:spPr>
            <a:xfrm>
              <a:off x="8040184" y="3018063"/>
              <a:ext cx="1467068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项目版本号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C23383C-4C5D-4B81-948F-67DE669D2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4469" y="3206319"/>
              <a:ext cx="625715" cy="794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94839D3-ED3E-4B9F-B2EF-881DF00804D3}"/>
                </a:ext>
              </a:extLst>
            </p:cNvPr>
            <p:cNvSpPr txBox="1"/>
            <p:nvPr/>
          </p:nvSpPr>
          <p:spPr>
            <a:xfrm>
              <a:off x="8040184" y="3555200"/>
              <a:ext cx="1798644" cy="376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项目的基本包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878550C-E2E8-4810-9CB9-B0E172B1CD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4791" y="3582832"/>
              <a:ext cx="715394" cy="1606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1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9753599" cy="3942693"/>
          </a:xfrm>
        </p:spPr>
        <p:txBody>
          <a:bodyPr>
            <a:normAutofit/>
          </a:bodyPr>
          <a:lstStyle/>
          <a:p>
            <a:r>
              <a:rPr lang="zh-CN" altLang="en-US" dirty="0"/>
              <a:t>下面我对这一步详细解释一下。</a:t>
            </a:r>
            <a:r>
              <a:rPr lang="en-US" altLang="zh-CN" dirty="0"/>
              <a:t>maven</a:t>
            </a:r>
            <a:r>
              <a:rPr lang="zh-CN" altLang="en-US" dirty="0"/>
              <a:t>对所有工程管理都是基于坐标进行管理的，坐标包括：</a:t>
            </a:r>
            <a:endParaRPr lang="en-US" altLang="zh-CN" dirty="0"/>
          </a:p>
          <a:p>
            <a:pPr lvl="1"/>
            <a:r>
              <a:rPr lang="en-US" altLang="zh-CN" dirty="0"/>
              <a:t>Group Id</a:t>
            </a:r>
            <a:r>
              <a:rPr lang="zh-CN" altLang="en-US" dirty="0"/>
              <a:t>：项目的名称，项目名称以域名的倒序命名</a:t>
            </a:r>
            <a:r>
              <a:rPr lang="en-US" altLang="zh-CN" dirty="0"/>
              <a:t>(</a:t>
            </a:r>
            <a:r>
              <a:rPr lang="zh-CN" altLang="en-US" dirty="0"/>
              <a:t>类似</a:t>
            </a:r>
            <a:r>
              <a:rPr lang="en-US" altLang="zh-CN" dirty="0"/>
              <a:t>java</a:t>
            </a:r>
            <a:r>
              <a:rPr lang="zh-CN" altLang="en-US" dirty="0"/>
              <a:t>包名</a:t>
            </a:r>
            <a:r>
              <a:rPr lang="en-US" altLang="zh-CN" dirty="0"/>
              <a:t>)</a:t>
            </a:r>
            <a:r>
              <a:rPr lang="zh-CN" altLang="en-US" dirty="0"/>
              <a:t>，比如我们要创建一个</a:t>
            </a:r>
            <a:r>
              <a:rPr lang="en-US" altLang="zh-CN" dirty="0"/>
              <a:t>CRM</a:t>
            </a:r>
            <a:r>
              <a:rPr lang="zh-CN" altLang="en-US" dirty="0"/>
              <a:t>的项目，可写为</a:t>
            </a:r>
            <a:r>
              <a:rPr lang="en-US" altLang="zh-CN" dirty="0" err="1"/>
              <a:t>cn.itcast.crm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Artifact Id</a:t>
            </a:r>
            <a:r>
              <a:rPr lang="zh-CN" altLang="en-US" dirty="0"/>
              <a:t>：模块名称（子项目名称）。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18398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9753599" cy="39426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Version</a:t>
            </a:r>
            <a:r>
              <a:rPr lang="zh-CN" altLang="en-US" dirty="0"/>
              <a:t>：项目当中模块的版本，</a:t>
            </a:r>
            <a:r>
              <a:rPr lang="en-US" altLang="zh-CN" dirty="0"/>
              <a:t>snapshot</a:t>
            </a:r>
            <a:r>
              <a:rPr lang="zh-CN" altLang="en-US" dirty="0"/>
              <a:t>（快照版或测试版，没有正式发行）、</a:t>
            </a:r>
            <a:r>
              <a:rPr lang="en-US" altLang="zh-CN" dirty="0"/>
              <a:t>release</a:t>
            </a:r>
            <a:r>
              <a:rPr lang="zh-CN" altLang="en-US" dirty="0"/>
              <a:t>（正式发行版本）。</a:t>
            </a:r>
            <a:endParaRPr lang="en-US" altLang="zh-CN" dirty="0"/>
          </a:p>
          <a:p>
            <a:pPr lvl="1"/>
            <a:r>
              <a:rPr lang="en-US" altLang="zh-CN" dirty="0"/>
              <a:t>Package</a:t>
            </a:r>
            <a:r>
              <a:rPr lang="zh-CN" altLang="en-US" dirty="0"/>
              <a:t>：包是什么呢？就是你在创建这个工程的时候，它会默认帮你创建一个</a:t>
            </a:r>
            <a:r>
              <a:rPr lang="en-US" altLang="zh-CN" dirty="0"/>
              <a:t>App</a:t>
            </a:r>
            <a:r>
              <a:rPr lang="zh-CN" altLang="en-US" dirty="0"/>
              <a:t>的类，但这个类是一个无关紧要的类，而是一个测试文件的类，它会被放在一个包里面，如果没有这个包，就会放在</a:t>
            </a:r>
            <a:r>
              <a:rPr lang="en-US" altLang="zh-CN" dirty="0" err="1"/>
              <a:t>src</a:t>
            </a:r>
            <a:r>
              <a:rPr lang="zh-CN" altLang="en-US" dirty="0"/>
              <a:t>根目录下，如果有这个包，就会放在这个包下。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71833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4588766" cy="3942693"/>
          </a:xfrm>
        </p:spPr>
        <p:txBody>
          <a:bodyPr/>
          <a:lstStyle/>
          <a:p>
            <a:r>
              <a:rPr lang="zh-CN" altLang="en-US" dirty="0"/>
              <a:t>第二种方式：快速创建一个简单的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返回到选择工作区的位置</a:t>
            </a:r>
            <a:r>
              <a:rPr lang="en-US" altLang="zh-CN" dirty="0"/>
              <a:t>,</a:t>
            </a:r>
            <a:r>
              <a:rPr lang="zh-CN" altLang="en-US" dirty="0"/>
              <a:t>勾选</a:t>
            </a:r>
            <a:r>
              <a:rPr lang="en-US" altLang="zh-CN" dirty="0"/>
              <a:t>create a simple project(…)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CE1641-6D3E-41DE-B1A5-19B749AF5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1" y="1736916"/>
            <a:ext cx="5814564" cy="512108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9147DF8-4154-46C8-997F-417E05FEA6B7}"/>
              </a:ext>
            </a:extLst>
          </p:cNvPr>
          <p:cNvSpPr/>
          <p:nvPr/>
        </p:nvSpPr>
        <p:spPr>
          <a:xfrm>
            <a:off x="5806381" y="2666096"/>
            <a:ext cx="3535489" cy="268560"/>
          </a:xfrm>
          <a:prstGeom prst="rect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879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4012701" cy="3942693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【Next】</a:t>
            </a:r>
            <a:r>
              <a:rPr lang="zh-CN" altLang="en-US" dirty="0"/>
              <a:t>，选择骨架参数。</a:t>
            </a:r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【Finish】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7BB4C8-20D0-479E-B08C-318D6FE85035}"/>
              </a:ext>
            </a:extLst>
          </p:cNvPr>
          <p:cNvGrpSpPr/>
          <p:nvPr/>
        </p:nvGrpSpPr>
        <p:grpSpPr>
          <a:xfrm>
            <a:off x="5590356" y="1714054"/>
            <a:ext cx="5822185" cy="5143946"/>
            <a:chOff x="5590356" y="1714054"/>
            <a:chExt cx="5822185" cy="514394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040A915-E5D8-434F-B771-01756D618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0356" y="1714054"/>
              <a:ext cx="5822185" cy="5143946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EA018BC-1627-41CE-8AD7-A2BB9BA17578}"/>
                </a:ext>
              </a:extLst>
            </p:cNvPr>
            <p:cNvSpPr txBox="1"/>
            <p:nvPr/>
          </p:nvSpPr>
          <p:spPr>
            <a:xfrm>
              <a:off x="7501575" y="2335460"/>
              <a:ext cx="2544286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公司企业域名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(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反写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)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12AFE08-1DB9-4074-8D92-2572B2FCC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0119" y="2523717"/>
              <a:ext cx="377462" cy="4161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65269C2-344D-4685-AAAD-D82DEE9FC162}"/>
                </a:ext>
              </a:extLst>
            </p:cNvPr>
            <p:cNvSpPr txBox="1"/>
            <p:nvPr/>
          </p:nvSpPr>
          <p:spPr>
            <a:xfrm>
              <a:off x="7717601" y="2816813"/>
              <a:ext cx="954107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项目名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FA39FD8-C648-421B-9863-2203B816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9071" y="2993117"/>
              <a:ext cx="582304" cy="2223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2F3DCB6-8855-4BAA-AFF0-3A26B54A62C6}"/>
                </a:ext>
              </a:extLst>
            </p:cNvPr>
            <p:cNvSpPr txBox="1"/>
            <p:nvPr/>
          </p:nvSpPr>
          <p:spPr>
            <a:xfrm>
              <a:off x="8040184" y="3196503"/>
              <a:ext cx="1467068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项目版本号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C23383C-4C5D-4B81-948F-67DE669D2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2565" y="3394575"/>
              <a:ext cx="577619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94839D3-ED3E-4B9F-B2EF-881DF00804D3}"/>
                </a:ext>
              </a:extLst>
            </p:cNvPr>
            <p:cNvSpPr txBox="1"/>
            <p:nvPr/>
          </p:nvSpPr>
          <p:spPr>
            <a:xfrm>
              <a:off x="8110636" y="3572375"/>
              <a:ext cx="2016224" cy="376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项目的打包类型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878550C-E2E8-4810-9CB9-B0E172B1C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8899" y="3708829"/>
              <a:ext cx="73128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6A77B85-C31F-4833-872C-9EBCF367D878}"/>
                </a:ext>
              </a:extLst>
            </p:cNvPr>
            <p:cNvSpPr txBox="1"/>
            <p:nvPr/>
          </p:nvSpPr>
          <p:spPr>
            <a:xfrm>
              <a:off x="8114998" y="4019952"/>
              <a:ext cx="2587926" cy="376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Java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编译器的版本号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A4B3E25-21DD-47CC-8866-A851D7D17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0516" y="4019952"/>
              <a:ext cx="1014032" cy="1364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1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项目结构介绍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B0F1EC2-E959-4677-8F63-45CFC5F6D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844824"/>
            <a:ext cx="5824937" cy="4025205"/>
          </a:xfr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CD70830-197D-4464-81F8-CBFF66817BA8}"/>
              </a:ext>
            </a:extLst>
          </p:cNvPr>
          <p:cNvSpPr txBox="1"/>
          <p:nvPr/>
        </p:nvSpPr>
        <p:spPr>
          <a:xfrm>
            <a:off x="6382444" y="2376647"/>
            <a:ext cx="1826141" cy="376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存放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代码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25062F3-39FE-418E-9675-592CD27C5472}"/>
              </a:ext>
            </a:extLst>
          </p:cNvPr>
          <p:cNvCxnSpPr>
            <a:cxnSpLocks/>
          </p:cNvCxnSpPr>
          <p:nvPr/>
        </p:nvCxnSpPr>
        <p:spPr>
          <a:xfrm flipH="1">
            <a:off x="5302324" y="2564904"/>
            <a:ext cx="93911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9E970C-9CC0-4F2F-AEEA-1F3ABB581078}"/>
              </a:ext>
            </a:extLst>
          </p:cNvPr>
          <p:cNvSpPr txBox="1"/>
          <p:nvPr/>
        </p:nvSpPr>
        <p:spPr>
          <a:xfrm>
            <a:off x="7100893" y="2809527"/>
            <a:ext cx="2236510" cy="376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存放项目资源文件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202F33C-FF27-4808-BCFE-E3315D891136}"/>
              </a:ext>
            </a:extLst>
          </p:cNvPr>
          <p:cNvCxnSpPr>
            <a:cxnSpLocks/>
          </p:cNvCxnSpPr>
          <p:nvPr/>
        </p:nvCxnSpPr>
        <p:spPr>
          <a:xfrm flipH="1">
            <a:off x="6020773" y="2997784"/>
            <a:ext cx="93911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CFE2124-B16D-4C5B-A78F-211BD806F564}"/>
              </a:ext>
            </a:extLst>
          </p:cNvPr>
          <p:cNvSpPr txBox="1"/>
          <p:nvPr/>
        </p:nvSpPr>
        <p:spPr>
          <a:xfrm>
            <a:off x="6387574" y="3295448"/>
            <a:ext cx="1826141" cy="376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存放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test</a:t>
            </a:r>
            <a:r>
              <a: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代码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5398E65-B517-4484-8963-E0C530B8FF9D}"/>
              </a:ext>
            </a:extLst>
          </p:cNvPr>
          <p:cNvCxnSpPr>
            <a:cxnSpLocks/>
          </p:cNvCxnSpPr>
          <p:nvPr/>
        </p:nvCxnSpPr>
        <p:spPr>
          <a:xfrm flipH="1">
            <a:off x="5307454" y="3483705"/>
            <a:ext cx="93911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FE6194F-578F-467A-8294-7CC080F0346B}"/>
              </a:ext>
            </a:extLst>
          </p:cNvPr>
          <p:cNvSpPr txBox="1"/>
          <p:nvPr/>
        </p:nvSpPr>
        <p:spPr>
          <a:xfrm>
            <a:off x="7086568" y="3719565"/>
            <a:ext cx="2339102" cy="376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存放</a:t>
            </a:r>
            <a:r>
              <a:rPr lang="en-US" altLang="zh-CN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test</a:t>
            </a:r>
            <a:r>
              <a: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资源文件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EE71721-26F7-46FF-966B-1C16FC523EDD}"/>
              </a:ext>
            </a:extLst>
          </p:cNvPr>
          <p:cNvCxnSpPr>
            <a:cxnSpLocks/>
          </p:cNvCxnSpPr>
          <p:nvPr/>
        </p:nvCxnSpPr>
        <p:spPr>
          <a:xfrm flipH="1">
            <a:off x="6006448" y="3907822"/>
            <a:ext cx="93911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AFB0C5-99D1-4090-A0E1-F8A13AE2A828}"/>
              </a:ext>
            </a:extLst>
          </p:cNvPr>
          <p:cNvGrpSpPr/>
          <p:nvPr/>
        </p:nvGrpSpPr>
        <p:grpSpPr>
          <a:xfrm>
            <a:off x="1277734" y="1844824"/>
            <a:ext cx="9693480" cy="4564776"/>
            <a:chOff x="1277734" y="1844824"/>
            <a:chExt cx="9693480" cy="456477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28AFC92-F7C0-48FB-B7A9-DDAD73778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734" y="1844824"/>
              <a:ext cx="9693480" cy="4564776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AE8C49-74D4-42EB-BD12-D08318C2B6D0}"/>
                </a:ext>
              </a:extLst>
            </p:cNvPr>
            <p:cNvSpPr/>
            <p:nvPr/>
          </p:nvSpPr>
          <p:spPr>
            <a:xfrm>
              <a:off x="1413892" y="4365104"/>
              <a:ext cx="936103" cy="225736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38A28DD-6854-4179-BF2A-80C4C56AAC41}"/>
                </a:ext>
              </a:extLst>
            </p:cNvPr>
            <p:cNvSpPr/>
            <p:nvPr/>
          </p:nvSpPr>
          <p:spPr>
            <a:xfrm>
              <a:off x="4438228" y="5949280"/>
              <a:ext cx="1152127" cy="297744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162BFE5-6E8D-4E8C-A719-6611BB174BE2}"/>
                </a:ext>
              </a:extLst>
            </p:cNvPr>
            <p:cNvSpPr/>
            <p:nvPr/>
          </p:nvSpPr>
          <p:spPr>
            <a:xfrm>
              <a:off x="8686700" y="2780928"/>
              <a:ext cx="1080119" cy="297744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5D03818-4724-4284-B63E-C4BA2F43717B}"/>
                </a:ext>
              </a:extLst>
            </p:cNvPr>
            <p:cNvSpPr txBox="1"/>
            <p:nvPr/>
          </p:nvSpPr>
          <p:spPr>
            <a:xfrm>
              <a:off x="2486153" y="4289459"/>
              <a:ext cx="338554" cy="377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6CBD9D-8AE0-4FBB-BA29-8537AA911283}"/>
                </a:ext>
              </a:extLst>
            </p:cNvPr>
            <p:cNvSpPr txBox="1"/>
            <p:nvPr/>
          </p:nvSpPr>
          <p:spPr>
            <a:xfrm>
              <a:off x="4845014" y="5572254"/>
              <a:ext cx="338554" cy="377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2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375CF02-312D-4AF1-9932-3C91A89D1DBC}"/>
                </a:ext>
              </a:extLst>
            </p:cNvPr>
            <p:cNvSpPr txBox="1"/>
            <p:nvPr/>
          </p:nvSpPr>
          <p:spPr>
            <a:xfrm>
              <a:off x="8110636" y="2780928"/>
              <a:ext cx="338554" cy="377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3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10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1BC1C51-8A55-4433-B670-00B55C6567BC}"/>
              </a:ext>
            </a:extLst>
          </p:cNvPr>
          <p:cNvGrpSpPr/>
          <p:nvPr/>
        </p:nvGrpSpPr>
        <p:grpSpPr>
          <a:xfrm>
            <a:off x="3502124" y="1844824"/>
            <a:ext cx="4212901" cy="4450506"/>
            <a:chOff x="3502124" y="1844824"/>
            <a:chExt cx="4212901" cy="445050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8A959DC-8EC4-4CB1-9255-6638CD13C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124" y="1844824"/>
              <a:ext cx="4212901" cy="4450506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9B591C-5145-4CE4-88C6-982B56360E69}"/>
                </a:ext>
              </a:extLst>
            </p:cNvPr>
            <p:cNvSpPr txBox="1"/>
            <p:nvPr/>
          </p:nvSpPr>
          <p:spPr>
            <a:xfrm>
              <a:off x="5075101" y="3600783"/>
              <a:ext cx="2185214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搜索要添加的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jar</a:t>
              </a:r>
              <a:endParaRPr lang="zh-CN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2BC2EC0-41F4-4595-BBDF-42E44AC2A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0196" y="3789040"/>
              <a:ext cx="93911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F97CB9E-D891-4D89-9688-BEC5AE01CD00}"/>
                </a:ext>
              </a:extLst>
            </p:cNvPr>
            <p:cNvSpPr txBox="1"/>
            <p:nvPr/>
          </p:nvSpPr>
          <p:spPr>
            <a:xfrm>
              <a:off x="5383260" y="4293096"/>
              <a:ext cx="2331765" cy="65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本地仓库中所有关于此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jar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的版本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7E17E74-4451-4B91-B10B-8181CFC9B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1476" y="4481353"/>
              <a:ext cx="49285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8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zh-CN" altLang="en-US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41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7E5B3E20-B9A6-46CE-A58B-0C9994C9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5" y="1828799"/>
            <a:ext cx="9753599" cy="952129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【OK】</a:t>
            </a:r>
            <a:r>
              <a:rPr lang="zh-CN" altLang="en-US" dirty="0"/>
              <a:t>，如下所示。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5124C8-1507-45A3-9781-77DAA9551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2708920"/>
            <a:ext cx="885775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7E5B3E20-B9A6-46CE-A58B-0C9994C9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5" y="1828799"/>
            <a:ext cx="9753599" cy="952129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【OK】</a:t>
            </a:r>
            <a:r>
              <a:rPr lang="zh-CN" altLang="en-US" dirty="0"/>
              <a:t>，如下所示。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95CCE28-9D78-4C04-AD9F-7B5445D9D0E5}"/>
              </a:ext>
            </a:extLst>
          </p:cNvPr>
          <p:cNvGrpSpPr/>
          <p:nvPr/>
        </p:nvGrpSpPr>
        <p:grpSpPr>
          <a:xfrm>
            <a:off x="1413892" y="2361810"/>
            <a:ext cx="6096528" cy="4496190"/>
            <a:chOff x="1413892" y="2361810"/>
            <a:chExt cx="6096528" cy="449619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AF3C0F2-D9F1-45DF-BA7A-1772E414B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892" y="2361810"/>
              <a:ext cx="6096528" cy="449619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67ED1B5-57B2-423B-8C59-8AFC36769723}"/>
                </a:ext>
              </a:extLst>
            </p:cNvPr>
            <p:cNvSpPr/>
            <p:nvPr/>
          </p:nvSpPr>
          <p:spPr>
            <a:xfrm>
              <a:off x="1989956" y="6470494"/>
              <a:ext cx="936103" cy="225736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5553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7E5B3E20-B9A6-46CE-A58B-0C9994C9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5" y="1828799"/>
            <a:ext cx="9753599" cy="952129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en-US" altLang="zh-CN" dirty="0" err="1"/>
              <a:t>pom.xml</a:t>
            </a:r>
            <a:r>
              <a:rPr lang="en-US" altLang="zh-CN" dirty="0"/>
              <a:t>】</a:t>
            </a:r>
            <a:r>
              <a:rPr lang="zh-CN" altLang="en-US" dirty="0"/>
              <a:t>，图中红框所框起来的部分为新添加的</a:t>
            </a:r>
            <a:r>
              <a:rPr lang="en-US" altLang="zh-CN" dirty="0"/>
              <a:t>jar</a:t>
            </a:r>
            <a:r>
              <a:rPr lang="zh-CN" altLang="en-US" dirty="0"/>
              <a:t>依赖。注意所有</a:t>
            </a:r>
            <a:r>
              <a:rPr lang="en-US" altLang="zh-CN" dirty="0"/>
              <a:t>jar</a:t>
            </a:r>
            <a:r>
              <a:rPr lang="zh-CN" altLang="en-US" dirty="0"/>
              <a:t>包依赖必须放在</a:t>
            </a:r>
            <a:r>
              <a:rPr lang="en-US" altLang="zh-CN" dirty="0"/>
              <a:t>&lt;dependencies&gt;</a:t>
            </a:r>
            <a:r>
              <a:rPr lang="zh-CN" altLang="en-US" dirty="0"/>
              <a:t>标签内部。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533D17-B8A7-43D4-AD29-3569A388C7D0}"/>
              </a:ext>
            </a:extLst>
          </p:cNvPr>
          <p:cNvGrpSpPr/>
          <p:nvPr/>
        </p:nvGrpSpPr>
        <p:grpSpPr>
          <a:xfrm>
            <a:off x="2133972" y="2841618"/>
            <a:ext cx="5509737" cy="3741744"/>
            <a:chOff x="2133972" y="2841618"/>
            <a:chExt cx="5509737" cy="374174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41CC820-CF24-414D-A3F2-5B971AF4D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72" y="2841618"/>
              <a:ext cx="5509737" cy="3741744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5EB8FB-B22D-4531-B623-FC95A0B5B179}"/>
                </a:ext>
              </a:extLst>
            </p:cNvPr>
            <p:cNvSpPr/>
            <p:nvPr/>
          </p:nvSpPr>
          <p:spPr>
            <a:xfrm>
              <a:off x="5518349" y="6237312"/>
              <a:ext cx="792088" cy="288032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02F51D9-B406-4692-B571-825548A1899F}"/>
                </a:ext>
              </a:extLst>
            </p:cNvPr>
            <p:cNvSpPr/>
            <p:nvPr/>
          </p:nvSpPr>
          <p:spPr>
            <a:xfrm>
              <a:off x="2638028" y="5013176"/>
              <a:ext cx="2736304" cy="792088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8720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7E5B3E20-B9A6-46CE-A58B-0C9994C9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5" y="1828799"/>
            <a:ext cx="9753599" cy="664097"/>
          </a:xfrm>
        </p:spPr>
        <p:txBody>
          <a:bodyPr>
            <a:noAutofit/>
          </a:bodyPr>
          <a:lstStyle/>
          <a:p>
            <a:r>
              <a:rPr lang="en-US" altLang="zh-CN" dirty="0" err="1"/>
              <a:t>pom.xml</a:t>
            </a:r>
            <a:r>
              <a:rPr lang="zh-CN" altLang="en-US" dirty="0"/>
              <a:t>保存后，执行</a:t>
            </a:r>
            <a:r>
              <a:rPr lang="en-US" altLang="zh-CN" dirty="0"/>
              <a:t>Update Project</a:t>
            </a:r>
            <a:r>
              <a:rPr lang="zh-CN" altLang="en-US" dirty="0"/>
              <a:t>命令。即根据</a:t>
            </a:r>
            <a:r>
              <a:rPr lang="en-US" altLang="zh-CN" dirty="0"/>
              <a:t>pom</a:t>
            </a:r>
            <a:r>
              <a:rPr lang="zh-CN" altLang="en-US" dirty="0"/>
              <a:t>文件的定义来更新我们的</a:t>
            </a:r>
            <a:r>
              <a:rPr lang="en-US" altLang="zh-CN" dirty="0"/>
              <a:t>maven</a:t>
            </a:r>
            <a:r>
              <a:rPr lang="zh-CN" altLang="en-US" dirty="0"/>
              <a:t>工程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01118A5-E237-402F-8CB9-E521AFADC929}"/>
              </a:ext>
            </a:extLst>
          </p:cNvPr>
          <p:cNvGrpSpPr/>
          <p:nvPr/>
        </p:nvGrpSpPr>
        <p:grpSpPr>
          <a:xfrm>
            <a:off x="1917948" y="2744032"/>
            <a:ext cx="6247642" cy="4032448"/>
            <a:chOff x="1917948" y="2744032"/>
            <a:chExt cx="6247642" cy="403244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46B0913-1D7B-4F5D-8732-245F1AEE1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7948" y="2744032"/>
              <a:ext cx="6247642" cy="4032448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0ABE495-206B-4BE5-B4C2-451D54C92375}"/>
                </a:ext>
              </a:extLst>
            </p:cNvPr>
            <p:cNvSpPr/>
            <p:nvPr/>
          </p:nvSpPr>
          <p:spPr>
            <a:xfrm>
              <a:off x="1917948" y="2924944"/>
              <a:ext cx="1368152" cy="360040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7C230DA-7758-46FD-9075-47DE89A3493A}"/>
                </a:ext>
              </a:extLst>
            </p:cNvPr>
            <p:cNvSpPr txBox="1"/>
            <p:nvPr/>
          </p:nvSpPr>
          <p:spPr>
            <a:xfrm>
              <a:off x="3430116" y="2941668"/>
              <a:ext cx="1210588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右键项目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20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7E5B3E20-B9A6-46CE-A58B-0C9994C9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5" y="1828799"/>
            <a:ext cx="5092821" cy="3184377"/>
          </a:xfrm>
        </p:spPr>
        <p:txBody>
          <a:bodyPr>
            <a:noAutofit/>
          </a:bodyPr>
          <a:lstStyle/>
          <a:p>
            <a:r>
              <a:rPr lang="zh-CN" altLang="en-US" dirty="0"/>
              <a:t>勾选要更新的项目后 ，点击</a:t>
            </a:r>
            <a:r>
              <a:rPr lang="en-US" altLang="zh-CN" dirty="0"/>
              <a:t>【OK】</a:t>
            </a:r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859B24-51E4-43D0-87F9-4F287E4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61" y="1700808"/>
            <a:ext cx="4602879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给项目添加</a:t>
            </a:r>
            <a:r>
              <a:rPr lang="en-US" altLang="zh-CN" dirty="0"/>
              <a:t>jar</a:t>
            </a:r>
            <a:r>
              <a:rPr lang="zh-CN" altLang="en-US" dirty="0"/>
              <a:t>包依赖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7E5B3E20-B9A6-46CE-A58B-0C9994C9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5" y="1828799"/>
            <a:ext cx="6172941" cy="2464297"/>
          </a:xfrm>
        </p:spPr>
        <p:txBody>
          <a:bodyPr>
            <a:noAutofit/>
          </a:bodyPr>
          <a:lstStyle/>
          <a:p>
            <a:r>
              <a:rPr lang="zh-CN" altLang="en-US" dirty="0"/>
              <a:t>此时在项目的左侧，可以看到新下载的</a:t>
            </a:r>
            <a:r>
              <a:rPr lang="en-US" altLang="zh-CN" dirty="0"/>
              <a:t>Maven</a:t>
            </a:r>
            <a:r>
              <a:rPr lang="zh-CN" altLang="en-US" dirty="0"/>
              <a:t>依赖包</a:t>
            </a:r>
            <a:r>
              <a:rPr lang="en-US" altLang="zh-CN" dirty="0" err="1"/>
              <a:t>junit-3.8.2.jar</a:t>
            </a:r>
            <a:endParaRPr lang="en-US" altLang="zh-CN" dirty="0"/>
          </a:p>
          <a:p>
            <a:r>
              <a:rPr lang="zh-CN" altLang="en-US" dirty="0"/>
              <a:t>这样，一个普通的</a:t>
            </a:r>
            <a:r>
              <a:rPr lang="en-US" altLang="zh-CN" dirty="0"/>
              <a:t>java</a:t>
            </a:r>
            <a:r>
              <a:rPr lang="zh-CN" altLang="en-US" dirty="0"/>
              <a:t>项目就构建好了。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C2B2C65-8114-4E89-AD7F-2D912AF40270}"/>
              </a:ext>
            </a:extLst>
          </p:cNvPr>
          <p:cNvGrpSpPr/>
          <p:nvPr/>
        </p:nvGrpSpPr>
        <p:grpSpPr>
          <a:xfrm>
            <a:off x="7102524" y="1883079"/>
            <a:ext cx="3960440" cy="3811923"/>
            <a:chOff x="3358108" y="2852935"/>
            <a:chExt cx="3960440" cy="381192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8219FDB-172C-40F5-BC03-6B33A9F31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108" y="2852935"/>
              <a:ext cx="3960440" cy="3811923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3BFB810-F79D-45BC-B0E6-43EC690A479C}"/>
                </a:ext>
              </a:extLst>
            </p:cNvPr>
            <p:cNvSpPr/>
            <p:nvPr/>
          </p:nvSpPr>
          <p:spPr>
            <a:xfrm>
              <a:off x="3502124" y="4221088"/>
              <a:ext cx="3168352" cy="576064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07853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4948806" cy="3942693"/>
          </a:xfrm>
        </p:spPr>
        <p:txBody>
          <a:bodyPr/>
          <a:lstStyle/>
          <a:p>
            <a:r>
              <a:rPr lang="zh-CN" altLang="en-US" dirty="0"/>
              <a:t>首先，要为</a:t>
            </a:r>
            <a:r>
              <a:rPr lang="en-US" altLang="zh-CN" dirty="0"/>
              <a:t>MyEclipse</a:t>
            </a:r>
            <a:r>
              <a:rPr lang="zh-CN" altLang="en-US" dirty="0"/>
              <a:t>配置好</a:t>
            </a:r>
            <a:r>
              <a:rPr lang="en-US" altLang="zh-CN" dirty="0"/>
              <a:t>Maven</a:t>
            </a:r>
          </a:p>
          <a:p>
            <a:r>
              <a:rPr lang="zh-CN" altLang="en-US" dirty="0"/>
              <a:t>点击菜单中的</a:t>
            </a:r>
            <a:r>
              <a:rPr lang="en-US" altLang="zh-CN" dirty="0"/>
              <a:t>File-&gt;New-&gt;Other…</a:t>
            </a:r>
            <a:r>
              <a:rPr lang="zh-CN" altLang="en-US" dirty="0"/>
              <a:t>，弹出如下窗口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Wizards</a:t>
            </a:r>
            <a:r>
              <a:rPr lang="zh-CN" altLang="en-US" dirty="0"/>
              <a:t>中输入</a:t>
            </a:r>
            <a:r>
              <a:rPr lang="en-US" altLang="zh-CN" dirty="0"/>
              <a:t>maven</a:t>
            </a:r>
          </a:p>
          <a:p>
            <a:r>
              <a:rPr lang="zh-CN" altLang="en-US" dirty="0"/>
              <a:t>选择</a:t>
            </a:r>
            <a:r>
              <a:rPr lang="en-US" altLang="zh-CN" dirty="0"/>
              <a:t>Maven Project</a:t>
            </a:r>
            <a:r>
              <a:rPr lang="zh-CN" altLang="en-US" dirty="0"/>
              <a:t>后，点击</a:t>
            </a:r>
            <a:r>
              <a:rPr lang="en-US" altLang="zh-CN" dirty="0"/>
              <a:t>Next</a:t>
            </a:r>
            <a:r>
              <a:rPr lang="zh-CN" altLang="en-US" dirty="0"/>
              <a:t>按钮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52555A-878F-4980-97C5-AF8EB5E35C06}"/>
              </a:ext>
            </a:extLst>
          </p:cNvPr>
          <p:cNvGrpSpPr/>
          <p:nvPr/>
        </p:nvGrpSpPr>
        <p:grpSpPr>
          <a:xfrm>
            <a:off x="6094412" y="1828799"/>
            <a:ext cx="5204911" cy="4198984"/>
            <a:chOff x="6094412" y="1828799"/>
            <a:chExt cx="5204911" cy="419898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5B6E4FE-0554-4DC0-82AF-220123CC68EC}"/>
                </a:ext>
              </a:extLst>
            </p:cNvPr>
            <p:cNvGrpSpPr/>
            <p:nvPr/>
          </p:nvGrpSpPr>
          <p:grpSpPr>
            <a:xfrm>
              <a:off x="6094412" y="1828799"/>
              <a:ext cx="5204911" cy="4198984"/>
              <a:chOff x="6094412" y="1828799"/>
              <a:chExt cx="5204911" cy="419898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EA58612A-F908-4E68-9DD7-6FBE6D27A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412" y="1828799"/>
                <a:ext cx="5204911" cy="4198984"/>
              </a:xfrm>
              <a:prstGeom prst="rect">
                <a:avLst/>
              </a:prstGeom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C66CF7-EE4F-4E88-B298-57DE76B90E16}"/>
                  </a:ext>
                </a:extLst>
              </p:cNvPr>
              <p:cNvSpPr txBox="1"/>
              <p:nvPr/>
            </p:nvSpPr>
            <p:spPr>
              <a:xfrm>
                <a:off x="6670476" y="2924944"/>
                <a:ext cx="1467068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000" b="1" dirty="0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</a:rPr>
                  <a:t>搜索</a:t>
                </a:r>
                <a:r>
                  <a:rPr lang="en-US" altLang="zh-CN" sz="2000" b="1" dirty="0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</a:rPr>
                  <a:t>maven</a:t>
                </a:r>
                <a:endPara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B984342-9A8A-40F0-AED1-935E505F575A}"/>
                </a:ext>
              </a:extLst>
            </p:cNvPr>
            <p:cNvSpPr/>
            <p:nvPr/>
          </p:nvSpPr>
          <p:spPr>
            <a:xfrm>
              <a:off x="6166421" y="2996952"/>
              <a:ext cx="504055" cy="216024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768DA4-A597-42A1-B331-86C5A1E5EEC8}"/>
                </a:ext>
              </a:extLst>
            </p:cNvPr>
            <p:cNvSpPr/>
            <p:nvPr/>
          </p:nvSpPr>
          <p:spPr>
            <a:xfrm>
              <a:off x="6398875" y="3928290"/>
              <a:ext cx="1135697" cy="292797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881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4588766" cy="3942693"/>
          </a:xfrm>
        </p:spPr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maven</a:t>
            </a:r>
            <a:r>
              <a:rPr lang="zh-CN" altLang="en-US" dirty="0"/>
              <a:t>工程所存放的位置，在此我将其存到默认工作区间中。</a:t>
            </a:r>
            <a:endParaRPr lang="en-US" altLang="zh-CN" dirty="0"/>
          </a:p>
          <a:p>
            <a:r>
              <a:rPr lang="zh-CN" altLang="en-US" dirty="0"/>
              <a:t>这里有两种方式创建项目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76CA25F-D83F-479C-9A28-3B03F690F1EE}"/>
              </a:ext>
            </a:extLst>
          </p:cNvPr>
          <p:cNvGrpSpPr/>
          <p:nvPr/>
        </p:nvGrpSpPr>
        <p:grpSpPr>
          <a:xfrm>
            <a:off x="5806381" y="1835898"/>
            <a:ext cx="5328016" cy="4183743"/>
            <a:chOff x="5806381" y="1835898"/>
            <a:chExt cx="5328016" cy="418374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F8DFFB9-414C-48F4-916A-2D7355320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381" y="1835898"/>
              <a:ext cx="5212532" cy="4183743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F866F1-08EC-4ECC-BE67-1984AEDDE5BB}"/>
                </a:ext>
              </a:extLst>
            </p:cNvPr>
            <p:cNvSpPr/>
            <p:nvPr/>
          </p:nvSpPr>
          <p:spPr>
            <a:xfrm>
              <a:off x="5806381" y="3068961"/>
              <a:ext cx="2088231" cy="288032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7B873A-0DB0-4A6B-ABC2-0EBA05020B1E}"/>
                </a:ext>
              </a:extLst>
            </p:cNvPr>
            <p:cNvSpPr txBox="1"/>
            <p:nvPr/>
          </p:nvSpPr>
          <p:spPr>
            <a:xfrm>
              <a:off x="7102524" y="2366754"/>
              <a:ext cx="4031873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勾选中，项目存放在默认工作区中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50168E5-3C7F-49B3-B9AF-3C3CCD81F4F3}"/>
                </a:ext>
              </a:extLst>
            </p:cNvPr>
            <p:cNvCxnSpPr/>
            <p:nvPr/>
          </p:nvCxnSpPr>
          <p:spPr>
            <a:xfrm flipH="1">
              <a:off x="7534572" y="2636912"/>
              <a:ext cx="144016" cy="4320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1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5" y="1828799"/>
            <a:ext cx="4588766" cy="4624537"/>
          </a:xfrm>
        </p:spPr>
        <p:txBody>
          <a:bodyPr>
            <a:normAutofit/>
          </a:bodyPr>
          <a:lstStyle/>
          <a:p>
            <a:r>
              <a:rPr lang="zh-CN" altLang="en-US" dirty="0"/>
              <a:t>第一种方式：自定义选择项目骨架创建项目</a:t>
            </a:r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【Next】</a:t>
            </a:r>
            <a:r>
              <a:rPr lang="zh-CN" altLang="en-US" dirty="0"/>
              <a:t>，出现如下对话框，在该对话框中选择一个原型</a:t>
            </a:r>
            <a:r>
              <a:rPr lang="en-US" altLang="zh-CN" dirty="0"/>
              <a:t>(</a:t>
            </a:r>
            <a:r>
              <a:rPr lang="zh-CN" altLang="en-US" dirty="0"/>
              <a:t>即骨架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maven</a:t>
            </a:r>
            <a:r>
              <a:rPr lang="zh-CN" altLang="en-US" dirty="0"/>
              <a:t>内部提供了很多项目原型，方便我们去创建项目。</a:t>
            </a:r>
            <a:endParaRPr lang="en-US" altLang="zh-CN" dirty="0"/>
          </a:p>
          <a:p>
            <a:r>
              <a:rPr lang="zh-CN" altLang="en-US" dirty="0"/>
              <a:t>这一步完全可以跳过，选择下面的第二种方式创建项目更为简单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2B730A-4FD3-4070-9B91-92F925663FE8}"/>
              </a:ext>
            </a:extLst>
          </p:cNvPr>
          <p:cNvGrpSpPr/>
          <p:nvPr/>
        </p:nvGrpSpPr>
        <p:grpSpPr>
          <a:xfrm>
            <a:off x="5806381" y="1677693"/>
            <a:ext cx="5580013" cy="5174428"/>
            <a:chOff x="5655267" y="1683572"/>
            <a:chExt cx="5580013" cy="517442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0A78BAD-FF2C-45BB-A009-5248B2052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0664" y="1683572"/>
              <a:ext cx="5544616" cy="5174428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2F0E7FA-79E7-4F03-87F1-589F96BBA682}"/>
                </a:ext>
              </a:extLst>
            </p:cNvPr>
            <p:cNvSpPr/>
            <p:nvPr/>
          </p:nvSpPr>
          <p:spPr>
            <a:xfrm>
              <a:off x="5655267" y="3789040"/>
              <a:ext cx="3535489" cy="268560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D72898-8ED1-454D-981C-D672E258E6E5}"/>
                </a:ext>
              </a:extLst>
            </p:cNvPr>
            <p:cNvSpPr txBox="1"/>
            <p:nvPr/>
          </p:nvSpPr>
          <p:spPr>
            <a:xfrm>
              <a:off x="7246540" y="2923579"/>
              <a:ext cx="2339102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创建一个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Java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工程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AAACD91-9640-44EE-9DD1-64260709D18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8110636" y="4564093"/>
              <a:ext cx="260460" cy="50319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63B240C-C984-4C2A-A11F-51B17DFA3DEF}"/>
                </a:ext>
              </a:extLst>
            </p:cNvPr>
            <p:cNvSpPr/>
            <p:nvPr/>
          </p:nvSpPr>
          <p:spPr>
            <a:xfrm>
              <a:off x="5655267" y="4295533"/>
              <a:ext cx="3535489" cy="268560"/>
            </a:xfrm>
            <a:prstGeom prst="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7C2D725-318D-4E93-92B2-4CAAC15B34F3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8038629" y="3300092"/>
              <a:ext cx="377462" cy="4161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0936CC-3505-4900-81E7-24AD38E700AA}"/>
                </a:ext>
              </a:extLst>
            </p:cNvPr>
            <p:cNvSpPr txBox="1"/>
            <p:nvPr/>
          </p:nvSpPr>
          <p:spPr>
            <a:xfrm>
              <a:off x="7278489" y="5067288"/>
              <a:ext cx="2185214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创建一个</a:t>
              </a:r>
              <a:r>
                <a:rPr lang="en-US" altLang="zh-CN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Web</a:t>
              </a:r>
              <a:r>
                <a:rPr lang="zh-CN" altLang="en-US" sz="2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工程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5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799"/>
            <a:ext cx="9753599" cy="952129"/>
          </a:xfrm>
        </p:spPr>
        <p:txBody>
          <a:bodyPr/>
          <a:lstStyle/>
          <a:p>
            <a:r>
              <a:rPr lang="zh-CN" altLang="en-US" dirty="0"/>
              <a:t>在执行上一步操作时，很容易出现由于无法“</a:t>
            </a:r>
            <a:r>
              <a:rPr lang="en-US" altLang="zh-CN" dirty="0"/>
              <a:t>Retrieving </a:t>
            </a:r>
            <a:r>
              <a:rPr lang="en-US" altLang="zh-CN" dirty="0" err="1"/>
              <a:t>archeTypes</a:t>
            </a:r>
            <a:r>
              <a:rPr lang="en-US" altLang="zh-CN" dirty="0"/>
              <a:t>”,</a:t>
            </a:r>
            <a:r>
              <a:rPr lang="zh-CN" altLang="en-US" dirty="0"/>
              <a:t>从而导致错误。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8FFC7B-B316-4DB8-96AA-B93245253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2852936"/>
            <a:ext cx="6584251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F6501A-6036-4F77-A6AC-609CB2B5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网上说打开</a:t>
            </a:r>
            <a:r>
              <a:rPr lang="en-US" altLang="zh-CN" dirty="0"/>
              <a:t>MyEclipse</a:t>
            </a:r>
            <a:r>
              <a:rPr lang="zh-CN" altLang="en-US" dirty="0"/>
              <a:t>目录下的</a:t>
            </a:r>
            <a:r>
              <a:rPr lang="en-US" altLang="zh-CN" dirty="0" err="1"/>
              <a:t>myeclipse.ini</a:t>
            </a:r>
            <a:r>
              <a:rPr lang="zh-CN" altLang="en-US" dirty="0"/>
              <a:t>文件 在后面修改下面几个属性：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vmargs-Xms512m</a:t>
            </a:r>
            <a:r>
              <a:rPr lang="en-US" altLang="zh-CN" dirty="0"/>
              <a:t>       </a:t>
            </a:r>
            <a:r>
              <a:rPr lang="zh-CN" altLang="en-US" dirty="0"/>
              <a:t>（ </a:t>
            </a:r>
            <a:r>
              <a:rPr lang="en-US" altLang="zh-CN" dirty="0"/>
              <a:t>Java</a:t>
            </a:r>
            <a:r>
              <a:rPr lang="zh-CN" altLang="en-US" dirty="0"/>
              <a:t>能够分配的内存）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Xmx512m</a:t>
            </a:r>
            <a:r>
              <a:rPr lang="en-US" altLang="zh-CN" dirty="0"/>
              <a:t>              </a:t>
            </a:r>
            <a:r>
              <a:rPr lang="zh-CN" altLang="en-US" dirty="0"/>
              <a:t>（ </a:t>
            </a:r>
            <a:r>
              <a:rPr lang="en-US" altLang="zh-CN" dirty="0"/>
              <a:t>Java</a:t>
            </a:r>
            <a:r>
              <a:rPr lang="zh-CN" altLang="en-US" dirty="0"/>
              <a:t>能够分配的最大内存）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XX:PermSize</a:t>
            </a:r>
            <a:r>
              <a:rPr lang="en-US" altLang="zh-CN" dirty="0"/>
              <a:t>=</a:t>
            </a:r>
            <a:r>
              <a:rPr lang="en-US" altLang="zh-CN" dirty="0" err="1"/>
              <a:t>512M</a:t>
            </a:r>
            <a:r>
              <a:rPr lang="en-US" altLang="zh-CN" dirty="0"/>
              <a:t>      </a:t>
            </a:r>
            <a:r>
              <a:rPr lang="zh-CN" altLang="en-US" dirty="0"/>
              <a:t>（非堆内存初始值）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XX:MaxPermSize</a:t>
            </a:r>
            <a:r>
              <a:rPr lang="en-US" altLang="zh-CN" dirty="0"/>
              <a:t>=</a:t>
            </a:r>
            <a:r>
              <a:rPr lang="en-US" altLang="zh-CN" dirty="0" err="1"/>
              <a:t>512M</a:t>
            </a:r>
            <a:r>
              <a:rPr lang="en-US" altLang="zh-CN" dirty="0"/>
              <a:t>   </a:t>
            </a:r>
            <a:r>
              <a:rPr lang="zh-CN" altLang="en-US" dirty="0"/>
              <a:t>（非堆内存最大值）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XX:ReservedCodeCacheSize</a:t>
            </a:r>
            <a:r>
              <a:rPr lang="en-US" altLang="zh-CN" dirty="0"/>
              <a:t>=</a:t>
            </a:r>
            <a:r>
              <a:rPr lang="en-US" altLang="zh-CN" dirty="0" err="1"/>
              <a:t>64m</a:t>
            </a:r>
            <a:r>
              <a:rPr lang="en-US" altLang="zh-CN" dirty="0"/>
              <a:t>  </a:t>
            </a:r>
            <a:r>
              <a:rPr lang="zh-CN" altLang="en-US" dirty="0"/>
              <a:t>（</a:t>
            </a:r>
            <a:r>
              <a:rPr lang="en-US" altLang="zh-CN" dirty="0"/>
              <a:t>eclipse</a:t>
            </a:r>
            <a:r>
              <a:rPr lang="zh-CN" altLang="en-US" dirty="0"/>
              <a:t>缓存）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840E9E-3DD7-4C52-A529-D3C34E8B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41957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F6501A-6036-4F77-A6AC-609CB2B5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我改成以下配置后仍然有时会无效，所以问题不是出在内存不足上，而是无法检索到</a:t>
            </a:r>
            <a:r>
              <a:rPr lang="en-US" altLang="zh-CN" dirty="0"/>
              <a:t>archetype-</a:t>
            </a:r>
            <a:r>
              <a:rPr lang="en-US" altLang="zh-CN" dirty="0" err="1"/>
              <a:t>catalog.xml</a:t>
            </a:r>
            <a:r>
              <a:rPr lang="zh-CN" altLang="en-US" dirty="0"/>
              <a:t>所致：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C:\MyEclipse 2017 CI</a:t>
            </a:r>
          </a:p>
          <a:p>
            <a:pPr marL="4572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vmargs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Xms512m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Xmx2048m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XX:PermSize</a:t>
            </a:r>
            <a:r>
              <a:rPr lang="en-US" altLang="zh-CN" dirty="0"/>
              <a:t>=</a:t>
            </a:r>
            <a:r>
              <a:rPr lang="en-US" altLang="zh-CN" dirty="0" err="1"/>
              <a:t>512MB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XX:MaxPermSize</a:t>
            </a:r>
            <a:r>
              <a:rPr lang="en-US" altLang="zh-CN" dirty="0"/>
              <a:t>=</a:t>
            </a:r>
            <a:r>
              <a:rPr lang="en-US" altLang="zh-CN" dirty="0" err="1"/>
              <a:t>1024m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XX:ReservedCodeCacheSize</a:t>
            </a:r>
            <a:r>
              <a:rPr lang="en-US" altLang="zh-CN" dirty="0"/>
              <a:t>=</a:t>
            </a:r>
            <a:r>
              <a:rPr lang="en-US" altLang="zh-CN" dirty="0" err="1"/>
              <a:t>128m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840E9E-3DD7-4C52-A529-D3C34E8B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35501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F6501A-6036-4F77-A6AC-609CB2B5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解决的办法是：</a:t>
            </a:r>
            <a:endParaRPr lang="en-US" altLang="zh-CN" dirty="0"/>
          </a:p>
          <a:p>
            <a:pPr lvl="1"/>
            <a:r>
              <a:rPr lang="zh-CN" altLang="en-US" dirty="0"/>
              <a:t>先下载文件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repo1.maven.org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maven2</a:t>
            </a:r>
            <a:r>
              <a:rPr lang="en-US" altLang="zh-CN" dirty="0">
                <a:hlinkClick r:id="rId2"/>
              </a:rPr>
              <a:t>/archetype-</a:t>
            </a:r>
            <a:r>
              <a:rPr lang="en-US" altLang="zh-CN" dirty="0" err="1">
                <a:hlinkClick r:id="rId2"/>
              </a:rPr>
              <a:t>catalog.xml</a:t>
            </a:r>
            <a:r>
              <a:rPr lang="zh-CN" altLang="en-US" dirty="0"/>
              <a:t>，把下载好的文件保存在本地</a:t>
            </a:r>
            <a:r>
              <a:rPr lang="en-US" altLang="zh-CN" dirty="0"/>
              <a:t>Maven</a:t>
            </a:r>
            <a:r>
              <a:rPr lang="zh-CN" altLang="en-US" dirty="0"/>
              <a:t>目录下。</a:t>
            </a:r>
            <a:endParaRPr lang="en-US" altLang="zh-CN" dirty="0"/>
          </a:p>
          <a:p>
            <a:pPr lvl="1"/>
            <a:r>
              <a:rPr lang="zh-CN" altLang="en-US" dirty="0"/>
              <a:t>点击</a:t>
            </a:r>
            <a:r>
              <a:rPr lang="en-US" altLang="zh-CN" dirty="0"/>
              <a:t>Window-&gt;Preferences-&gt;Maven-&gt;Archetypes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840E9E-3DD7-4C52-A529-D3C34E8B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176493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定义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915</Words>
  <Application>Microsoft Office PowerPoint</Application>
  <PresentationFormat>自定义</PresentationFormat>
  <Paragraphs>99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微软雅黑</vt:lpstr>
      <vt:lpstr>Arial</vt:lpstr>
      <vt:lpstr>Century Gothic</vt:lpstr>
      <vt:lpstr>Courier New</vt:lpstr>
      <vt:lpstr>Wingdings</vt:lpstr>
      <vt:lpstr>Continental_Asia_16x9</vt:lpstr>
      <vt:lpstr>第1讲-4 Maven创建Java项目</vt:lpstr>
      <vt:lpstr>本讲内容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Maven创建Java项目</vt:lpstr>
      <vt:lpstr>项目结构介绍</vt:lpstr>
      <vt:lpstr>使用maven给项目添加jar包依赖</vt:lpstr>
      <vt:lpstr>使用maven给项目添加jar包依赖</vt:lpstr>
      <vt:lpstr>使用maven给项目添加jar包依赖</vt:lpstr>
      <vt:lpstr>使用maven给项目添加jar包依赖</vt:lpstr>
      <vt:lpstr>使用maven给项目添加jar包依赖</vt:lpstr>
      <vt:lpstr>使用maven给项目添加jar包依赖</vt:lpstr>
      <vt:lpstr>使用maven给项目添加jar包依赖</vt:lpstr>
      <vt:lpstr>使用maven给项目添加jar包依赖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2016-02-17T05:20:02Z</dcterms:created>
  <dcterms:modified xsi:type="dcterms:W3CDTF">2020-02-12T02:30:05Z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