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0" r:id="rId5"/>
    <p:sldId id="261" r:id="rId6"/>
    <p:sldId id="263" r:id="rId7"/>
    <p:sldId id="282" r:id="rId8"/>
    <p:sldId id="283" r:id="rId9"/>
    <p:sldId id="280" r:id="rId10"/>
    <p:sldId id="285" r:id="rId11"/>
    <p:sldId id="286" r:id="rId12"/>
    <p:sldId id="287" r:id="rId13"/>
    <p:sldId id="264" r:id="rId14"/>
    <p:sldId id="265" r:id="rId15"/>
    <p:sldId id="266" r:id="rId16"/>
    <p:sldId id="267" r:id="rId17"/>
    <p:sldId id="268" r:id="rId18"/>
    <p:sldId id="269" r:id="rId19"/>
    <p:sldId id="278" r:id="rId20"/>
    <p:sldId id="279" r:id="rId21"/>
    <p:sldId id="281" r:id="rId22"/>
    <p:sldId id="270" r:id="rId23"/>
    <p:sldId id="271" r:id="rId24"/>
    <p:sldId id="272" r:id="rId25"/>
    <p:sldId id="273" r:id="rId26"/>
    <p:sldId id="274" r:id="rId27"/>
    <p:sldId id="276" r:id="rId28"/>
    <p:sldId id="275" r:id="rId29"/>
    <p:sldId id="277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2/12/2020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archetype-catalog.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84" y="1628800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-5 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3692EF-6DB8-4362-A9DA-ED914EB3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72816"/>
            <a:ext cx="4792466" cy="439248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6147FC7-FECD-4127-9331-60F90D7CA988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61009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3179241D-DA24-48B1-96FB-01C064C2336F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479246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添加本地</a:t>
            </a:r>
            <a:r>
              <a:rPr lang="en-US" altLang="zh-CN" dirty="0" err="1"/>
              <a:t>ArcheTypes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6147FC7-FECD-4127-9331-60F90D7CA988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61009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7A9E5-4AD6-424C-BFD0-83036387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04" y="1846650"/>
            <a:ext cx="9753600" cy="4343400"/>
          </a:xfrm>
        </p:spPr>
        <p:txBody>
          <a:bodyPr/>
          <a:lstStyle/>
          <a:p>
            <a:r>
              <a:rPr lang="zh-CN" altLang="en-US" dirty="0"/>
              <a:t>选择原型时选择“</a:t>
            </a:r>
            <a:r>
              <a:rPr lang="en-US" altLang="zh-CN" dirty="0"/>
              <a:t>maven archetype”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857197-B74D-4C38-A650-A486E04DFC1D}"/>
              </a:ext>
            </a:extLst>
          </p:cNvPr>
          <p:cNvGrpSpPr/>
          <p:nvPr/>
        </p:nvGrpSpPr>
        <p:grpSpPr>
          <a:xfrm>
            <a:off x="1445809" y="2348880"/>
            <a:ext cx="9297206" cy="4343400"/>
            <a:chOff x="1445809" y="2348880"/>
            <a:chExt cx="9297206" cy="43434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BCD8CCA-E6EF-4854-A03B-F89913DB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809" y="2348880"/>
              <a:ext cx="9297206" cy="43434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8C77BB-FE01-41E7-A51E-80F1445B1F74}"/>
                </a:ext>
              </a:extLst>
            </p:cNvPr>
            <p:cNvSpPr txBox="1"/>
            <p:nvPr/>
          </p:nvSpPr>
          <p:spPr>
            <a:xfrm>
              <a:off x="3646140" y="2636912"/>
              <a:ext cx="3240360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选择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maven archetype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067E6D6-9E87-4401-8589-7438602D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825169"/>
              <a:ext cx="576064" cy="3878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ED539B-C8F7-4CFF-A8FD-29E4391703D0}"/>
                </a:ext>
              </a:extLst>
            </p:cNvPr>
            <p:cNvSpPr txBox="1"/>
            <p:nvPr/>
          </p:nvSpPr>
          <p:spPr>
            <a:xfrm>
              <a:off x="3848641" y="3301457"/>
              <a:ext cx="3240360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输入过滤内容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04E246-0F32-4017-A70D-8D534D11D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092" y="3489714"/>
              <a:ext cx="634549" cy="259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012701" cy="3942693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，选择骨架参数。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3805FF-AC0A-4F45-8C2D-5F8D33E43AD3}"/>
              </a:ext>
            </a:extLst>
          </p:cNvPr>
          <p:cNvGrpSpPr/>
          <p:nvPr/>
        </p:nvGrpSpPr>
        <p:grpSpPr>
          <a:xfrm>
            <a:off x="5469565" y="1656317"/>
            <a:ext cx="5845047" cy="5159187"/>
            <a:chOff x="5469565" y="1656317"/>
            <a:chExt cx="5845047" cy="51591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6845C3-F183-4549-9371-AFC072EF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565" y="1656317"/>
              <a:ext cx="5845047" cy="515918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A018BC-1627-41CE-8AD7-A2BB9BA17578}"/>
                </a:ext>
              </a:extLst>
            </p:cNvPr>
            <p:cNvSpPr txBox="1"/>
            <p:nvPr/>
          </p:nvSpPr>
          <p:spPr>
            <a:xfrm>
              <a:off x="7119946" y="2160623"/>
              <a:ext cx="2544286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公司企业域名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反写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)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12AFE08-1DB9-4074-8D92-2572B2FCC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484" y="2348880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5269C2-344D-4685-AAAD-D82DEE9FC162}"/>
                </a:ext>
              </a:extLst>
            </p:cNvPr>
            <p:cNvSpPr txBox="1"/>
            <p:nvPr/>
          </p:nvSpPr>
          <p:spPr>
            <a:xfrm>
              <a:off x="7324791" y="2612035"/>
              <a:ext cx="954107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项目名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A39FD8-C648-421B-9863-2203B816DDC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6742487" y="2800292"/>
              <a:ext cx="582304" cy="222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F3DCB6-8855-4BAA-AFF0-3A26B54A62C6}"/>
                </a:ext>
              </a:extLst>
            </p:cNvPr>
            <p:cNvSpPr txBox="1"/>
            <p:nvPr/>
          </p:nvSpPr>
          <p:spPr>
            <a:xfrm>
              <a:off x="8040184" y="3018063"/>
              <a:ext cx="146706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项目版本号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C23383C-4C5D-4B81-948F-67DE669D2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4469" y="3206319"/>
              <a:ext cx="625715" cy="794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4839D3-ED3E-4B9F-B2EF-881DF00804D3}"/>
                </a:ext>
              </a:extLst>
            </p:cNvPr>
            <p:cNvSpPr txBox="1"/>
            <p:nvPr/>
          </p:nvSpPr>
          <p:spPr>
            <a:xfrm>
              <a:off x="8040184" y="3555200"/>
              <a:ext cx="1798644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项目的基本包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78550C-E2E8-4810-9CB9-B0E172B1CD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4791" y="3582832"/>
              <a:ext cx="715394" cy="160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1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3942693"/>
          </a:xfrm>
        </p:spPr>
        <p:txBody>
          <a:bodyPr>
            <a:normAutofit/>
          </a:bodyPr>
          <a:lstStyle/>
          <a:p>
            <a:r>
              <a:rPr lang="zh-CN" altLang="en-US" dirty="0"/>
              <a:t>下面我对这一步详细解释一下。</a:t>
            </a:r>
            <a:r>
              <a:rPr lang="en-US" altLang="zh-CN" dirty="0"/>
              <a:t>maven</a:t>
            </a:r>
            <a:r>
              <a:rPr lang="zh-CN" altLang="en-US" dirty="0"/>
              <a:t>对所有工程管理都是基于坐标进行管理的，坐标包括：</a:t>
            </a:r>
            <a:endParaRPr lang="en-US" altLang="zh-CN" dirty="0"/>
          </a:p>
          <a:p>
            <a:pPr lvl="1"/>
            <a:r>
              <a:rPr lang="en-US" altLang="zh-CN" dirty="0"/>
              <a:t>Group Id</a:t>
            </a:r>
            <a:r>
              <a:rPr lang="zh-CN" altLang="en-US" dirty="0"/>
              <a:t>：项目的名称，项目名称以域名的倒序命名</a:t>
            </a:r>
            <a:r>
              <a:rPr lang="en-US" altLang="zh-CN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java</a:t>
            </a:r>
            <a:r>
              <a:rPr lang="zh-CN" altLang="en-US" dirty="0"/>
              <a:t>包名</a:t>
            </a:r>
            <a:r>
              <a:rPr lang="en-US" altLang="zh-CN" dirty="0"/>
              <a:t>)</a:t>
            </a:r>
            <a:r>
              <a:rPr lang="zh-CN" altLang="en-US" dirty="0"/>
              <a:t>，比如我们要创建一个</a:t>
            </a:r>
            <a:r>
              <a:rPr lang="en-US" altLang="zh-CN" dirty="0"/>
              <a:t>CRM</a:t>
            </a:r>
            <a:r>
              <a:rPr lang="zh-CN" altLang="en-US" dirty="0"/>
              <a:t>的项目，可写为</a:t>
            </a:r>
            <a:r>
              <a:rPr lang="en-US" altLang="zh-CN" dirty="0" err="1"/>
              <a:t>cn.itcast.crm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Artifact Id</a:t>
            </a:r>
            <a:r>
              <a:rPr lang="zh-CN" altLang="en-US" dirty="0"/>
              <a:t>：模块名称（子项目名称）。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8398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39426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Version</a:t>
            </a:r>
            <a:r>
              <a:rPr lang="zh-CN" altLang="en-US" dirty="0"/>
              <a:t>：项目当中模块的版本，</a:t>
            </a:r>
            <a:r>
              <a:rPr lang="en-US" altLang="zh-CN" dirty="0"/>
              <a:t>snapshot</a:t>
            </a:r>
            <a:r>
              <a:rPr lang="zh-CN" altLang="en-US" dirty="0"/>
              <a:t>（快照版或测试版，没有正式发行）、</a:t>
            </a:r>
            <a:r>
              <a:rPr lang="en-US" altLang="zh-CN" dirty="0"/>
              <a:t>release</a:t>
            </a:r>
            <a:r>
              <a:rPr lang="zh-CN" altLang="en-US" dirty="0"/>
              <a:t>（正式发行版本）。</a:t>
            </a:r>
            <a:endParaRPr lang="en-US" altLang="zh-CN" dirty="0"/>
          </a:p>
          <a:p>
            <a:pPr lvl="1"/>
            <a:r>
              <a:rPr lang="en-US" altLang="zh-CN" dirty="0"/>
              <a:t>Package</a:t>
            </a:r>
            <a:r>
              <a:rPr lang="zh-CN" altLang="en-US" dirty="0"/>
              <a:t>：包是什么呢？就是你在创建这个工程的时候，它会默认帮你创建一个</a:t>
            </a:r>
            <a:r>
              <a:rPr lang="en-US" altLang="zh-CN" dirty="0"/>
              <a:t>App</a:t>
            </a:r>
            <a:r>
              <a:rPr lang="zh-CN" altLang="en-US" dirty="0"/>
              <a:t>的类，但这个类是一个无关紧要的类，而是一个测试文件的类，它会被放在一个包里面，如果没有这个包，就会放在</a:t>
            </a:r>
            <a:r>
              <a:rPr lang="en-US" altLang="zh-CN" dirty="0" err="1"/>
              <a:t>src</a:t>
            </a:r>
            <a:r>
              <a:rPr lang="zh-CN" altLang="en-US" dirty="0"/>
              <a:t>根目录下，如果有这个包，就会放在这个包下。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71833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3942693"/>
          </a:xfrm>
        </p:spPr>
        <p:txBody>
          <a:bodyPr/>
          <a:lstStyle/>
          <a:p>
            <a:r>
              <a:rPr lang="zh-CN" altLang="en-US" dirty="0"/>
              <a:t>第二种方式：快速创建一个简单的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返回到选择工作区的位置</a:t>
            </a:r>
            <a:r>
              <a:rPr lang="en-US" altLang="zh-CN" dirty="0"/>
              <a:t>,</a:t>
            </a:r>
            <a:r>
              <a:rPr lang="zh-CN" altLang="en-US" dirty="0"/>
              <a:t>勾选</a:t>
            </a:r>
            <a:r>
              <a:rPr lang="en-US" altLang="zh-CN" dirty="0"/>
              <a:t>create a simple project(…)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E1641-6D3E-41DE-B1A5-19B749AF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1" y="1736916"/>
            <a:ext cx="5814564" cy="51210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9147DF8-4154-46C8-997F-417E05FEA6B7}"/>
              </a:ext>
            </a:extLst>
          </p:cNvPr>
          <p:cNvSpPr/>
          <p:nvPr/>
        </p:nvSpPr>
        <p:spPr>
          <a:xfrm>
            <a:off x="5806381" y="2666096"/>
            <a:ext cx="3535489" cy="268560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79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012701" cy="3942693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，选择骨架参数。项目打包类型选择</a:t>
            </a:r>
            <a:r>
              <a:rPr lang="en-US" altLang="zh-CN" dirty="0"/>
              <a:t>war</a:t>
            </a:r>
            <a:r>
              <a:rPr lang="zh-CN" altLang="en-US" dirty="0"/>
              <a:t>，不要选择</a:t>
            </a:r>
            <a:r>
              <a:rPr lang="en-US" altLang="zh-CN" dirty="0"/>
              <a:t>jar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【Finish】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D4D980-9C96-4595-A382-29D8C57D1A84}"/>
              </a:ext>
            </a:extLst>
          </p:cNvPr>
          <p:cNvGrpSpPr/>
          <p:nvPr/>
        </p:nvGrpSpPr>
        <p:grpSpPr>
          <a:xfrm>
            <a:off x="5446340" y="1691192"/>
            <a:ext cx="5852667" cy="5166808"/>
            <a:chOff x="5446340" y="1691192"/>
            <a:chExt cx="5852667" cy="516680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7FFD4A-FCE2-44B9-9BA5-057271E8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340" y="1691192"/>
              <a:ext cx="5852667" cy="5166808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A018BC-1627-41CE-8AD7-A2BB9BA17578}"/>
                </a:ext>
              </a:extLst>
            </p:cNvPr>
            <p:cNvSpPr txBox="1"/>
            <p:nvPr/>
          </p:nvSpPr>
          <p:spPr>
            <a:xfrm>
              <a:off x="7501575" y="2335460"/>
              <a:ext cx="2544286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公司企业域名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反写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)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12AFE08-1DB9-4074-8D92-2572B2FCC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0119" y="2523717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5269C2-344D-4685-AAAD-D82DEE9FC162}"/>
                </a:ext>
              </a:extLst>
            </p:cNvPr>
            <p:cNvSpPr txBox="1"/>
            <p:nvPr/>
          </p:nvSpPr>
          <p:spPr>
            <a:xfrm>
              <a:off x="7717601" y="2816813"/>
              <a:ext cx="954107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项目名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A39FD8-C648-421B-9863-2203B816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9071" y="2993117"/>
              <a:ext cx="582304" cy="222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F3DCB6-8855-4BAA-AFF0-3A26B54A62C6}"/>
                </a:ext>
              </a:extLst>
            </p:cNvPr>
            <p:cNvSpPr txBox="1"/>
            <p:nvPr/>
          </p:nvSpPr>
          <p:spPr>
            <a:xfrm>
              <a:off x="8040184" y="3196503"/>
              <a:ext cx="146706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项目版本号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C23383C-4C5D-4B81-948F-67DE669D2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565" y="3394575"/>
              <a:ext cx="577619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4839D3-ED3E-4B9F-B2EF-881DF00804D3}"/>
                </a:ext>
              </a:extLst>
            </p:cNvPr>
            <p:cNvSpPr txBox="1"/>
            <p:nvPr/>
          </p:nvSpPr>
          <p:spPr>
            <a:xfrm>
              <a:off x="8110636" y="3572375"/>
              <a:ext cx="2016224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项目的打包类型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78550C-E2E8-4810-9CB9-B0E172B1C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8899" y="3708829"/>
              <a:ext cx="73128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A77B85-C31F-4833-872C-9EBCF367D878}"/>
                </a:ext>
              </a:extLst>
            </p:cNvPr>
            <p:cNvSpPr txBox="1"/>
            <p:nvPr/>
          </p:nvSpPr>
          <p:spPr>
            <a:xfrm>
              <a:off x="8114998" y="4019952"/>
              <a:ext cx="2587926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Java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编译器的版本号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A4B3E25-21DD-47CC-8866-A851D7D17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0516" y="4019952"/>
              <a:ext cx="1014032" cy="1364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DE6BC08-1E37-4B07-A3D7-BD77DA169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2132856"/>
            <a:ext cx="4561382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项目结构介绍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7CC14F-F70C-4BDA-A68C-3103756F2FE3}"/>
              </a:ext>
            </a:extLst>
          </p:cNvPr>
          <p:cNvGrpSpPr/>
          <p:nvPr/>
        </p:nvGrpSpPr>
        <p:grpSpPr>
          <a:xfrm>
            <a:off x="5302324" y="2376647"/>
            <a:ext cx="4855513" cy="3012870"/>
            <a:chOff x="5302324" y="2376647"/>
            <a:chExt cx="4855513" cy="301287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D70830-197D-4464-81F8-CBFF66817BA8}"/>
                </a:ext>
              </a:extLst>
            </p:cNvPr>
            <p:cNvSpPr txBox="1"/>
            <p:nvPr/>
          </p:nvSpPr>
          <p:spPr>
            <a:xfrm>
              <a:off x="6382444" y="2376647"/>
              <a:ext cx="1826141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存放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Java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代码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5062F3-39FE-418E-9675-592CD27C5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324" y="2564904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A9E970C-9CC0-4F2F-AEEA-1F3ABB581078}"/>
                </a:ext>
              </a:extLst>
            </p:cNvPr>
            <p:cNvSpPr txBox="1"/>
            <p:nvPr/>
          </p:nvSpPr>
          <p:spPr>
            <a:xfrm>
              <a:off x="7100893" y="2708920"/>
              <a:ext cx="2236510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存放项目资源文件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202F33C-FF27-4808-BCFE-E3315D89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773" y="2897177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CFE2124-B16D-4C5B-A78F-211BD806F564}"/>
                </a:ext>
              </a:extLst>
            </p:cNvPr>
            <p:cNvSpPr txBox="1"/>
            <p:nvPr/>
          </p:nvSpPr>
          <p:spPr>
            <a:xfrm>
              <a:off x="6387574" y="3068960"/>
              <a:ext cx="1826141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存放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test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代码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5398E65-B517-4484-8963-E0C530B8F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454" y="3257217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FE6194F-578F-467A-8294-7CC080F0346B}"/>
                </a:ext>
              </a:extLst>
            </p:cNvPr>
            <p:cNvSpPr txBox="1"/>
            <p:nvPr/>
          </p:nvSpPr>
          <p:spPr>
            <a:xfrm>
              <a:off x="7086568" y="3412527"/>
              <a:ext cx="2339102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存放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test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资源文件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EE71721-26F7-46FF-966B-1C16FC523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6448" y="3600784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22C50DB-282F-4E32-9187-CD3337BD3C3E}"/>
                </a:ext>
              </a:extLst>
            </p:cNvPr>
            <p:cNvSpPr txBox="1"/>
            <p:nvPr/>
          </p:nvSpPr>
          <p:spPr>
            <a:xfrm>
              <a:off x="6382444" y="5013004"/>
              <a:ext cx="3775393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存放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文件，类似于</a:t>
              </a:r>
              <a:r>
                <a:rPr lang="en-US" altLang="zh-CN" sz="2000" b="1" dirty="0" err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webroot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5F429EF-8A93-4492-980C-F51F151D1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324" y="5201261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3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添加</a:t>
            </a:r>
            <a:r>
              <a:rPr lang="en-US" altLang="zh-CN" b="1" dirty="0" err="1"/>
              <a:t>web.xml</a:t>
            </a:r>
            <a:endParaRPr lang="en-US" altLang="zh-CN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45188-7456-4295-B6AC-DC908F3A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做完上述操作之后发现项目报错，这是因为</a:t>
            </a:r>
            <a:r>
              <a:rPr lang="en-US" altLang="zh-CN" dirty="0"/>
              <a:t>web</a:t>
            </a:r>
            <a:r>
              <a:rPr lang="zh-CN" altLang="en-US" dirty="0"/>
              <a:t>工程缺少</a:t>
            </a:r>
            <a:r>
              <a:rPr lang="en-US" altLang="zh-CN" dirty="0" err="1"/>
              <a:t>web.xml</a:t>
            </a:r>
            <a:r>
              <a:rPr lang="zh-CN" altLang="en-US" dirty="0"/>
              <a:t>导致的，我们在</a:t>
            </a:r>
            <a:r>
              <a:rPr lang="en-US" altLang="zh-CN" dirty="0" err="1"/>
              <a:t>webapp</a:t>
            </a:r>
            <a:r>
              <a:rPr lang="zh-CN" altLang="en-US" dirty="0"/>
              <a:t>下新建一个目录</a:t>
            </a:r>
            <a:r>
              <a:rPr lang="en-US" altLang="zh-CN" dirty="0"/>
              <a:t>WEB-INF</a:t>
            </a:r>
            <a:r>
              <a:rPr lang="zh-CN" altLang="en-US" dirty="0"/>
              <a:t>，然后添加一个</a:t>
            </a:r>
            <a:r>
              <a:rPr lang="en-US" altLang="zh-CN" dirty="0" err="1"/>
              <a:t>web.xml</a:t>
            </a:r>
            <a:r>
              <a:rPr lang="zh-CN" altLang="en-US" dirty="0"/>
              <a:t>配置文件（可从其他</a:t>
            </a:r>
            <a:r>
              <a:rPr lang="en-US" altLang="zh-CN" dirty="0"/>
              <a:t>web</a:t>
            </a:r>
            <a:r>
              <a:rPr lang="zh-CN" altLang="en-US" dirty="0"/>
              <a:t>工程复制过来）</a:t>
            </a:r>
          </a:p>
        </p:txBody>
      </p:sp>
      <p:pic>
        <p:nvPicPr>
          <p:cNvPr id="19" name="内容占位符 6">
            <a:extLst>
              <a:ext uri="{FF2B5EF4-FFF2-40B4-BE49-F238E27FC236}">
                <a16:creationId xmlns:a16="http://schemas.microsoft.com/office/drawing/2014/main" id="{2D0FB6EC-56F8-4F12-B777-A9CABCD3F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95126"/>
            <a:ext cx="4171152" cy="26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8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添加</a:t>
            </a:r>
            <a:r>
              <a:rPr lang="en-US" altLang="zh-CN" b="1" dirty="0" err="1"/>
              <a:t>web.xml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ABDA1-AA8C-49A5-843A-E6AF05E7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43" y="1988840"/>
            <a:ext cx="859778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项目演示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添加</a:t>
            </a:r>
            <a:r>
              <a:rPr lang="en-US" altLang="zh-CN" b="1" dirty="0" err="1"/>
              <a:t>web.xml</a:t>
            </a:r>
            <a:endParaRPr lang="en-US" altLang="zh-CN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3F53B-3707-4A48-8CEF-61FB0643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web.xml</a:t>
            </a:r>
            <a:r>
              <a:rPr lang="zh-CN" altLang="en-US" dirty="0"/>
              <a:t>内容为</a:t>
            </a:r>
            <a:r>
              <a:rPr lang="en-US" altLang="zh-CN" dirty="0"/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&lt;?xml version="1.0" encoding="UTF-8"?&gt;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&lt;web-app </a:t>
            </a:r>
            <a:r>
              <a:rPr lang="en-US" altLang="zh-CN" dirty="0" err="1"/>
              <a:t>xmlns:xsi</a:t>
            </a:r>
            <a:r>
              <a:rPr lang="en-US" altLang="zh-CN" dirty="0"/>
              <a:t>="http://</a:t>
            </a:r>
            <a:r>
              <a:rPr lang="en-US" altLang="zh-CN" dirty="0" err="1"/>
              <a:t>www.w3.org</a:t>
            </a:r>
            <a:r>
              <a:rPr lang="en-US" altLang="zh-CN" dirty="0"/>
              <a:t>/2001/</a:t>
            </a:r>
            <a:r>
              <a:rPr lang="en-US" altLang="zh-CN" dirty="0" err="1"/>
              <a:t>XMLSchema</a:t>
            </a:r>
            <a:r>
              <a:rPr lang="en-US" altLang="zh-CN" dirty="0"/>
              <a:t>-instance" </a:t>
            </a:r>
            <a:r>
              <a:rPr lang="en-US" altLang="zh-CN" dirty="0" err="1"/>
              <a:t>xmlns</a:t>
            </a:r>
            <a:r>
              <a:rPr lang="en-US" altLang="zh-CN" dirty="0"/>
              <a:t>="http://</a:t>
            </a:r>
            <a:r>
              <a:rPr lang="en-US" altLang="zh-CN" dirty="0" err="1"/>
              <a:t>xmlns.jcp.org</a:t>
            </a:r>
            <a:r>
              <a:rPr lang="en-US" altLang="zh-CN" dirty="0"/>
              <a:t>/xml/ns/</a:t>
            </a:r>
            <a:r>
              <a:rPr lang="en-US" altLang="zh-CN" dirty="0" err="1"/>
              <a:t>javaee</a:t>
            </a:r>
            <a:r>
              <a:rPr lang="en-US" altLang="zh-CN" dirty="0"/>
              <a:t>"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</a:t>
            </a:r>
            <a:r>
              <a:rPr lang="en-US" altLang="zh-CN" dirty="0" err="1"/>
              <a:t>xmlns.jcp.org</a:t>
            </a:r>
            <a:r>
              <a:rPr lang="en-US" altLang="zh-CN" dirty="0"/>
              <a:t>/xml/ns/</a:t>
            </a:r>
            <a:r>
              <a:rPr lang="en-US" altLang="zh-CN" dirty="0" err="1"/>
              <a:t>javaee</a:t>
            </a:r>
            <a:r>
              <a:rPr lang="en-US" altLang="zh-CN" dirty="0"/>
              <a:t> http://</a:t>
            </a:r>
            <a:r>
              <a:rPr lang="en-US" altLang="zh-CN" dirty="0" err="1"/>
              <a:t>xmlns.jcp.org</a:t>
            </a:r>
            <a:r>
              <a:rPr lang="en-US" altLang="zh-CN" dirty="0"/>
              <a:t>/xml/ns/</a:t>
            </a:r>
            <a:r>
              <a:rPr lang="en-US" altLang="zh-CN" dirty="0" err="1"/>
              <a:t>javaee</a:t>
            </a:r>
            <a:r>
              <a:rPr lang="en-US" altLang="zh-CN" dirty="0"/>
              <a:t>/web-</a:t>
            </a:r>
            <a:r>
              <a:rPr lang="en-US" altLang="zh-CN" dirty="0" err="1"/>
              <a:t>app_3_1.xsd</a:t>
            </a:r>
            <a:r>
              <a:rPr lang="en-US" altLang="zh-CN" dirty="0"/>
              <a:t>" id="</a:t>
            </a:r>
            <a:r>
              <a:rPr lang="en-US" altLang="zh-CN" dirty="0" err="1"/>
              <a:t>WebApp_ID</a:t>
            </a:r>
            <a:r>
              <a:rPr lang="en-US" altLang="zh-CN" dirty="0"/>
              <a:t>" version="3.1"&gt;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&lt;display-name&gt;</a:t>
            </a:r>
            <a:r>
              <a:rPr lang="en-US" altLang="zh-CN" dirty="0" err="1"/>
              <a:t>webDemo</a:t>
            </a:r>
            <a:r>
              <a:rPr lang="en-US" altLang="zh-CN" dirty="0"/>
              <a:t>&lt;/display-name&gt;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&lt;welcome-file-list&gt;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&lt;welcome-file&gt;</a:t>
            </a:r>
            <a:r>
              <a:rPr lang="en-US" altLang="zh-CN" dirty="0" err="1"/>
              <a:t>index.jsp</a:t>
            </a:r>
            <a:r>
              <a:rPr lang="en-US" altLang="zh-CN" dirty="0"/>
              <a:t>&lt;/welcome-file&gt;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&lt;/welcome-file-list&gt;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&lt;/web-app&gt;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6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AFB0C5-99D1-4090-A0E1-F8A13AE2A828}"/>
              </a:ext>
            </a:extLst>
          </p:cNvPr>
          <p:cNvGrpSpPr/>
          <p:nvPr/>
        </p:nvGrpSpPr>
        <p:grpSpPr>
          <a:xfrm>
            <a:off x="1277734" y="1844824"/>
            <a:ext cx="9693480" cy="4564776"/>
            <a:chOff x="1277734" y="1844824"/>
            <a:chExt cx="9693480" cy="456477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28AFC92-F7C0-48FB-B7A9-DDAD7377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734" y="1844824"/>
              <a:ext cx="9693480" cy="45647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AE8C49-74D4-42EB-BD12-D08318C2B6D0}"/>
                </a:ext>
              </a:extLst>
            </p:cNvPr>
            <p:cNvSpPr/>
            <p:nvPr/>
          </p:nvSpPr>
          <p:spPr>
            <a:xfrm>
              <a:off x="1413892" y="4365104"/>
              <a:ext cx="936103" cy="225736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8A28DD-6854-4179-BF2A-80C4C56AAC41}"/>
                </a:ext>
              </a:extLst>
            </p:cNvPr>
            <p:cNvSpPr/>
            <p:nvPr/>
          </p:nvSpPr>
          <p:spPr>
            <a:xfrm>
              <a:off x="4438228" y="5949280"/>
              <a:ext cx="1152127" cy="29774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62BFE5-6E8D-4E8C-A719-6611BB174BE2}"/>
                </a:ext>
              </a:extLst>
            </p:cNvPr>
            <p:cNvSpPr/>
            <p:nvPr/>
          </p:nvSpPr>
          <p:spPr>
            <a:xfrm>
              <a:off x="8686700" y="2780928"/>
              <a:ext cx="1080119" cy="29774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5D03818-4724-4284-B63E-C4BA2F43717B}"/>
                </a:ext>
              </a:extLst>
            </p:cNvPr>
            <p:cNvSpPr txBox="1"/>
            <p:nvPr/>
          </p:nvSpPr>
          <p:spPr>
            <a:xfrm>
              <a:off x="2486153" y="4289459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6CBD9D-8AE0-4FBB-BA29-8537AA911283}"/>
                </a:ext>
              </a:extLst>
            </p:cNvPr>
            <p:cNvSpPr txBox="1"/>
            <p:nvPr/>
          </p:nvSpPr>
          <p:spPr>
            <a:xfrm>
              <a:off x="4845014" y="5572254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375CF02-312D-4AF1-9932-3C91A89D1DBC}"/>
                </a:ext>
              </a:extLst>
            </p:cNvPr>
            <p:cNvSpPr txBox="1"/>
            <p:nvPr/>
          </p:nvSpPr>
          <p:spPr>
            <a:xfrm>
              <a:off x="8110636" y="2780928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1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BC1C51-8A55-4433-B670-00B55C6567BC}"/>
              </a:ext>
            </a:extLst>
          </p:cNvPr>
          <p:cNvGrpSpPr/>
          <p:nvPr/>
        </p:nvGrpSpPr>
        <p:grpSpPr>
          <a:xfrm>
            <a:off x="3502124" y="1844824"/>
            <a:ext cx="4212901" cy="4450506"/>
            <a:chOff x="3502124" y="1844824"/>
            <a:chExt cx="4212901" cy="445050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8A959DC-8EC4-4CB1-9255-6638CD13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124" y="1844824"/>
              <a:ext cx="4212901" cy="445050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9B591C-5145-4CE4-88C6-982B56360E69}"/>
                </a:ext>
              </a:extLst>
            </p:cNvPr>
            <p:cNvSpPr txBox="1"/>
            <p:nvPr/>
          </p:nvSpPr>
          <p:spPr>
            <a:xfrm>
              <a:off x="5075101" y="3600783"/>
              <a:ext cx="2185214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搜索要添加的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jar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2BC2EC0-41F4-4595-BBDF-42E44AC2A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196" y="3789040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97CB9E-D891-4D89-9688-BEC5AE01CD00}"/>
                </a:ext>
              </a:extLst>
            </p:cNvPr>
            <p:cNvSpPr txBox="1"/>
            <p:nvPr/>
          </p:nvSpPr>
          <p:spPr>
            <a:xfrm>
              <a:off x="5383260" y="4293096"/>
              <a:ext cx="2331765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本地仓库中所有关于此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jar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的版本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7E17E74-4451-4B91-B10B-8181CFC9B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476" y="4481353"/>
              <a:ext cx="4928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8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【OK】</a:t>
            </a:r>
            <a:r>
              <a:rPr lang="zh-CN" altLang="en-US" dirty="0"/>
              <a:t>，如下所示。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124C8-1507-45A3-9781-77DAA955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708920"/>
            <a:ext cx="885775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【OK】</a:t>
            </a:r>
            <a:r>
              <a:rPr lang="zh-CN" altLang="en-US" dirty="0"/>
              <a:t>，如下所示。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5CCE28-9D78-4C04-AD9F-7B5445D9D0E5}"/>
              </a:ext>
            </a:extLst>
          </p:cNvPr>
          <p:cNvGrpSpPr/>
          <p:nvPr/>
        </p:nvGrpSpPr>
        <p:grpSpPr>
          <a:xfrm>
            <a:off x="1413892" y="2361810"/>
            <a:ext cx="6096528" cy="4496190"/>
            <a:chOff x="1413892" y="2361810"/>
            <a:chExt cx="6096528" cy="44961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AF3C0F2-D9F1-45DF-BA7A-1772E414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92" y="2361810"/>
              <a:ext cx="6096528" cy="449619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7ED1B5-57B2-423B-8C59-8AFC36769723}"/>
                </a:ext>
              </a:extLst>
            </p:cNvPr>
            <p:cNvSpPr/>
            <p:nvPr/>
          </p:nvSpPr>
          <p:spPr>
            <a:xfrm>
              <a:off x="1989956" y="6470494"/>
              <a:ext cx="936103" cy="225736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555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en-US" altLang="zh-CN" dirty="0" err="1"/>
              <a:t>pom.xml</a:t>
            </a:r>
            <a:r>
              <a:rPr lang="en-US" altLang="zh-CN" dirty="0"/>
              <a:t>】</a:t>
            </a:r>
            <a:r>
              <a:rPr lang="zh-CN" altLang="en-US" dirty="0"/>
              <a:t>，图中红框所框起来的部分为新添加的</a:t>
            </a:r>
            <a:r>
              <a:rPr lang="en-US" altLang="zh-CN" dirty="0"/>
              <a:t>jar</a:t>
            </a:r>
            <a:r>
              <a:rPr lang="zh-CN" altLang="en-US" dirty="0"/>
              <a:t>依赖。注意所有</a:t>
            </a:r>
            <a:r>
              <a:rPr lang="en-US" altLang="zh-CN" dirty="0"/>
              <a:t>jar</a:t>
            </a:r>
            <a:r>
              <a:rPr lang="zh-CN" altLang="en-US" dirty="0"/>
              <a:t>包依赖必须放在</a:t>
            </a:r>
            <a:r>
              <a:rPr lang="en-US" altLang="zh-CN" dirty="0"/>
              <a:t>&lt;dependencies&gt;</a:t>
            </a:r>
            <a:r>
              <a:rPr lang="zh-CN" altLang="en-US" dirty="0"/>
              <a:t>标签内部。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533D17-B8A7-43D4-AD29-3569A388C7D0}"/>
              </a:ext>
            </a:extLst>
          </p:cNvPr>
          <p:cNvGrpSpPr/>
          <p:nvPr/>
        </p:nvGrpSpPr>
        <p:grpSpPr>
          <a:xfrm>
            <a:off x="2133972" y="2841618"/>
            <a:ext cx="5509737" cy="3741744"/>
            <a:chOff x="2133972" y="2841618"/>
            <a:chExt cx="5509737" cy="374174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41CC820-CF24-414D-A3F2-5B971AF4D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2841618"/>
              <a:ext cx="5509737" cy="374174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5EB8FB-B22D-4531-B623-FC95A0B5B179}"/>
                </a:ext>
              </a:extLst>
            </p:cNvPr>
            <p:cNvSpPr/>
            <p:nvPr/>
          </p:nvSpPr>
          <p:spPr>
            <a:xfrm>
              <a:off x="5518349" y="6237312"/>
              <a:ext cx="792088" cy="288032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2F51D9-B406-4692-B571-825548A1899F}"/>
                </a:ext>
              </a:extLst>
            </p:cNvPr>
            <p:cNvSpPr/>
            <p:nvPr/>
          </p:nvSpPr>
          <p:spPr>
            <a:xfrm>
              <a:off x="2638028" y="5013176"/>
              <a:ext cx="2736304" cy="792088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720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664097"/>
          </a:xfrm>
        </p:spPr>
        <p:txBody>
          <a:bodyPr>
            <a:noAutofit/>
          </a:bodyPr>
          <a:lstStyle/>
          <a:p>
            <a:r>
              <a:rPr lang="en-US" altLang="zh-CN" dirty="0" err="1"/>
              <a:t>pom.xml</a:t>
            </a:r>
            <a:r>
              <a:rPr lang="zh-CN" altLang="en-US" dirty="0"/>
              <a:t>保存后，执行</a:t>
            </a:r>
            <a:r>
              <a:rPr lang="en-US" altLang="zh-CN" dirty="0"/>
              <a:t>Update Project</a:t>
            </a:r>
            <a:r>
              <a:rPr lang="zh-CN" altLang="en-US" dirty="0"/>
              <a:t>命令。即根据</a:t>
            </a:r>
            <a:r>
              <a:rPr lang="en-US" altLang="zh-CN" dirty="0"/>
              <a:t>pom</a:t>
            </a:r>
            <a:r>
              <a:rPr lang="zh-CN" altLang="en-US" dirty="0"/>
              <a:t>文件的定义来更新我们的</a:t>
            </a:r>
            <a:r>
              <a:rPr lang="en-US" altLang="zh-CN" dirty="0"/>
              <a:t>maven</a:t>
            </a:r>
            <a:r>
              <a:rPr lang="zh-CN" altLang="en-US" dirty="0"/>
              <a:t>工程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1118A5-E237-402F-8CB9-E521AFADC929}"/>
              </a:ext>
            </a:extLst>
          </p:cNvPr>
          <p:cNvGrpSpPr/>
          <p:nvPr/>
        </p:nvGrpSpPr>
        <p:grpSpPr>
          <a:xfrm>
            <a:off x="1917948" y="2744032"/>
            <a:ext cx="6247642" cy="4032448"/>
            <a:chOff x="1917948" y="2744032"/>
            <a:chExt cx="6247642" cy="403244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6B0913-1D7B-4F5D-8732-245F1AEE1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948" y="2744032"/>
              <a:ext cx="6247642" cy="403244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ABE495-206B-4BE5-B4C2-451D54C92375}"/>
                </a:ext>
              </a:extLst>
            </p:cNvPr>
            <p:cNvSpPr/>
            <p:nvPr/>
          </p:nvSpPr>
          <p:spPr>
            <a:xfrm>
              <a:off x="1917948" y="2924944"/>
              <a:ext cx="1368152" cy="36004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C230DA-7758-46FD-9075-47DE89A3493A}"/>
                </a:ext>
              </a:extLst>
            </p:cNvPr>
            <p:cNvSpPr txBox="1"/>
            <p:nvPr/>
          </p:nvSpPr>
          <p:spPr>
            <a:xfrm>
              <a:off x="3430116" y="2941668"/>
              <a:ext cx="121058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右键项目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2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5092821" cy="3184377"/>
          </a:xfrm>
        </p:spPr>
        <p:txBody>
          <a:bodyPr>
            <a:noAutofit/>
          </a:bodyPr>
          <a:lstStyle/>
          <a:p>
            <a:r>
              <a:rPr lang="zh-CN" altLang="en-US" dirty="0"/>
              <a:t>勾选要更新的项目后 ，点击</a:t>
            </a:r>
            <a:r>
              <a:rPr lang="en-US" altLang="zh-CN" dirty="0"/>
              <a:t>【OK】</a:t>
            </a:r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859B24-51E4-43D0-87F9-4F287E4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61" y="1700809"/>
            <a:ext cx="460287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5884909" cy="2464297"/>
          </a:xfrm>
        </p:spPr>
        <p:txBody>
          <a:bodyPr>
            <a:noAutofit/>
          </a:bodyPr>
          <a:lstStyle/>
          <a:p>
            <a:r>
              <a:rPr lang="zh-CN" altLang="en-US" dirty="0"/>
              <a:t>此时在项目的左侧，可以看到新下载的</a:t>
            </a:r>
            <a:r>
              <a:rPr lang="en-US" altLang="zh-CN" dirty="0"/>
              <a:t>Maven</a:t>
            </a:r>
            <a:r>
              <a:rPr lang="zh-CN" altLang="en-US" dirty="0"/>
              <a:t>依赖包</a:t>
            </a:r>
            <a:r>
              <a:rPr lang="en-US" altLang="zh-CN" dirty="0" err="1"/>
              <a:t>junit-3.8.2.jar</a:t>
            </a:r>
            <a:endParaRPr lang="en-US" altLang="zh-CN" dirty="0"/>
          </a:p>
          <a:p>
            <a:r>
              <a:rPr lang="zh-CN" altLang="en-US" dirty="0"/>
              <a:t>这样，一个</a:t>
            </a:r>
            <a:r>
              <a:rPr lang="en-US" altLang="zh-CN" dirty="0"/>
              <a:t>web</a:t>
            </a:r>
            <a:r>
              <a:rPr lang="zh-CN" altLang="en-US" dirty="0"/>
              <a:t>项目就构建好了。</a:t>
            </a:r>
            <a:endParaRPr lang="en-US" altLang="zh-CN" dirty="0"/>
          </a:p>
          <a:p>
            <a:r>
              <a:rPr lang="zh-CN" altLang="en-US" dirty="0"/>
              <a:t>之后，可以先发布项目，再运行</a:t>
            </a:r>
            <a:r>
              <a:rPr lang="en-US" altLang="zh-CN" dirty="0"/>
              <a:t>tomcat</a:t>
            </a:r>
            <a:r>
              <a:rPr lang="zh-CN" altLang="en-US" dirty="0"/>
              <a:t>了。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5AB7EA-6F2C-418F-9810-9BE29822FB66}"/>
              </a:ext>
            </a:extLst>
          </p:cNvPr>
          <p:cNvGrpSpPr/>
          <p:nvPr/>
        </p:nvGrpSpPr>
        <p:grpSpPr>
          <a:xfrm>
            <a:off x="7245223" y="1828799"/>
            <a:ext cx="3854284" cy="4209421"/>
            <a:chOff x="7245223" y="1828799"/>
            <a:chExt cx="3854284" cy="42094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B6A621-9622-484D-B8F9-B786F6EEA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223" y="1828799"/>
              <a:ext cx="3854284" cy="42094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3BFB810-F79D-45BC-B0E6-43EC690A479C}"/>
                </a:ext>
              </a:extLst>
            </p:cNvPr>
            <p:cNvSpPr/>
            <p:nvPr/>
          </p:nvSpPr>
          <p:spPr>
            <a:xfrm>
              <a:off x="7246540" y="3251232"/>
              <a:ext cx="3168352" cy="57606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785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948806" cy="3942693"/>
          </a:xfrm>
        </p:spPr>
        <p:txBody>
          <a:bodyPr/>
          <a:lstStyle/>
          <a:p>
            <a:r>
              <a:rPr lang="zh-CN" altLang="en-US" dirty="0"/>
              <a:t>首先，要为</a:t>
            </a:r>
            <a:r>
              <a:rPr lang="en-US" altLang="zh-CN" dirty="0"/>
              <a:t>MyEclipse</a:t>
            </a:r>
            <a:r>
              <a:rPr lang="zh-CN" altLang="en-US" dirty="0"/>
              <a:t>配置好</a:t>
            </a:r>
            <a:r>
              <a:rPr lang="en-US" altLang="zh-CN" dirty="0"/>
              <a:t>Maven</a:t>
            </a:r>
          </a:p>
          <a:p>
            <a:r>
              <a:rPr lang="zh-CN" altLang="en-US" dirty="0"/>
              <a:t>点击菜单中的</a:t>
            </a:r>
            <a:r>
              <a:rPr lang="en-US" altLang="zh-CN" dirty="0"/>
              <a:t>File-&gt;New-&gt;Other…</a:t>
            </a:r>
            <a:r>
              <a:rPr lang="zh-CN" altLang="en-US" dirty="0"/>
              <a:t>，弹出如下窗口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Wizards</a:t>
            </a:r>
            <a:r>
              <a:rPr lang="zh-CN" altLang="en-US" dirty="0"/>
              <a:t>中输入</a:t>
            </a:r>
            <a:r>
              <a:rPr lang="en-US" altLang="zh-CN" dirty="0"/>
              <a:t>maven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Maven Project</a:t>
            </a:r>
            <a:r>
              <a:rPr lang="zh-CN" altLang="en-US" dirty="0"/>
              <a:t>后，点击</a:t>
            </a:r>
            <a:r>
              <a:rPr lang="en-US" altLang="zh-CN" dirty="0"/>
              <a:t>Next</a:t>
            </a:r>
            <a:r>
              <a:rPr lang="zh-CN" altLang="en-US" dirty="0"/>
              <a:t>按钮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52555A-878F-4980-97C5-AF8EB5E35C06}"/>
              </a:ext>
            </a:extLst>
          </p:cNvPr>
          <p:cNvGrpSpPr/>
          <p:nvPr/>
        </p:nvGrpSpPr>
        <p:grpSpPr>
          <a:xfrm>
            <a:off x="6094412" y="1828799"/>
            <a:ext cx="5204911" cy="4198984"/>
            <a:chOff x="6094412" y="1828799"/>
            <a:chExt cx="5204911" cy="419898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5B6E4FE-0554-4DC0-82AF-220123CC68EC}"/>
                </a:ext>
              </a:extLst>
            </p:cNvPr>
            <p:cNvGrpSpPr/>
            <p:nvPr/>
          </p:nvGrpSpPr>
          <p:grpSpPr>
            <a:xfrm>
              <a:off x="6094412" y="1828799"/>
              <a:ext cx="5204911" cy="4198984"/>
              <a:chOff x="6094412" y="1828799"/>
              <a:chExt cx="5204911" cy="419898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A58612A-F908-4E68-9DD7-6FBE6D27A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412" y="1828799"/>
                <a:ext cx="5204911" cy="4198984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C66CF7-EE4F-4E88-B298-57DE76B90E16}"/>
                  </a:ext>
                </a:extLst>
              </p:cNvPr>
              <p:cNvSpPr txBox="1"/>
              <p:nvPr/>
            </p:nvSpPr>
            <p:spPr>
              <a:xfrm>
                <a:off x="6670476" y="2924944"/>
                <a:ext cx="14670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搜索</a:t>
                </a:r>
                <a:r>
                  <a:rPr lang="en-US" altLang="zh-CN" sz="20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maven</a:t>
                </a:r>
                <a:endPara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984342-9A8A-40F0-AED1-935E505F575A}"/>
                </a:ext>
              </a:extLst>
            </p:cNvPr>
            <p:cNvSpPr/>
            <p:nvPr/>
          </p:nvSpPr>
          <p:spPr>
            <a:xfrm>
              <a:off x="6166421" y="2996952"/>
              <a:ext cx="504055" cy="21602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768DA4-A597-42A1-B331-86C5A1E5EEC8}"/>
                </a:ext>
              </a:extLst>
            </p:cNvPr>
            <p:cNvSpPr/>
            <p:nvPr/>
          </p:nvSpPr>
          <p:spPr>
            <a:xfrm>
              <a:off x="6398875" y="3928290"/>
              <a:ext cx="1135697" cy="292797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881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3942693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maven</a:t>
            </a:r>
            <a:r>
              <a:rPr lang="zh-CN" altLang="en-US" dirty="0"/>
              <a:t>工程所存放的位置，在此我将其存到默认工作区间中。</a:t>
            </a:r>
            <a:endParaRPr lang="en-US" altLang="zh-CN" dirty="0"/>
          </a:p>
          <a:p>
            <a:r>
              <a:rPr lang="zh-CN" altLang="en-US" dirty="0"/>
              <a:t>这里有两种方式创建项目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6CA25F-D83F-479C-9A28-3B03F690F1EE}"/>
              </a:ext>
            </a:extLst>
          </p:cNvPr>
          <p:cNvGrpSpPr/>
          <p:nvPr/>
        </p:nvGrpSpPr>
        <p:grpSpPr>
          <a:xfrm>
            <a:off x="5806381" y="1835898"/>
            <a:ext cx="5328016" cy="4183743"/>
            <a:chOff x="5806381" y="1835898"/>
            <a:chExt cx="5328016" cy="41837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F8DFFB9-414C-48F4-916A-2D735532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381" y="1835898"/>
              <a:ext cx="5212532" cy="418374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F866F1-08EC-4ECC-BE67-1984AEDDE5BB}"/>
                </a:ext>
              </a:extLst>
            </p:cNvPr>
            <p:cNvSpPr/>
            <p:nvPr/>
          </p:nvSpPr>
          <p:spPr>
            <a:xfrm>
              <a:off x="5806381" y="3068961"/>
              <a:ext cx="2088231" cy="288032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7B873A-0DB0-4A6B-ABC2-0EBA05020B1E}"/>
                </a:ext>
              </a:extLst>
            </p:cNvPr>
            <p:cNvSpPr txBox="1"/>
            <p:nvPr/>
          </p:nvSpPr>
          <p:spPr>
            <a:xfrm>
              <a:off x="7102524" y="2366754"/>
              <a:ext cx="4031873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勾选中，项目存放在默认工作区中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0168E5-3C7F-49B3-B9AF-3C3CCD81F4F3}"/>
                </a:ext>
              </a:extLst>
            </p:cNvPr>
            <p:cNvCxnSpPr/>
            <p:nvPr/>
          </p:nvCxnSpPr>
          <p:spPr>
            <a:xfrm flipH="1">
              <a:off x="7534572" y="2636912"/>
              <a:ext cx="144016" cy="4320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1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3942693"/>
          </a:xfrm>
        </p:spPr>
        <p:txBody>
          <a:bodyPr/>
          <a:lstStyle/>
          <a:p>
            <a:r>
              <a:rPr lang="zh-CN" altLang="en-US" dirty="0"/>
              <a:t>第一种方式：自定义选择项目骨架创建项目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，出现如下对话框，在该对话框中选择一个原型</a:t>
            </a:r>
            <a:r>
              <a:rPr lang="en-US" altLang="zh-CN" dirty="0"/>
              <a:t>(</a:t>
            </a:r>
            <a:r>
              <a:rPr lang="zh-CN" altLang="en-US" dirty="0"/>
              <a:t>即骨架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maven</a:t>
            </a:r>
            <a:r>
              <a:rPr lang="zh-CN" altLang="en-US" dirty="0"/>
              <a:t>内部提供了很多项目原型，方便我们去创建项目。</a:t>
            </a:r>
            <a:endParaRPr lang="en-US" altLang="zh-CN" dirty="0"/>
          </a:p>
          <a:p>
            <a:r>
              <a:rPr lang="zh-CN" altLang="en-US" dirty="0"/>
              <a:t>这里选择创建一个</a:t>
            </a:r>
            <a:r>
              <a:rPr lang="en-US" altLang="zh-CN" dirty="0"/>
              <a:t>web</a:t>
            </a:r>
            <a:r>
              <a:rPr lang="zh-CN" altLang="en-US" dirty="0"/>
              <a:t>工程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2B730A-4FD3-4070-9B91-92F925663FE8}"/>
              </a:ext>
            </a:extLst>
          </p:cNvPr>
          <p:cNvGrpSpPr/>
          <p:nvPr/>
        </p:nvGrpSpPr>
        <p:grpSpPr>
          <a:xfrm>
            <a:off x="5806381" y="1677693"/>
            <a:ext cx="5580013" cy="5174428"/>
            <a:chOff x="5655267" y="1683572"/>
            <a:chExt cx="5580013" cy="51744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A78BAD-FF2C-45BB-A009-5248B205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664" y="1683572"/>
              <a:ext cx="5544616" cy="5174428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F0E7FA-79E7-4F03-87F1-589F96BBA682}"/>
                </a:ext>
              </a:extLst>
            </p:cNvPr>
            <p:cNvSpPr/>
            <p:nvPr/>
          </p:nvSpPr>
          <p:spPr>
            <a:xfrm>
              <a:off x="5655267" y="3789040"/>
              <a:ext cx="3535489" cy="26856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D72898-8ED1-454D-981C-D672E258E6E5}"/>
                </a:ext>
              </a:extLst>
            </p:cNvPr>
            <p:cNvSpPr txBox="1"/>
            <p:nvPr/>
          </p:nvSpPr>
          <p:spPr>
            <a:xfrm>
              <a:off x="7246540" y="2923579"/>
              <a:ext cx="2339102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创建一个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Java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工程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AAACD91-9640-44EE-9DD1-64260709D18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8110636" y="4564093"/>
              <a:ext cx="260460" cy="5031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3B240C-C984-4C2A-A11F-51B17DFA3DEF}"/>
                </a:ext>
              </a:extLst>
            </p:cNvPr>
            <p:cNvSpPr/>
            <p:nvPr/>
          </p:nvSpPr>
          <p:spPr>
            <a:xfrm>
              <a:off x="5655267" y="4295533"/>
              <a:ext cx="3535489" cy="26856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7C2D725-318D-4E93-92B2-4CAAC15B34F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038629" y="3300092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0936CC-3505-4900-81E7-24AD38E700AA}"/>
                </a:ext>
              </a:extLst>
            </p:cNvPr>
            <p:cNvSpPr txBox="1"/>
            <p:nvPr/>
          </p:nvSpPr>
          <p:spPr>
            <a:xfrm>
              <a:off x="7278489" y="5067288"/>
              <a:ext cx="2185214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创建一个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在执行上一步操作时，很容易出现由于无法“</a:t>
            </a:r>
            <a:r>
              <a:rPr lang="en-US" altLang="zh-CN" dirty="0"/>
              <a:t>Retrieving </a:t>
            </a:r>
            <a:r>
              <a:rPr lang="en-US" altLang="zh-CN" dirty="0" err="1"/>
              <a:t>archeTypes</a:t>
            </a:r>
            <a:r>
              <a:rPr lang="en-US" altLang="zh-CN" dirty="0"/>
              <a:t>”,</a:t>
            </a:r>
            <a:r>
              <a:rPr lang="zh-CN" altLang="en-US" dirty="0"/>
              <a:t>从而导致错误。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8FFC7B-B316-4DB8-96AA-B93245253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852936"/>
            <a:ext cx="6584251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网上说打开</a:t>
            </a:r>
            <a:r>
              <a:rPr lang="en-US" altLang="zh-CN" dirty="0"/>
              <a:t>MyEclipse</a:t>
            </a:r>
            <a:r>
              <a:rPr lang="zh-CN" altLang="en-US" dirty="0"/>
              <a:t>目录下的</a:t>
            </a:r>
            <a:r>
              <a:rPr lang="en-US" altLang="zh-CN" dirty="0" err="1"/>
              <a:t>myeclipse.ini</a:t>
            </a:r>
            <a:r>
              <a:rPr lang="zh-CN" altLang="en-US" dirty="0"/>
              <a:t>文件 在后面修改下面几个属性：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vmargs-Xms512m</a:t>
            </a:r>
            <a:r>
              <a:rPr lang="en-US" altLang="zh-CN" dirty="0"/>
              <a:t>       </a:t>
            </a:r>
            <a:r>
              <a:rPr lang="zh-CN" altLang="en-US" dirty="0"/>
              <a:t>（ </a:t>
            </a:r>
            <a:r>
              <a:rPr lang="en-US" altLang="zh-CN" dirty="0"/>
              <a:t>Java</a:t>
            </a:r>
            <a:r>
              <a:rPr lang="zh-CN" altLang="en-US" dirty="0"/>
              <a:t>能够分配的内存）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Xmx512m</a:t>
            </a:r>
            <a:r>
              <a:rPr lang="en-US" altLang="zh-CN" dirty="0"/>
              <a:t>              </a:t>
            </a:r>
            <a:r>
              <a:rPr lang="zh-CN" altLang="en-US" dirty="0"/>
              <a:t>（ </a:t>
            </a:r>
            <a:r>
              <a:rPr lang="en-US" altLang="zh-CN" dirty="0"/>
              <a:t>Java</a:t>
            </a:r>
            <a:r>
              <a:rPr lang="zh-CN" altLang="en-US" dirty="0"/>
              <a:t>能够分配的最大内存）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XX:PermSize</a:t>
            </a:r>
            <a:r>
              <a:rPr lang="en-US" altLang="zh-CN" dirty="0"/>
              <a:t>=</a:t>
            </a:r>
            <a:r>
              <a:rPr lang="en-US" altLang="zh-CN" dirty="0" err="1"/>
              <a:t>512M</a:t>
            </a:r>
            <a:r>
              <a:rPr lang="en-US" altLang="zh-CN" dirty="0"/>
              <a:t>      </a:t>
            </a:r>
            <a:r>
              <a:rPr lang="zh-CN" altLang="en-US" dirty="0"/>
              <a:t>（非堆内存初始值）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</a:t>
            </a:r>
            <a:r>
              <a:rPr lang="en-US" altLang="zh-CN" dirty="0" err="1"/>
              <a:t>512M</a:t>
            </a:r>
            <a:r>
              <a:rPr lang="en-US" altLang="zh-CN" dirty="0"/>
              <a:t>   </a:t>
            </a:r>
            <a:r>
              <a:rPr lang="zh-CN" altLang="en-US" dirty="0"/>
              <a:t>（非堆内存最大值）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XX:ReservedCodeCacheSize</a:t>
            </a:r>
            <a:r>
              <a:rPr lang="en-US" altLang="zh-CN" dirty="0"/>
              <a:t>=</a:t>
            </a:r>
            <a:r>
              <a:rPr lang="en-US" altLang="zh-CN" dirty="0" err="1"/>
              <a:t>64m</a:t>
            </a:r>
            <a:r>
              <a:rPr lang="en-US" altLang="zh-CN" dirty="0"/>
              <a:t>  </a:t>
            </a:r>
            <a:r>
              <a:rPr lang="zh-CN" altLang="en-US" dirty="0"/>
              <a:t>（</a:t>
            </a:r>
            <a:r>
              <a:rPr lang="en-US" altLang="zh-CN" dirty="0"/>
              <a:t>eclipse</a:t>
            </a:r>
            <a:r>
              <a:rPr lang="zh-CN" altLang="en-US" dirty="0"/>
              <a:t>缓存）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41957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我改成以下配置后仍然有时会无效，所以问题不是出在内存不足上，而是无法检索到</a:t>
            </a:r>
            <a:r>
              <a:rPr lang="en-US" altLang="zh-CN" dirty="0"/>
              <a:t>archetype-</a:t>
            </a:r>
            <a:r>
              <a:rPr lang="en-US" altLang="zh-CN" dirty="0" err="1"/>
              <a:t>catalog.xml</a:t>
            </a:r>
            <a:r>
              <a:rPr lang="zh-CN" altLang="en-US" dirty="0"/>
              <a:t>所致：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C:\MyEclipse 2017 CI</a:t>
            </a:r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vmargs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Xms512m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Xmx2048m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XX:PermSize</a:t>
            </a:r>
            <a:r>
              <a:rPr lang="en-US" altLang="zh-CN" dirty="0"/>
              <a:t>=</a:t>
            </a:r>
            <a:r>
              <a:rPr lang="en-US" altLang="zh-CN" dirty="0" err="1"/>
              <a:t>512MB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</a:t>
            </a:r>
            <a:r>
              <a:rPr lang="en-US" altLang="zh-CN" dirty="0" err="1"/>
              <a:t>1024m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XX:ReservedCodeCacheSize</a:t>
            </a:r>
            <a:r>
              <a:rPr lang="en-US" altLang="zh-CN" dirty="0"/>
              <a:t>=</a:t>
            </a:r>
            <a:r>
              <a:rPr lang="en-US" altLang="zh-CN" dirty="0" err="1"/>
              <a:t>128m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5501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解决的办法是：</a:t>
            </a:r>
            <a:endParaRPr lang="en-US" altLang="zh-CN" dirty="0"/>
          </a:p>
          <a:p>
            <a:pPr lvl="1"/>
            <a:r>
              <a:rPr lang="zh-CN" altLang="en-US" dirty="0"/>
              <a:t>先下载文件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repo1.maven.org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maven2</a:t>
            </a:r>
            <a:r>
              <a:rPr lang="en-US" altLang="zh-CN" dirty="0">
                <a:hlinkClick r:id="rId2"/>
              </a:rPr>
              <a:t>/archetype-</a:t>
            </a:r>
            <a:r>
              <a:rPr lang="en-US" altLang="zh-CN" dirty="0" err="1">
                <a:hlinkClick r:id="rId2"/>
              </a:rPr>
              <a:t>catalog.xml</a:t>
            </a:r>
            <a:r>
              <a:rPr lang="zh-CN" altLang="en-US" dirty="0"/>
              <a:t>，把下载好的文件保存在本地</a:t>
            </a:r>
            <a:r>
              <a:rPr lang="en-US" altLang="zh-CN" dirty="0"/>
              <a:t>Maven</a:t>
            </a:r>
            <a:r>
              <a:rPr lang="zh-CN" altLang="en-US" dirty="0"/>
              <a:t>目录下。</a:t>
            </a:r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Window-&gt;Preferences-&gt;Maven-&gt;Archetypes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649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1117</Words>
  <Application>Microsoft Office PowerPoint</Application>
  <PresentationFormat>自定义</PresentationFormat>
  <Paragraphs>113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Century Gothic</vt:lpstr>
      <vt:lpstr>Courier New</vt:lpstr>
      <vt:lpstr>Wingdings</vt:lpstr>
      <vt:lpstr>Continental_Asia_16x9</vt:lpstr>
      <vt:lpstr>第1讲-5 Maven创建Web项目</vt:lpstr>
      <vt:lpstr>本讲内容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项目结构介绍</vt:lpstr>
      <vt:lpstr>添加web.xml</vt:lpstr>
      <vt:lpstr>添加web.xml</vt:lpstr>
      <vt:lpstr>添加web.xml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2020-02-12T02:13:21Z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