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4"/>
  </p:notesMasterIdLst>
  <p:handoutMasterIdLst>
    <p:handoutMasterId r:id="rId45"/>
  </p:handoutMasterIdLst>
  <p:sldIdLst>
    <p:sldId id="256" r:id="rId3"/>
    <p:sldId id="257" r:id="rId4"/>
    <p:sldId id="258" r:id="rId5"/>
    <p:sldId id="259" r:id="rId6"/>
    <p:sldId id="262" r:id="rId7"/>
    <p:sldId id="263" r:id="rId8"/>
    <p:sldId id="261" r:id="rId9"/>
    <p:sldId id="264" r:id="rId10"/>
    <p:sldId id="260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3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8" r:id="rId34"/>
    <p:sldId id="289" r:id="rId35"/>
    <p:sldId id="290" r:id="rId36"/>
    <p:sldId id="292" r:id="rId37"/>
    <p:sldId id="291" r:id="rId38"/>
    <p:sldId id="293" r:id="rId39"/>
    <p:sldId id="294" r:id="rId40"/>
    <p:sldId id="295" r:id="rId41"/>
    <p:sldId id="296" r:id="rId42"/>
    <p:sldId id="297" r:id="rId4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1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87" autoAdjust="0"/>
  </p:normalViewPr>
  <p:slideViewPr>
    <p:cSldViewPr>
      <p:cViewPr varScale="1">
        <p:scale>
          <a:sx n="82" d="100"/>
          <a:sy n="82" d="100"/>
        </p:scale>
        <p:origin x="677" y="6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19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28FCA9C-FF92-4024-BDEC-A6D3B663DC09}" type="datetimeFigureOut">
              <a:rPr lang="en-US" altLang="zh-CN"/>
              <a:t>2/26/2020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446DCAE-1661-43FF-8A44-43DAFDC1FD90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72AB877-E7B1-4681-847E-D0918612832B}" type="datetimeFigureOut">
              <a:rPr lang="zh-CN" altLang="en-US"/>
              <a:t>2020/2/26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9C971FF-EF28-4195-A575-329446EFAA55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8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115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 latinLnBrk="0">
              <a:defRPr lang="zh-CN" sz="4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28600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p"/>
              <a:defRPr baseline="0">
                <a:latin typeface="Courier New" panose="02070309020205020404" pitchFamily="49" charset="0"/>
              </a:defRPr>
            </a:lvl1pPr>
            <a:lvl2pPr marL="502920" indent="-228600">
              <a:lnSpc>
                <a:spcPct val="110000"/>
              </a:lnSpc>
              <a:buClr>
                <a:srgbClr val="00B050"/>
              </a:buClr>
              <a:buFont typeface="Wingdings" panose="05000000000000000000" pitchFamily="2" charset="2"/>
              <a:buChar char="l"/>
              <a:defRPr baseline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defRPr>
            </a:lvl2pPr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08836" y="1600200"/>
            <a:ext cx="976237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 latinLnBrk="0">
              <a:defRPr lang="zh-CN" sz="4400" b="0" cap="all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 baseline="0"/>
            </a:lvl8pPr>
            <a:lvl9pPr latinLnBrk="0">
              <a:defRPr lang="zh-CN" sz="14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2020/2/26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2020/2/26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2020/2/26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zh-CN" altLang="en-US"/>
              <a:pPr/>
              <a:t>2020/2/26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 cap="all" baseline="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29444" y="1556792"/>
            <a:ext cx="9753600" cy="1951856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讲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高级装配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029443" y="4005064"/>
            <a:ext cx="7854389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主讲人：李焕哲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@Bean(</a:t>
            </a:r>
            <a:r>
              <a:rPr lang="en-US" altLang="zh-CN" dirty="0" err="1"/>
              <a:t>destroyMethod</a:t>
            </a:r>
            <a:r>
              <a:rPr lang="en-US" altLang="zh-CN" dirty="0"/>
              <a:t> = "shutdown")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@Profile("dev")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DataSource</a:t>
            </a:r>
            <a:r>
              <a:rPr lang="en-US" altLang="zh-CN" dirty="0"/>
              <a:t> </a:t>
            </a:r>
            <a:r>
              <a:rPr lang="en-US" altLang="zh-CN" dirty="0" err="1"/>
              <a:t>embeddedDataSource</a:t>
            </a:r>
            <a:r>
              <a:rPr lang="en-US" altLang="zh-CN" dirty="0"/>
              <a:t>()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    return new </a:t>
            </a:r>
            <a:r>
              <a:rPr lang="en-US" altLang="zh-CN" dirty="0" err="1"/>
              <a:t>EmbeddedDatabaseBuilder</a:t>
            </a:r>
            <a:r>
              <a:rPr lang="en-US" altLang="zh-CN" dirty="0"/>
              <a:t>()       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      .</a:t>
            </a:r>
            <a:r>
              <a:rPr lang="en-US" altLang="zh-CN" dirty="0" err="1"/>
              <a:t>setType</a:t>
            </a:r>
            <a:r>
              <a:rPr lang="en-US" altLang="zh-CN" dirty="0"/>
              <a:t>(</a:t>
            </a:r>
            <a:r>
              <a:rPr lang="en-US" altLang="zh-CN" dirty="0" err="1"/>
              <a:t>EmbeddedDatabaseType.H2</a:t>
            </a:r>
            <a:r>
              <a:rPr lang="en-US" altLang="zh-CN" dirty="0"/>
              <a:t>)       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      .</a:t>
            </a:r>
            <a:r>
              <a:rPr lang="en-US" altLang="zh-CN" dirty="0" err="1"/>
              <a:t>addScript</a:t>
            </a:r>
            <a:r>
              <a:rPr lang="en-US" altLang="zh-CN" dirty="0"/>
              <a:t>("</a:t>
            </a:r>
            <a:r>
              <a:rPr lang="en-US" altLang="zh-CN" dirty="0" err="1"/>
              <a:t>classpath:schema.sql</a:t>
            </a:r>
            <a:r>
              <a:rPr lang="en-US" altLang="zh-CN" dirty="0"/>
              <a:t>")       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      .</a:t>
            </a:r>
            <a:r>
              <a:rPr lang="en-US" altLang="zh-CN" dirty="0" err="1"/>
              <a:t>addScript</a:t>
            </a:r>
            <a:r>
              <a:rPr lang="en-US" altLang="zh-CN" dirty="0"/>
              <a:t>("</a:t>
            </a:r>
            <a:r>
              <a:rPr lang="en-US" altLang="zh-CN" dirty="0" err="1"/>
              <a:t>classpath:test-data.sql</a:t>
            </a:r>
            <a:r>
              <a:rPr lang="en-US" altLang="zh-CN" dirty="0"/>
              <a:t>")       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      .build(); 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}</a:t>
            </a:r>
          </a:p>
          <a:p>
            <a:pPr marL="45720" indent="0"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3.1.1</a:t>
            </a:r>
            <a:r>
              <a:rPr lang="zh-CN" altLang="en-US" dirty="0"/>
              <a:t> 配置</a:t>
            </a:r>
            <a:r>
              <a:rPr lang="en-US" altLang="zh-CN" dirty="0"/>
              <a:t>profile bean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1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@Profile</a:t>
            </a:r>
            <a:r>
              <a:rPr lang="zh-CN" altLang="en-US" dirty="0"/>
              <a:t>注解告诉</a:t>
            </a:r>
            <a:r>
              <a:rPr lang="en-US" altLang="zh-CN" dirty="0"/>
              <a:t>spring</a:t>
            </a:r>
            <a:r>
              <a:rPr lang="zh-CN" altLang="en-US" dirty="0"/>
              <a:t>这个配置类中的</a:t>
            </a:r>
            <a:r>
              <a:rPr lang="en-US" altLang="zh-CN" dirty="0"/>
              <a:t>bean</a:t>
            </a:r>
            <a:r>
              <a:rPr lang="zh-CN" altLang="en-US" dirty="0"/>
              <a:t>只有在</a:t>
            </a:r>
            <a:r>
              <a:rPr lang="en-US" altLang="zh-CN" dirty="0"/>
              <a:t>dev profile</a:t>
            </a:r>
            <a:r>
              <a:rPr lang="zh-CN" altLang="en-US" dirty="0"/>
              <a:t>激活时才会创建。</a:t>
            </a:r>
            <a:endParaRPr lang="en-US" altLang="zh-CN" dirty="0"/>
          </a:p>
          <a:p>
            <a:r>
              <a:rPr lang="zh-CN" altLang="en-US" dirty="0"/>
              <a:t>如果需要一个适用于生产环境的配置，可以在配置类上添加如下语句：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@Profile("prod")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3.1.1</a:t>
            </a:r>
            <a:r>
              <a:rPr lang="zh-CN" altLang="en-US" dirty="0"/>
              <a:t> 配置</a:t>
            </a:r>
            <a:r>
              <a:rPr lang="en-US" altLang="zh-CN" dirty="0"/>
              <a:t>profile bean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447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624536"/>
          </a:xfrm>
        </p:spPr>
        <p:txBody>
          <a:bodyPr>
            <a:normAutofit/>
          </a:bodyPr>
          <a:lstStyle/>
          <a:p>
            <a:r>
              <a:rPr lang="en-US" altLang="zh-CN" dirty="0"/>
              <a:t>Spring</a:t>
            </a:r>
            <a:r>
              <a:rPr lang="zh-CN" altLang="en-US" dirty="0"/>
              <a:t>在确定哪个</a:t>
            </a:r>
            <a:r>
              <a:rPr lang="en-US" altLang="zh-CN" dirty="0"/>
              <a:t>profile</a:t>
            </a:r>
            <a:r>
              <a:rPr lang="zh-CN" altLang="en-US" dirty="0"/>
              <a:t>处于激活状态时，需要依赖两个独立的属性：</a:t>
            </a:r>
            <a:r>
              <a:rPr lang="en-US" altLang="zh-CN" dirty="0" err="1"/>
              <a:t>spring.profiles.active</a:t>
            </a:r>
            <a:r>
              <a:rPr lang="zh-CN" altLang="en-US" dirty="0"/>
              <a:t>和</a:t>
            </a:r>
            <a:r>
              <a:rPr lang="en-US" altLang="zh-CN" dirty="0" err="1"/>
              <a:t>spring.profiles.default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有多种方式来设置这两个属性：</a:t>
            </a:r>
            <a:endParaRPr lang="en-US" altLang="zh-CN" dirty="0"/>
          </a:p>
          <a:p>
            <a:pPr lvl="1"/>
            <a:r>
              <a:rPr lang="zh-CN" altLang="en-US" dirty="0"/>
              <a:t>作为</a:t>
            </a:r>
            <a:r>
              <a:rPr lang="en-US" altLang="zh-CN" dirty="0" err="1"/>
              <a:t>DispatcherServlet</a:t>
            </a:r>
            <a:r>
              <a:rPr lang="zh-CN" altLang="en-US" dirty="0"/>
              <a:t>的初始化参数</a:t>
            </a:r>
            <a:endParaRPr lang="en-US" altLang="zh-CN" dirty="0"/>
          </a:p>
          <a:p>
            <a:pPr lvl="1"/>
            <a:r>
              <a:rPr lang="zh-CN" altLang="en-US" dirty="0"/>
              <a:t>作为</a:t>
            </a:r>
            <a:r>
              <a:rPr lang="en-US" altLang="zh-CN" dirty="0"/>
              <a:t>Web</a:t>
            </a:r>
            <a:r>
              <a:rPr lang="zh-CN" altLang="en-US" dirty="0"/>
              <a:t>应用的上下文参数</a:t>
            </a:r>
            <a:endParaRPr lang="en-US" altLang="zh-CN" dirty="0"/>
          </a:p>
          <a:p>
            <a:pPr lvl="1"/>
            <a:r>
              <a:rPr lang="zh-CN" altLang="en-US" dirty="0"/>
              <a:t>作为</a:t>
            </a:r>
            <a:r>
              <a:rPr lang="en-US" altLang="zh-CN" dirty="0" err="1"/>
              <a:t>JNDI</a:t>
            </a:r>
            <a:r>
              <a:rPr lang="zh-CN" altLang="en-US" dirty="0"/>
              <a:t>条目</a:t>
            </a:r>
            <a:endParaRPr lang="en-US" altLang="zh-CN" dirty="0"/>
          </a:p>
          <a:p>
            <a:pPr lvl="1"/>
            <a:r>
              <a:rPr lang="zh-CN" altLang="en-US" dirty="0"/>
              <a:t>作为环境变量</a:t>
            </a:r>
            <a:endParaRPr lang="en-US" altLang="zh-CN" dirty="0"/>
          </a:p>
          <a:p>
            <a:pPr lvl="1"/>
            <a:r>
              <a:rPr lang="zh-CN" altLang="en-US" dirty="0"/>
              <a:t>作为</a:t>
            </a:r>
            <a:r>
              <a:rPr lang="en-US" altLang="zh-CN" dirty="0" err="1"/>
              <a:t>JVM</a:t>
            </a:r>
            <a:r>
              <a:rPr lang="zh-CN" altLang="en-US" dirty="0"/>
              <a:t>的系统属性</a:t>
            </a:r>
            <a:endParaRPr lang="en-US" altLang="zh-CN" dirty="0"/>
          </a:p>
          <a:p>
            <a:pPr lvl="1"/>
            <a:r>
              <a:rPr lang="zh-CN" altLang="en-US" dirty="0"/>
              <a:t>在集成测试类上，使用</a:t>
            </a:r>
            <a:r>
              <a:rPr lang="en-US" altLang="zh-CN" dirty="0"/>
              <a:t>@</a:t>
            </a:r>
            <a:r>
              <a:rPr lang="en-US" altLang="zh-CN" dirty="0" err="1"/>
              <a:t>ActiveProfiles</a:t>
            </a:r>
            <a:r>
              <a:rPr lang="zh-CN" altLang="en-US" dirty="0"/>
              <a:t>注解设置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3.1.2 </a:t>
            </a:r>
            <a:r>
              <a:rPr lang="zh-CN" altLang="en-US" dirty="0"/>
              <a:t>激活</a:t>
            </a:r>
            <a:r>
              <a:rPr lang="en-US" altLang="zh-CN" dirty="0"/>
              <a:t>profile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68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624536"/>
          </a:xfr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web</a:t>
            </a:r>
            <a:r>
              <a:rPr lang="zh-CN" altLang="en-US" dirty="0"/>
              <a:t>应用中，通过设置</a:t>
            </a:r>
            <a:r>
              <a:rPr lang="en-US" altLang="zh-CN" dirty="0" err="1"/>
              <a:t>spring.profiles.default</a:t>
            </a:r>
            <a:r>
              <a:rPr lang="zh-CN" altLang="en-US" dirty="0"/>
              <a:t>可以设置默认的开发环境，</a:t>
            </a:r>
            <a:r>
              <a:rPr lang="en-US" altLang="zh-CN" dirty="0" err="1"/>
              <a:t>web.xml</a:t>
            </a:r>
            <a:r>
              <a:rPr lang="zh-CN" altLang="en-US" dirty="0"/>
              <a:t>文件如下：</a:t>
            </a:r>
            <a:endParaRPr lang="en-US" altLang="zh-CN" dirty="0"/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&lt;context-param&gt;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   &lt;param-name&gt;</a:t>
            </a:r>
            <a:r>
              <a:rPr lang="en-US" altLang="zh-CN" dirty="0" err="1"/>
              <a:t>spring.profiles.default</a:t>
            </a:r>
            <a:r>
              <a:rPr lang="en-US" altLang="zh-CN" dirty="0"/>
              <a:t>&lt;/param-name&gt;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   &lt;</a:t>
            </a:r>
            <a:r>
              <a:rPr lang="en-US" altLang="zh-CN" dirty="0" err="1"/>
              <a:t>param</a:t>
            </a:r>
            <a:r>
              <a:rPr lang="en-US" altLang="zh-CN" dirty="0"/>
              <a:t>-value&gt;</a:t>
            </a:r>
            <a:r>
              <a:rPr lang="en-US" altLang="zh-CN" dirty="0" err="1"/>
              <a:t>dev</a:t>
            </a:r>
            <a:r>
              <a:rPr lang="en-US" altLang="zh-CN" dirty="0"/>
              <a:t>&lt;/param-value&gt;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&lt;/context-param&gt;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3.1.2 </a:t>
            </a:r>
            <a:r>
              <a:rPr lang="zh-CN" altLang="en-US" dirty="0"/>
              <a:t>激活</a:t>
            </a:r>
            <a:r>
              <a:rPr lang="en-US" altLang="zh-CN" dirty="0"/>
              <a:t>profile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52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624536"/>
          </a:xfrm>
        </p:spPr>
        <p:txBody>
          <a:bodyPr>
            <a:normAutofit/>
          </a:bodyPr>
          <a:lstStyle/>
          <a:p>
            <a:r>
              <a:rPr lang="zh-CN" altLang="en-US" dirty="0"/>
              <a:t>也可用</a:t>
            </a:r>
            <a:r>
              <a:rPr lang="en-US" altLang="zh-CN" dirty="0"/>
              <a:t>@</a:t>
            </a:r>
            <a:r>
              <a:rPr lang="en-US" altLang="zh-CN" dirty="0" err="1"/>
              <a:t>ActiveProfiles</a:t>
            </a:r>
            <a:r>
              <a:rPr lang="zh-CN" altLang="en-US" dirty="0"/>
              <a:t>注解激活配置，下面的代码激活开发环境的配置：</a:t>
            </a:r>
            <a:endParaRPr lang="en-US" altLang="zh-CN" dirty="0"/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RunWith</a:t>
            </a:r>
            <a:r>
              <a:rPr lang="en-US" altLang="zh-CN" dirty="0"/>
              <a:t>(</a:t>
            </a:r>
            <a:r>
              <a:rPr lang="en-US" altLang="zh-CN" dirty="0" err="1"/>
              <a:t>SpringJUnit4ClassRunner.class</a:t>
            </a:r>
            <a:r>
              <a:rPr lang="en-US" altLang="zh-CN" dirty="0"/>
              <a:t>)  @</a:t>
            </a:r>
            <a:r>
              <a:rPr lang="en-US" altLang="zh-CN" dirty="0" err="1"/>
              <a:t>ContextConfiguration</a:t>
            </a:r>
            <a:r>
              <a:rPr lang="en-US" altLang="zh-CN" dirty="0"/>
              <a:t>(classes=</a:t>
            </a:r>
            <a:r>
              <a:rPr lang="en-US" altLang="zh-CN" dirty="0" err="1"/>
              <a:t>DataSourceConfig.class</a:t>
            </a:r>
            <a:r>
              <a:rPr lang="en-US" altLang="zh-CN" dirty="0"/>
              <a:t>)  @</a:t>
            </a:r>
            <a:r>
              <a:rPr lang="en-US" altLang="zh-CN" dirty="0" err="1"/>
              <a:t>ActiveProfiles</a:t>
            </a:r>
            <a:r>
              <a:rPr lang="en-US" altLang="zh-CN" dirty="0"/>
              <a:t>("dev")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public static class </a:t>
            </a:r>
            <a:r>
              <a:rPr lang="en-US" altLang="zh-CN" dirty="0" err="1"/>
              <a:t>DevDataSourceTest</a:t>
            </a:r>
            <a:r>
              <a:rPr lang="en-US" altLang="zh-CN" dirty="0"/>
              <a:t> {</a:t>
            </a:r>
          </a:p>
          <a:p>
            <a:pPr marL="45720" indent="0">
              <a:spcBef>
                <a:spcPts val="0"/>
              </a:spcBef>
              <a:buNone/>
            </a:pP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演示</a:t>
            </a:r>
            <a:r>
              <a:rPr lang="en-US" altLang="zh-CN" dirty="0"/>
              <a:t>profiles</a:t>
            </a:r>
            <a:r>
              <a:rPr lang="zh-CN" altLang="en-US" dirty="0"/>
              <a:t>实例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3.1.2 </a:t>
            </a:r>
            <a:r>
              <a:rPr lang="zh-CN" altLang="en-US" dirty="0"/>
              <a:t>激活</a:t>
            </a:r>
            <a:r>
              <a:rPr lang="en-US" altLang="zh-CN" dirty="0"/>
              <a:t>profile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8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DC3DC43-5AA0-49F9-81F1-2B5E5B75F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假设你希望一个或多个</a:t>
            </a:r>
            <a:r>
              <a:rPr lang="en-US" altLang="zh-CN" dirty="0"/>
              <a:t>bean</a:t>
            </a:r>
            <a:r>
              <a:rPr lang="zh-CN" altLang="en-US" dirty="0"/>
              <a:t>只有在满足特定情况下才创建，那就需要使用条件化的</a:t>
            </a:r>
            <a:r>
              <a:rPr lang="en-US" altLang="zh-CN" dirty="0"/>
              <a:t>bean.</a:t>
            </a:r>
          </a:p>
          <a:p>
            <a:r>
              <a:rPr lang="zh-CN" altLang="en-US" dirty="0"/>
              <a:t>在</a:t>
            </a:r>
            <a:r>
              <a:rPr lang="en-US" altLang="zh-CN" dirty="0" err="1"/>
              <a:t>Spring4</a:t>
            </a:r>
            <a:r>
              <a:rPr lang="zh-CN" altLang="en-US" dirty="0"/>
              <a:t>中引入了一个新的</a:t>
            </a:r>
            <a:r>
              <a:rPr lang="en-US" altLang="zh-CN" dirty="0">
                <a:solidFill>
                  <a:srgbClr val="0070C0"/>
                </a:solidFill>
              </a:rPr>
              <a:t>@Conditional</a:t>
            </a:r>
            <a:r>
              <a:rPr lang="zh-CN" altLang="en-US" dirty="0"/>
              <a:t>注解，它可以用到带</a:t>
            </a:r>
            <a:r>
              <a:rPr lang="en-US" altLang="zh-CN" dirty="0"/>
              <a:t>@Bean</a:t>
            </a:r>
            <a:r>
              <a:rPr lang="zh-CN" altLang="en-US" dirty="0"/>
              <a:t>注解的方法上。如果给定的条件为</a:t>
            </a:r>
            <a:r>
              <a:rPr lang="en-US" altLang="zh-CN" dirty="0"/>
              <a:t>true</a:t>
            </a:r>
            <a:r>
              <a:rPr lang="zh-CN" altLang="en-US" dirty="0"/>
              <a:t>，才会创建这个</a:t>
            </a:r>
            <a:r>
              <a:rPr lang="en-US" altLang="zh-CN" dirty="0"/>
              <a:t>bean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例如，假设有一个名为</a:t>
            </a:r>
            <a:r>
              <a:rPr lang="en-US" altLang="zh-CN" dirty="0" err="1"/>
              <a:t>MagicBean</a:t>
            </a:r>
            <a:r>
              <a:rPr lang="zh-CN" altLang="en-US" dirty="0"/>
              <a:t>的类，我们希望只有设置了</a:t>
            </a:r>
            <a:r>
              <a:rPr lang="en-US" altLang="zh-CN" dirty="0"/>
              <a:t>magic</a:t>
            </a:r>
            <a:r>
              <a:rPr lang="zh-CN" altLang="en-US" dirty="0"/>
              <a:t>环境属性的时候，</a:t>
            </a:r>
            <a:r>
              <a:rPr lang="en-US" altLang="zh-CN" dirty="0"/>
              <a:t>Spring</a:t>
            </a:r>
            <a:r>
              <a:rPr lang="zh-CN" altLang="en-US" dirty="0"/>
              <a:t>才会实例化这个类。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5ACE28F-608D-4569-B82C-0420CE50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条件化的</a:t>
            </a:r>
            <a:r>
              <a:rPr lang="en-US" altLang="zh-CN" dirty="0"/>
              <a:t>bean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7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DC3DC43-5AA0-49F9-81F1-2B5E5B75F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en-US" altLang="zh-CN" dirty="0"/>
              <a:t>3.4 </a:t>
            </a:r>
            <a:r>
              <a:rPr lang="zh-CN" altLang="en-US" dirty="0"/>
              <a:t>条件化地配置</a:t>
            </a:r>
            <a:r>
              <a:rPr lang="en-US" altLang="zh-CN" dirty="0"/>
              <a:t>bean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@Bean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@Conditional(</a:t>
            </a:r>
            <a:r>
              <a:rPr lang="en-US" altLang="zh-CN" dirty="0" err="1"/>
              <a:t>MagicExistsCondition.class</a:t>
            </a:r>
            <a:r>
              <a:rPr lang="en-US" altLang="zh-CN" dirty="0"/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MagicBean</a:t>
            </a:r>
            <a:r>
              <a:rPr lang="en-US" altLang="zh-CN" dirty="0"/>
              <a:t> </a:t>
            </a:r>
            <a:r>
              <a:rPr lang="en-US" altLang="zh-CN" dirty="0" err="1"/>
              <a:t>magicBean</a:t>
            </a:r>
            <a:r>
              <a:rPr lang="en-US" altLang="zh-CN" dirty="0"/>
              <a:t>() {   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   return new </a:t>
            </a:r>
            <a:r>
              <a:rPr lang="en-US" altLang="zh-CN" dirty="0" err="1"/>
              <a:t>MagicBean</a:t>
            </a:r>
            <a:r>
              <a:rPr lang="en-US" altLang="zh-CN" dirty="0"/>
              <a:t>(); 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}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@Conditional</a:t>
            </a:r>
            <a:r>
              <a:rPr lang="zh-CN" altLang="en-US" dirty="0"/>
              <a:t>中类</a:t>
            </a:r>
            <a:r>
              <a:rPr lang="en-US" altLang="zh-CN" dirty="0" err="1"/>
              <a:t>MagicExistsCondition</a:t>
            </a:r>
            <a:r>
              <a:rPr lang="zh-CN" altLang="en-US" dirty="0"/>
              <a:t>指定了创建</a:t>
            </a:r>
            <a:r>
              <a:rPr lang="en-US" altLang="zh-CN" dirty="0"/>
              <a:t>bean</a:t>
            </a:r>
            <a:r>
              <a:rPr lang="zh-CN" altLang="en-US" dirty="0"/>
              <a:t>的条件，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0070C0"/>
                </a:solidFill>
              </a:rPr>
              <a:t>设置给</a:t>
            </a:r>
            <a:r>
              <a:rPr lang="en-US" altLang="zh-CN" dirty="0">
                <a:solidFill>
                  <a:srgbClr val="0070C0"/>
                </a:solidFill>
              </a:rPr>
              <a:t>@Conditional</a:t>
            </a:r>
            <a:r>
              <a:rPr lang="zh-CN" altLang="en-US" dirty="0">
                <a:solidFill>
                  <a:srgbClr val="0070C0"/>
                </a:solidFill>
              </a:rPr>
              <a:t>的类可以是任意实现了</a:t>
            </a:r>
            <a:r>
              <a:rPr lang="en-US" altLang="zh-CN" dirty="0">
                <a:solidFill>
                  <a:srgbClr val="0070C0"/>
                </a:solidFill>
              </a:rPr>
              <a:t>Condition</a:t>
            </a:r>
            <a:r>
              <a:rPr lang="zh-CN" altLang="en-US" dirty="0">
                <a:solidFill>
                  <a:srgbClr val="0070C0"/>
                </a:solidFill>
              </a:rPr>
              <a:t>的接口类型。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5ACE28F-608D-4569-B82C-0420CE50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条件化的</a:t>
            </a:r>
            <a:r>
              <a:rPr lang="en-US" altLang="zh-CN" dirty="0"/>
              <a:t>bean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91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DC3DC43-5AA0-49F9-81F1-2B5E5B75F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@Conditional</a:t>
            </a:r>
            <a:r>
              <a:rPr lang="zh-CN" altLang="en-US" dirty="0"/>
              <a:t>将会通过</a:t>
            </a:r>
            <a:r>
              <a:rPr lang="en-US" altLang="zh-CN" dirty="0"/>
              <a:t>Condition</a:t>
            </a:r>
            <a:r>
              <a:rPr lang="zh-CN" altLang="en-US" dirty="0"/>
              <a:t>接口进行条件对比：</a:t>
            </a:r>
            <a:endParaRPr lang="en-US" altLang="zh-CN" dirty="0"/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public interface Condition{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     Boolean matches(</a:t>
            </a:r>
            <a:r>
              <a:rPr lang="en-US" altLang="zh-CN" dirty="0" err="1"/>
              <a:t>ConditionContext</a:t>
            </a:r>
            <a:r>
              <a:rPr lang="en-US" altLang="zh-CN" dirty="0"/>
              <a:t> </a:t>
            </a:r>
            <a:r>
              <a:rPr lang="en-US" altLang="zh-CN" dirty="0" err="1"/>
              <a:t>ctxt</a:t>
            </a:r>
            <a:r>
              <a:rPr lang="en-US" altLang="zh-CN" dirty="0"/>
              <a:t>,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                    </a:t>
            </a:r>
            <a:r>
              <a:rPr lang="en-US" altLang="zh-CN" dirty="0" err="1"/>
              <a:t>AnnotatedTypeMetadata</a:t>
            </a:r>
            <a:r>
              <a:rPr lang="en-US" altLang="zh-CN" dirty="0"/>
              <a:t> metadata);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}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matches</a:t>
            </a:r>
            <a:r>
              <a:rPr lang="zh-CN" altLang="en-US" dirty="0"/>
              <a:t>返回</a:t>
            </a:r>
            <a:r>
              <a:rPr lang="en-US" altLang="zh-CN" dirty="0"/>
              <a:t>true</a:t>
            </a:r>
            <a:r>
              <a:rPr lang="zh-CN" altLang="en-US" dirty="0"/>
              <a:t>，那么就会创建带有</a:t>
            </a:r>
            <a:r>
              <a:rPr lang="en-US" altLang="zh-CN" dirty="0"/>
              <a:t>@</a:t>
            </a:r>
            <a:r>
              <a:rPr lang="zh-CN" altLang="en-US" dirty="0"/>
              <a:t>注解的</a:t>
            </a:r>
            <a:r>
              <a:rPr lang="en-US" altLang="zh-CN" dirty="0"/>
              <a:t>bean.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5ACE28F-608D-4569-B82C-0420CE50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条件化的</a:t>
            </a:r>
            <a:r>
              <a:rPr lang="en-US" altLang="zh-CN" dirty="0"/>
              <a:t>bean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681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DC3DC43-5AA0-49F9-81F1-2B5E5B75F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程序清单</a:t>
            </a:r>
            <a:r>
              <a:rPr lang="en-US" altLang="zh-CN" dirty="0"/>
              <a:t>3.5 </a:t>
            </a:r>
            <a:r>
              <a:rPr lang="zh-CN" altLang="en-US" dirty="0"/>
              <a:t>在</a:t>
            </a:r>
            <a:r>
              <a:rPr lang="en-US" altLang="zh-CN" dirty="0"/>
              <a:t>Condition</a:t>
            </a:r>
            <a:r>
              <a:rPr lang="zh-CN" altLang="en-US" dirty="0"/>
              <a:t>中检查是否存在</a:t>
            </a:r>
            <a:r>
              <a:rPr lang="en-US" altLang="zh-CN" dirty="0"/>
              <a:t>magic</a:t>
            </a:r>
            <a:r>
              <a:rPr lang="zh-CN" altLang="en-US" dirty="0"/>
              <a:t>属性</a:t>
            </a:r>
            <a:endParaRPr lang="en-US" altLang="zh-CN" dirty="0"/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2000" dirty="0"/>
              <a:t>public class </a:t>
            </a:r>
            <a:r>
              <a:rPr lang="en-US" altLang="zh-CN" sz="2000" dirty="0" err="1"/>
              <a:t>MagicExistsCondition</a:t>
            </a:r>
            <a:r>
              <a:rPr lang="en-US" altLang="zh-CN" sz="2000" dirty="0"/>
              <a:t> implements Condition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2000" dirty="0"/>
              <a:t>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2000" dirty="0"/>
              <a:t>  @Override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2000" dirty="0"/>
              <a:t>  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matches(</a:t>
            </a:r>
            <a:r>
              <a:rPr lang="en-US" altLang="zh-CN" sz="2000" dirty="0" err="1"/>
              <a:t>ConditionContext</a:t>
            </a:r>
            <a:r>
              <a:rPr lang="en-US" altLang="zh-CN" sz="2000" dirty="0"/>
              <a:t> context,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2000" dirty="0"/>
              <a:t>                         </a:t>
            </a:r>
            <a:r>
              <a:rPr lang="en-US" altLang="zh-CN" sz="2000" dirty="0" err="1"/>
              <a:t>AnnotatedTypeMetadata</a:t>
            </a:r>
            <a:r>
              <a:rPr lang="en-US" altLang="zh-CN" sz="2000" dirty="0"/>
              <a:t> metadata)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2000" dirty="0"/>
              <a:t> 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2000" dirty="0"/>
              <a:t>    Environment env = </a:t>
            </a:r>
            <a:r>
              <a:rPr lang="en-US" altLang="zh-CN" sz="2000" dirty="0" err="1"/>
              <a:t>context.getEnvironment</a:t>
            </a:r>
            <a:r>
              <a:rPr lang="en-US" altLang="zh-CN" sz="2000" dirty="0"/>
              <a:t>();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2000" dirty="0"/>
              <a:t>    return </a:t>
            </a:r>
            <a:r>
              <a:rPr lang="en-US" altLang="zh-CN" sz="2000" dirty="0" err="1"/>
              <a:t>env.containsProperty</a:t>
            </a:r>
            <a:r>
              <a:rPr lang="en-US" altLang="zh-CN" sz="2000" dirty="0"/>
              <a:t>("magic");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2000" dirty="0"/>
              <a:t>  }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2000" dirty="0"/>
              <a:t>}</a:t>
            </a:r>
          </a:p>
          <a:p>
            <a:pPr>
              <a:spcBef>
                <a:spcPts val="0"/>
              </a:spcBef>
            </a:pPr>
            <a:r>
              <a:rPr lang="zh-CN" altLang="en-US" sz="2000" dirty="0"/>
              <a:t>演示</a:t>
            </a:r>
            <a:r>
              <a:rPr lang="en-US" altLang="zh-CN" sz="2000" dirty="0"/>
              <a:t>conditional</a:t>
            </a:r>
            <a:r>
              <a:rPr lang="zh-CN" altLang="en-US" sz="2000" dirty="0"/>
              <a:t>实例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5ACE28F-608D-4569-B82C-0420CE50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条件化的</a:t>
            </a:r>
            <a:r>
              <a:rPr lang="en-US" altLang="zh-CN" dirty="0"/>
              <a:t>bean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02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DC3DC43-5AA0-49F9-81F1-2B5E5B75F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自动装配可以减少装配应用程序组件时所需要的显式配置的数量</a:t>
            </a:r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不过，仅有一个</a:t>
            </a:r>
            <a:r>
              <a:rPr lang="en-US" altLang="zh-CN" dirty="0">
                <a:solidFill>
                  <a:srgbClr val="0070C0"/>
                </a:solidFill>
              </a:rPr>
              <a:t>bean</a:t>
            </a:r>
            <a:r>
              <a:rPr lang="zh-CN" altLang="en-US" dirty="0">
                <a:solidFill>
                  <a:srgbClr val="0070C0"/>
                </a:solidFill>
              </a:rPr>
              <a:t>匹配所需的结果时，自动装配才是有效的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/>
              <a:t>如果不仅有一个</a:t>
            </a:r>
            <a:r>
              <a:rPr lang="en-US" altLang="zh-CN" dirty="0"/>
              <a:t>bean</a:t>
            </a:r>
            <a:r>
              <a:rPr lang="zh-CN" altLang="en-US" dirty="0"/>
              <a:t>能够匹配结果的话，这种岐义性会阻碍</a:t>
            </a:r>
            <a:r>
              <a:rPr lang="en-US" altLang="zh-CN" dirty="0"/>
              <a:t>Spring</a:t>
            </a:r>
            <a:r>
              <a:rPr lang="zh-CN" altLang="en-US" dirty="0"/>
              <a:t>自动装配属性、构造器参数或方法参数。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5ACE28F-608D-4569-B82C-0420CE50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处理自动装配的歧义性</a:t>
            </a:r>
          </a:p>
        </p:txBody>
      </p:sp>
    </p:spTree>
    <p:extLst>
      <p:ext uri="{BB962C8B-B14F-4D97-AF65-F5344CB8AC3E}">
        <p14:creationId xmlns:p14="http://schemas.microsoft.com/office/powerpoint/2010/main" val="70245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/>
          <a:p>
            <a:r>
              <a:rPr lang="zh-CN" altLang="en-US"/>
              <a:t>本讲内容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Spring profile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条件化的</a:t>
            </a:r>
            <a:r>
              <a:rPr lang="en-US" altLang="zh-CN" dirty="0"/>
              <a:t>bean</a:t>
            </a:r>
            <a:r>
              <a:rPr lang="zh-CN" altLang="en-US" dirty="0"/>
              <a:t>声明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自动装配与歧义性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bean</a:t>
            </a:r>
            <a:r>
              <a:rPr lang="zh-CN" altLang="en-US" dirty="0"/>
              <a:t>的作用域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Spring</a:t>
            </a:r>
            <a:r>
              <a:rPr lang="zh-CN" altLang="en-US" dirty="0"/>
              <a:t>表达式语言</a:t>
            </a:r>
          </a:p>
        </p:txBody>
      </p:sp>
    </p:spTree>
    <p:extLst>
      <p:ext uri="{BB962C8B-B14F-4D97-AF65-F5344CB8AC3E}">
        <p14:creationId xmlns:p14="http://schemas.microsoft.com/office/powerpoint/2010/main" val="326410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DC3DC43-5AA0-49F9-81F1-2B5E5B75F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为了阐述自动装配的歧义性，假设我们使用</a:t>
            </a:r>
            <a:r>
              <a:rPr lang="en-US" altLang="zh-CN" dirty="0"/>
              <a:t>@</a:t>
            </a:r>
            <a:r>
              <a:rPr lang="en-US" altLang="zh-CN" dirty="0" err="1"/>
              <a:t>Autowired</a:t>
            </a:r>
            <a:r>
              <a:rPr lang="zh-CN" altLang="en-US" dirty="0"/>
              <a:t>注解标注了</a:t>
            </a:r>
            <a:r>
              <a:rPr lang="en-US" altLang="zh-CN" dirty="0" err="1"/>
              <a:t>setDessert</a:t>
            </a:r>
            <a:r>
              <a:rPr lang="en-US" altLang="zh-CN" dirty="0"/>
              <a:t>()</a:t>
            </a:r>
            <a:r>
              <a:rPr lang="zh-CN" altLang="en-US" dirty="0"/>
              <a:t>方法：</a:t>
            </a:r>
            <a:endParaRPr lang="en-US" altLang="zh-CN" dirty="0"/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Autowired</a:t>
            </a:r>
            <a:endParaRPr lang="en-US" altLang="zh-CN" dirty="0"/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public void </a:t>
            </a:r>
            <a:r>
              <a:rPr lang="en-US" altLang="zh-CN" dirty="0" err="1"/>
              <a:t>setDessert</a:t>
            </a:r>
            <a:r>
              <a:rPr lang="en-US" altLang="zh-CN" dirty="0"/>
              <a:t>(Dessert dessert){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this.dessert</a:t>
            </a:r>
            <a:r>
              <a:rPr lang="en-US" altLang="zh-CN" dirty="0"/>
              <a:t>=dessert;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}</a:t>
            </a:r>
          </a:p>
          <a:p>
            <a:r>
              <a:rPr lang="zh-CN" altLang="en-US" dirty="0"/>
              <a:t>在本例中，</a:t>
            </a:r>
            <a:r>
              <a:rPr lang="en-US" altLang="zh-CN" dirty="0"/>
              <a:t>Dessert</a:t>
            </a:r>
            <a:r>
              <a:rPr lang="zh-CN" altLang="en-US" dirty="0"/>
              <a:t>是一个接口，并且有三个类实现了这个接口，分别为</a:t>
            </a:r>
            <a:r>
              <a:rPr lang="en-US" altLang="zh-CN" dirty="0" err="1"/>
              <a:t>Cake,Cookie</a:t>
            </a:r>
            <a:r>
              <a:rPr lang="zh-CN" altLang="en-US" dirty="0"/>
              <a:t>和</a:t>
            </a:r>
            <a:r>
              <a:rPr lang="en-US" altLang="zh-CN" dirty="0" err="1"/>
              <a:t>IceCream</a:t>
            </a:r>
            <a:r>
              <a:rPr lang="zh-CN" altLang="en-US" dirty="0"/>
              <a:t>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5ACE28F-608D-4569-B82C-0420CE50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处理自动装配的歧义性</a:t>
            </a:r>
          </a:p>
        </p:txBody>
      </p:sp>
    </p:spTree>
    <p:extLst>
      <p:ext uri="{BB962C8B-B14F-4D97-AF65-F5344CB8AC3E}">
        <p14:creationId xmlns:p14="http://schemas.microsoft.com/office/powerpoint/2010/main" val="106061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DC3DC43-5AA0-49F9-81F1-2B5E5B75F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@Component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public class Cake implements Dessert{…}</a:t>
            </a:r>
          </a:p>
          <a:p>
            <a:pPr marL="45720" indent="0">
              <a:spcBef>
                <a:spcPts val="0"/>
              </a:spcBef>
              <a:buNone/>
            </a:pPr>
            <a:endParaRPr lang="en-US" altLang="zh-CN" dirty="0"/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@Component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public class Cookie implements Dessert{…}</a:t>
            </a:r>
          </a:p>
          <a:p>
            <a:pPr marL="45720" indent="0">
              <a:spcBef>
                <a:spcPts val="0"/>
              </a:spcBef>
              <a:buNone/>
            </a:pPr>
            <a:endParaRPr lang="en-US" altLang="zh-CN" dirty="0"/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@Component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IceCream</a:t>
            </a:r>
            <a:r>
              <a:rPr lang="en-US" altLang="zh-CN" dirty="0"/>
              <a:t> implements Dessert{…}</a:t>
            </a:r>
          </a:p>
          <a:p>
            <a:pPr marL="45720" indent="0">
              <a:spcBef>
                <a:spcPts val="0"/>
              </a:spcBef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5ACE28F-608D-4569-B82C-0420CE50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处理自动装配的歧义性</a:t>
            </a:r>
          </a:p>
        </p:txBody>
      </p:sp>
    </p:spTree>
    <p:extLst>
      <p:ext uri="{BB962C8B-B14F-4D97-AF65-F5344CB8AC3E}">
        <p14:creationId xmlns:p14="http://schemas.microsoft.com/office/powerpoint/2010/main" val="361985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DC3DC43-5AA0-49F9-81F1-2B5E5B75F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因为这三个实现均使用了</a:t>
            </a:r>
            <a:r>
              <a:rPr lang="en-US" altLang="zh-CN" dirty="0"/>
              <a:t>@Component</a:t>
            </a:r>
            <a:r>
              <a:rPr lang="zh-CN" altLang="en-US" dirty="0"/>
              <a:t>注解，在组件扫描的时候，能够发现它们并将其创建为</a:t>
            </a:r>
            <a:r>
              <a:rPr lang="en-US" altLang="zh-CN" dirty="0"/>
              <a:t>Spring</a:t>
            </a:r>
            <a:r>
              <a:rPr lang="zh-CN" altLang="en-US" dirty="0"/>
              <a:t>应用上下文里面的</a:t>
            </a:r>
            <a:r>
              <a:rPr lang="en-US" altLang="zh-CN" dirty="0"/>
              <a:t>bean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然后，当</a:t>
            </a:r>
            <a:r>
              <a:rPr lang="en-US" altLang="zh-CN" dirty="0"/>
              <a:t>Spring</a:t>
            </a:r>
            <a:r>
              <a:rPr lang="zh-CN" altLang="en-US" dirty="0"/>
              <a:t>试图自动装配</a:t>
            </a:r>
            <a:r>
              <a:rPr lang="en-US" altLang="zh-CN" dirty="0" err="1"/>
              <a:t>setDessert</a:t>
            </a:r>
            <a:r>
              <a:rPr lang="en-US" altLang="zh-CN" dirty="0"/>
              <a:t>()</a:t>
            </a:r>
            <a:r>
              <a:rPr lang="zh-CN" altLang="en-US" dirty="0"/>
              <a:t>中的</a:t>
            </a:r>
            <a:r>
              <a:rPr lang="en-US" altLang="zh-CN" dirty="0"/>
              <a:t>Dessert</a:t>
            </a:r>
            <a:r>
              <a:rPr lang="zh-CN" altLang="en-US" dirty="0"/>
              <a:t>参数时，它并没有唯一、无歧义的可选值。</a:t>
            </a:r>
            <a:endParaRPr lang="en-US" altLang="zh-CN" dirty="0"/>
          </a:p>
          <a:p>
            <a:r>
              <a:rPr lang="zh-CN" altLang="en-US" dirty="0"/>
              <a:t>此时，</a:t>
            </a:r>
            <a:r>
              <a:rPr lang="en-US" altLang="zh-CN" dirty="0"/>
              <a:t>Spring</a:t>
            </a:r>
            <a:r>
              <a:rPr lang="zh-CN" altLang="en-US" dirty="0"/>
              <a:t>会抛出</a:t>
            </a:r>
            <a:r>
              <a:rPr lang="en-US" altLang="zh-CN" dirty="0" err="1"/>
              <a:t>NoUniqueBeanDefinitionException</a:t>
            </a:r>
            <a:r>
              <a:rPr lang="zh-CN" altLang="en-US" dirty="0"/>
              <a:t>异常。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5ACE28F-608D-4569-B82C-0420CE50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处理自动装配的歧义性</a:t>
            </a:r>
          </a:p>
        </p:txBody>
      </p:sp>
    </p:spTree>
    <p:extLst>
      <p:ext uri="{BB962C8B-B14F-4D97-AF65-F5344CB8AC3E}">
        <p14:creationId xmlns:p14="http://schemas.microsoft.com/office/powerpoint/2010/main" val="213617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DC3DC43-5AA0-49F9-81F1-2B5E5B75F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当发生歧义性时，</a:t>
            </a:r>
            <a:r>
              <a:rPr lang="en-US" altLang="zh-CN" dirty="0"/>
              <a:t>Spring</a:t>
            </a:r>
            <a:r>
              <a:rPr lang="zh-CN" altLang="en-US" dirty="0"/>
              <a:t>提供了多种可选方案来解决这个问题。</a:t>
            </a:r>
            <a:endParaRPr lang="en-US" altLang="zh-CN" dirty="0"/>
          </a:p>
          <a:p>
            <a:r>
              <a:rPr lang="zh-CN" altLang="en-US" dirty="0"/>
              <a:t>你可以将可选的</a:t>
            </a:r>
            <a:r>
              <a:rPr lang="en-US" altLang="zh-CN" dirty="0"/>
              <a:t>bean</a:t>
            </a:r>
            <a:r>
              <a:rPr lang="zh-CN" altLang="en-US" dirty="0"/>
              <a:t>中的某一个设为首选的</a:t>
            </a:r>
            <a:r>
              <a:rPr lang="en-US" altLang="zh-CN" dirty="0"/>
              <a:t>bean</a:t>
            </a:r>
          </a:p>
          <a:p>
            <a:r>
              <a:rPr lang="zh-CN" altLang="en-US" dirty="0"/>
              <a:t>或者使用限定符（</a:t>
            </a:r>
            <a:r>
              <a:rPr lang="en-US" altLang="zh-CN" dirty="0"/>
              <a:t>qualifier</a:t>
            </a:r>
            <a:r>
              <a:rPr lang="zh-CN" altLang="en-US" dirty="0"/>
              <a:t>）来帮助</a:t>
            </a:r>
            <a:r>
              <a:rPr lang="en-US" altLang="zh-CN" dirty="0"/>
              <a:t>Spring</a:t>
            </a:r>
            <a:r>
              <a:rPr lang="zh-CN" altLang="en-US" dirty="0"/>
              <a:t>将可选的</a:t>
            </a:r>
            <a:r>
              <a:rPr lang="en-US" altLang="zh-CN" dirty="0"/>
              <a:t>bean</a:t>
            </a:r>
            <a:r>
              <a:rPr lang="zh-CN" altLang="en-US" dirty="0"/>
              <a:t>的范围缩小到只有一个</a:t>
            </a:r>
            <a:r>
              <a:rPr lang="en-US" altLang="zh-CN" dirty="0"/>
              <a:t>bean</a:t>
            </a:r>
            <a:r>
              <a:rPr lang="zh-CN" altLang="en-US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5ACE28F-608D-4569-B82C-0420CE50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处理自动装配的歧义性</a:t>
            </a:r>
          </a:p>
        </p:txBody>
      </p:sp>
    </p:spTree>
    <p:extLst>
      <p:ext uri="{BB962C8B-B14F-4D97-AF65-F5344CB8AC3E}">
        <p14:creationId xmlns:p14="http://schemas.microsoft.com/office/powerpoint/2010/main" val="394681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DC3DC43-5AA0-49F9-81F1-2B5E5B75F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Spring</a:t>
            </a:r>
            <a:r>
              <a:rPr lang="zh-CN" altLang="en-US" dirty="0"/>
              <a:t>中，可以通过</a:t>
            </a:r>
            <a:r>
              <a:rPr lang="en-US" altLang="zh-CN" dirty="0"/>
              <a:t>@Primary</a:t>
            </a:r>
            <a:r>
              <a:rPr lang="zh-CN" altLang="en-US" dirty="0"/>
              <a:t>来表达最喜欢的方案。</a:t>
            </a:r>
            <a:endParaRPr lang="en-US" altLang="zh-CN" dirty="0"/>
          </a:p>
          <a:p>
            <a:r>
              <a:rPr lang="zh-CN" altLang="en-US" dirty="0"/>
              <a:t>例如：下面代码表示</a:t>
            </a:r>
            <a:r>
              <a:rPr lang="en-US" altLang="zh-CN" dirty="0" err="1"/>
              <a:t>IceCream</a:t>
            </a:r>
            <a:r>
              <a:rPr lang="zh-CN" altLang="en-US" dirty="0"/>
              <a:t>作为首选项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@Component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@Primary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IceCream</a:t>
            </a:r>
            <a:r>
              <a:rPr lang="en-US" altLang="zh-CN" dirty="0"/>
              <a:t> implements Dessert{…}</a:t>
            </a:r>
          </a:p>
          <a:p>
            <a:pPr marL="45720" indent="0"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5ACE28F-608D-4569-B82C-0420CE50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3.3.1</a:t>
            </a:r>
            <a:r>
              <a:rPr lang="zh-CN" altLang="en-US"/>
              <a:t> 标示首选</a:t>
            </a:r>
            <a:r>
              <a:rPr lang="zh-CN" altLang="en-US" dirty="0"/>
              <a:t>的</a:t>
            </a:r>
            <a:r>
              <a:rPr lang="en-US" altLang="zh-CN" dirty="0"/>
              <a:t>bean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02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DC3DC43-5AA0-49F9-81F1-2B5E5B75F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@Primary</a:t>
            </a:r>
            <a:r>
              <a:rPr lang="zh-CN" altLang="en-US" dirty="0"/>
              <a:t>也可和</a:t>
            </a:r>
            <a:r>
              <a:rPr lang="en-US" altLang="zh-CN" dirty="0"/>
              <a:t>@Bean</a:t>
            </a:r>
            <a:r>
              <a:rPr lang="zh-CN" altLang="en-US" dirty="0"/>
              <a:t>一起使用，</a:t>
            </a:r>
            <a:r>
              <a:rPr lang="en-US" altLang="zh-CN" dirty="0"/>
              <a:t>Java</a:t>
            </a:r>
            <a:r>
              <a:rPr lang="zh-CN" altLang="en-US" dirty="0"/>
              <a:t>配置文件进行首选项声明</a:t>
            </a:r>
            <a:endParaRPr lang="en-US" altLang="zh-CN" dirty="0"/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@Bean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@Primary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public Dessert </a:t>
            </a:r>
            <a:r>
              <a:rPr lang="en-US" altLang="zh-CN" dirty="0" err="1"/>
              <a:t>IceCream</a:t>
            </a:r>
            <a:r>
              <a:rPr lang="en-US" altLang="zh-CN" dirty="0"/>
              <a:t>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   return new </a:t>
            </a:r>
            <a:r>
              <a:rPr lang="en-US" altLang="zh-CN" dirty="0" err="1"/>
              <a:t>IceCream</a:t>
            </a:r>
            <a:r>
              <a:rPr lang="en-US" altLang="zh-CN" dirty="0"/>
              <a:t>();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}</a:t>
            </a:r>
          </a:p>
          <a:p>
            <a:pPr marL="45720" indent="0"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5ACE28F-608D-4569-B82C-0420CE50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3.3.1</a:t>
            </a:r>
            <a:r>
              <a:rPr lang="zh-CN" altLang="en-US" dirty="0"/>
              <a:t> 标示道选的</a:t>
            </a:r>
            <a:r>
              <a:rPr lang="en-US" altLang="zh-CN" dirty="0"/>
              <a:t>bean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885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913BABC-4F1F-4723-8FC6-CBF283F7C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设置首选</a:t>
            </a:r>
            <a:r>
              <a:rPr lang="en-US" altLang="zh-CN" dirty="0"/>
              <a:t>bean</a:t>
            </a:r>
            <a:r>
              <a:rPr lang="zh-CN" altLang="en-US" dirty="0"/>
              <a:t>的局限性在于</a:t>
            </a:r>
            <a:r>
              <a:rPr lang="en-US" altLang="zh-CN" dirty="0"/>
              <a:t>@Primary</a:t>
            </a:r>
            <a:r>
              <a:rPr lang="zh-CN" altLang="en-US" dirty="0"/>
              <a:t>无法将可选方案的范围限定到唯一一个无歧义的选项中。它只能标示一个优先的可选方案。</a:t>
            </a:r>
            <a:endParaRPr lang="en-US" altLang="zh-CN" dirty="0"/>
          </a:p>
          <a:p>
            <a:r>
              <a:rPr lang="en-US" altLang="zh-CN" dirty="0"/>
              <a:t>Spring</a:t>
            </a:r>
            <a:r>
              <a:rPr lang="zh-CN" altLang="en-US" dirty="0"/>
              <a:t>的限定符能够在所有可选的</a:t>
            </a:r>
            <a:r>
              <a:rPr lang="en-US" altLang="zh-CN" dirty="0"/>
              <a:t>bean</a:t>
            </a:r>
            <a:r>
              <a:rPr lang="zh-CN" altLang="en-US" dirty="0"/>
              <a:t>上进行缩小范围的操作，最终能够达到只有一个</a:t>
            </a:r>
            <a:r>
              <a:rPr lang="en-US" altLang="zh-CN" dirty="0"/>
              <a:t>bean</a:t>
            </a:r>
            <a:r>
              <a:rPr lang="zh-CN" altLang="en-US" dirty="0"/>
              <a:t>满足所规定的限制条件。</a:t>
            </a:r>
            <a:endParaRPr lang="en-US" altLang="zh-CN" dirty="0"/>
          </a:p>
          <a:p>
            <a:r>
              <a:rPr lang="zh-CN" altLang="en-US" dirty="0"/>
              <a:t>如果将所有的限定符都用上后依然存在歧义性，那么你可以继续使用更多的限定符来缩小选择范围。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772B3D-943A-490B-9322-3EB7EEAE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3.3.2 </a:t>
            </a:r>
            <a:r>
              <a:rPr lang="zh-CN" altLang="en-US" dirty="0"/>
              <a:t>限定自动装配的</a:t>
            </a:r>
            <a:r>
              <a:rPr lang="en-US" altLang="zh-CN" dirty="0"/>
              <a:t>bean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03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913BABC-4F1F-4723-8FC6-CBF283F7C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@Qualifier</a:t>
            </a:r>
            <a:r>
              <a:rPr lang="zh-CN" altLang="en-US" dirty="0"/>
              <a:t>注解是使用限定符的主要方式。它可以与</a:t>
            </a:r>
            <a:r>
              <a:rPr lang="en-US" altLang="zh-CN" dirty="0"/>
              <a:t>@</a:t>
            </a:r>
            <a:r>
              <a:rPr lang="en-US" altLang="zh-CN" dirty="0" err="1"/>
              <a:t>Autowired</a:t>
            </a:r>
            <a:r>
              <a:rPr lang="zh-CN" altLang="en-US" dirty="0"/>
              <a:t>和</a:t>
            </a:r>
            <a:r>
              <a:rPr lang="en-US" altLang="zh-CN" dirty="0"/>
              <a:t>@Inject</a:t>
            </a:r>
            <a:r>
              <a:rPr lang="zh-CN" altLang="en-US" dirty="0"/>
              <a:t>协同使用，在注入的时候指定想要注入进去的是哪个</a:t>
            </a:r>
            <a:r>
              <a:rPr lang="en-US" altLang="zh-CN" dirty="0"/>
              <a:t>bean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例如，想要确保将</a:t>
            </a:r>
            <a:r>
              <a:rPr lang="en-US" altLang="zh-CN" dirty="0" err="1"/>
              <a:t>IceCream</a:t>
            </a:r>
            <a:r>
              <a:rPr lang="zh-CN" altLang="en-US" dirty="0"/>
              <a:t>注入到</a:t>
            </a:r>
            <a:r>
              <a:rPr lang="en-US" altLang="zh-CN" dirty="0" err="1"/>
              <a:t>setDessert</a:t>
            </a:r>
            <a:r>
              <a:rPr lang="en-US" altLang="zh-CN" dirty="0"/>
              <a:t>()</a:t>
            </a:r>
            <a:r>
              <a:rPr lang="zh-CN" altLang="en-US" dirty="0"/>
              <a:t>之中：</a:t>
            </a:r>
            <a:endParaRPr lang="en-US" altLang="zh-CN" dirty="0"/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Autowired</a:t>
            </a:r>
            <a:endParaRPr lang="en-US" altLang="zh-CN" dirty="0"/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@Qualifier(“</a:t>
            </a:r>
            <a:r>
              <a:rPr lang="en-US" altLang="zh-CN" dirty="0" err="1"/>
              <a:t>iceCream</a:t>
            </a:r>
            <a:r>
              <a:rPr lang="en-US" altLang="zh-CN" dirty="0"/>
              <a:t>”)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public void </a:t>
            </a:r>
            <a:r>
              <a:rPr lang="en-US" altLang="zh-CN" dirty="0" err="1"/>
              <a:t>setDessert</a:t>
            </a:r>
            <a:r>
              <a:rPr lang="en-US" altLang="zh-CN" dirty="0"/>
              <a:t>(Dessert dessert)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this.dessert</a:t>
            </a:r>
            <a:r>
              <a:rPr lang="en-US" altLang="zh-CN" dirty="0"/>
              <a:t>=dessert;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772B3D-943A-490B-9322-3EB7EEAE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3.3.2 </a:t>
            </a:r>
            <a:r>
              <a:rPr lang="zh-CN" altLang="en-US" dirty="0"/>
              <a:t>限定自动装配的</a:t>
            </a:r>
            <a:r>
              <a:rPr lang="en-US" altLang="zh-CN" dirty="0"/>
              <a:t>bean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913BABC-4F1F-4723-8FC6-CBF283F7C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@Qualifier</a:t>
            </a:r>
            <a:r>
              <a:rPr lang="zh-CN" altLang="en-US" dirty="0"/>
              <a:t>注解所设置的参数就是想要注入的</a:t>
            </a:r>
            <a:r>
              <a:rPr lang="en-US" altLang="zh-CN" dirty="0"/>
              <a:t>bean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更准确的讲，</a:t>
            </a:r>
            <a:r>
              <a:rPr lang="en-US" altLang="zh-CN" dirty="0"/>
              <a:t> @Qualifier(“</a:t>
            </a:r>
            <a:r>
              <a:rPr lang="en-US" altLang="zh-CN" dirty="0" err="1"/>
              <a:t>iceCream</a:t>
            </a:r>
            <a:r>
              <a:rPr lang="en-US" altLang="zh-CN" dirty="0"/>
              <a:t>”)</a:t>
            </a:r>
            <a:r>
              <a:rPr lang="zh-CN" altLang="en-US" dirty="0"/>
              <a:t>所引用的</a:t>
            </a:r>
            <a:r>
              <a:rPr lang="en-US" altLang="zh-CN" dirty="0"/>
              <a:t>bean</a:t>
            </a:r>
            <a:r>
              <a:rPr lang="zh-CN" altLang="en-US" dirty="0"/>
              <a:t>要具有</a:t>
            </a:r>
            <a:r>
              <a:rPr lang="en-US" altLang="zh-CN" dirty="0"/>
              <a:t>String</a:t>
            </a:r>
            <a:r>
              <a:rPr lang="zh-CN" altLang="en-US" dirty="0"/>
              <a:t>类型的“</a:t>
            </a:r>
            <a:r>
              <a:rPr lang="en-US" altLang="zh-CN" dirty="0" err="1"/>
              <a:t>iceCream</a:t>
            </a:r>
            <a:r>
              <a:rPr lang="en-US" altLang="zh-CN" dirty="0"/>
              <a:t>”</a:t>
            </a:r>
            <a:r>
              <a:rPr lang="zh-CN" altLang="en-US" dirty="0"/>
              <a:t>作为限定符。如果没有指定其他的限定符的话，所有的</a:t>
            </a:r>
            <a:r>
              <a:rPr lang="en-US" altLang="zh-CN" dirty="0"/>
              <a:t>bean</a:t>
            </a:r>
            <a:r>
              <a:rPr lang="zh-CN" altLang="en-US" dirty="0"/>
              <a:t>都会给定一个默认的限定符，这个限定符与</a:t>
            </a:r>
            <a:r>
              <a:rPr lang="en-US" altLang="zh-CN" dirty="0"/>
              <a:t>bean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相同。</a:t>
            </a:r>
            <a:endParaRPr lang="en-US" altLang="zh-CN" dirty="0"/>
          </a:p>
          <a:p>
            <a:r>
              <a:rPr lang="zh-CN" altLang="en-US" dirty="0"/>
              <a:t>因此，框架会将具有</a:t>
            </a:r>
            <a:r>
              <a:rPr lang="en-US" altLang="zh-CN" dirty="0"/>
              <a:t>”</a:t>
            </a:r>
            <a:r>
              <a:rPr lang="en-US" altLang="zh-CN" dirty="0" err="1"/>
              <a:t>iceCream</a:t>
            </a:r>
            <a:r>
              <a:rPr lang="en-US" altLang="zh-CN" dirty="0"/>
              <a:t>”</a:t>
            </a:r>
            <a:r>
              <a:rPr lang="zh-CN" altLang="en-US" dirty="0"/>
              <a:t>限定符的</a:t>
            </a:r>
            <a:r>
              <a:rPr lang="en-US" altLang="zh-CN" dirty="0"/>
              <a:t>bean</a:t>
            </a:r>
            <a:r>
              <a:rPr lang="zh-CN" altLang="en-US" dirty="0"/>
              <a:t>注入到</a:t>
            </a:r>
            <a:r>
              <a:rPr lang="en-US" altLang="zh-CN" dirty="0" err="1"/>
              <a:t>setDessert</a:t>
            </a:r>
            <a:r>
              <a:rPr lang="en-US" altLang="zh-CN" dirty="0"/>
              <a:t>()</a:t>
            </a:r>
            <a:r>
              <a:rPr lang="zh-CN" altLang="en-US" dirty="0"/>
              <a:t>方法中。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772B3D-943A-490B-9322-3EB7EEAE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3.3.2 </a:t>
            </a:r>
            <a:r>
              <a:rPr lang="zh-CN" altLang="en-US" dirty="0"/>
              <a:t>限定自动装配的</a:t>
            </a:r>
            <a:r>
              <a:rPr lang="en-US" altLang="zh-CN" dirty="0"/>
              <a:t>bean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01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913BABC-4F1F-4723-8FC6-CBF283F7C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基于默认的</a:t>
            </a:r>
            <a:r>
              <a:rPr lang="en-US" altLang="zh-CN" dirty="0"/>
              <a:t>bean ID</a:t>
            </a:r>
            <a:r>
              <a:rPr lang="zh-CN" altLang="en-US" dirty="0"/>
              <a:t>作为限定符是非常简单的，但这有可能会引入一些问题。</a:t>
            </a:r>
            <a:endParaRPr lang="en-US" altLang="zh-CN" dirty="0"/>
          </a:p>
          <a:p>
            <a:r>
              <a:rPr lang="zh-CN" altLang="en-US" dirty="0"/>
              <a:t>如果你重构了</a:t>
            </a:r>
            <a:r>
              <a:rPr lang="en-US" altLang="zh-CN" dirty="0" err="1"/>
              <a:t>IceCream</a:t>
            </a:r>
            <a:r>
              <a:rPr lang="zh-CN" altLang="en-US" dirty="0"/>
              <a:t>类，将其重命名为</a:t>
            </a:r>
            <a:r>
              <a:rPr lang="en-US" altLang="zh-CN" dirty="0"/>
              <a:t>Gelato</a:t>
            </a:r>
            <a:r>
              <a:rPr lang="zh-CN" altLang="en-US" dirty="0"/>
              <a:t>的话，</a:t>
            </a:r>
            <a:r>
              <a:rPr lang="en-US" altLang="zh-CN" dirty="0"/>
              <a:t>bean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和默认的限定符会变为</a:t>
            </a:r>
            <a:r>
              <a:rPr lang="en-US" altLang="zh-CN" dirty="0"/>
              <a:t>gelato</a:t>
            </a:r>
            <a:r>
              <a:rPr lang="zh-CN" altLang="en-US" dirty="0"/>
              <a:t>，这就无法匹配</a:t>
            </a:r>
            <a:r>
              <a:rPr lang="en-US" altLang="zh-CN" dirty="0" err="1"/>
              <a:t>setDessert</a:t>
            </a:r>
            <a:r>
              <a:rPr lang="en-US" altLang="zh-CN" dirty="0"/>
              <a:t>()</a:t>
            </a:r>
            <a:r>
              <a:rPr lang="zh-CN" altLang="en-US" dirty="0"/>
              <a:t>方法中的限定符。</a:t>
            </a:r>
            <a:endParaRPr lang="en-US" altLang="zh-CN" dirty="0"/>
          </a:p>
          <a:p>
            <a:r>
              <a:rPr lang="zh-CN" altLang="en-US" dirty="0"/>
              <a:t>这里的问题在于</a:t>
            </a:r>
            <a:r>
              <a:rPr lang="en-US" altLang="zh-CN" dirty="0" err="1"/>
              <a:t>setDessert</a:t>
            </a:r>
            <a:r>
              <a:rPr lang="en-US" altLang="zh-CN" dirty="0"/>
              <a:t>()</a:t>
            </a:r>
            <a:r>
              <a:rPr lang="zh-CN" altLang="en-US" dirty="0"/>
              <a:t>方法上所指定的限定符与要注入的</a:t>
            </a:r>
            <a:r>
              <a:rPr lang="en-US" altLang="zh-CN" dirty="0"/>
              <a:t>bean</a:t>
            </a:r>
            <a:r>
              <a:rPr lang="zh-CN" altLang="en-US" dirty="0"/>
              <a:t>的名称是紧耦合的。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772B3D-943A-490B-9322-3EB7EEAE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3.3.2 </a:t>
            </a:r>
            <a:r>
              <a:rPr lang="zh-CN" altLang="en-US" dirty="0"/>
              <a:t>限定自动装配的</a:t>
            </a:r>
            <a:r>
              <a:rPr lang="en-US" altLang="zh-CN" dirty="0"/>
              <a:t>bean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81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在软件开发中，一个很大的挑战是将应用从一个环境迁移到另外一个环境。</a:t>
            </a:r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在开发阶段使用的环境可能并不适合迁移到生产环境中。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数据库配置、加密算法以及与外部系统的集成</a:t>
            </a:r>
            <a:r>
              <a:rPr lang="zh-CN" altLang="en-US" dirty="0"/>
              <a:t>是跨环境部署时会发生变化的几个典型例子。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环境与</a:t>
            </a:r>
            <a:r>
              <a:rPr lang="en-US" altLang="zh-CN" dirty="0"/>
              <a:t>profile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722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913BABC-4F1F-4723-8FC6-CBF283F7C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我们可以为</a:t>
            </a:r>
            <a:r>
              <a:rPr lang="en-US" altLang="zh-CN" dirty="0"/>
              <a:t>bean</a:t>
            </a:r>
            <a:r>
              <a:rPr lang="zh-CN" altLang="en-US" dirty="0"/>
              <a:t>设置自己的限定符，而不依赖于将</a:t>
            </a:r>
            <a:r>
              <a:rPr lang="en-US" altLang="zh-CN" dirty="0"/>
              <a:t>bean ID</a:t>
            </a:r>
            <a:r>
              <a:rPr lang="zh-CN" altLang="en-US" dirty="0"/>
              <a:t>作为限定符。</a:t>
            </a:r>
            <a:endParaRPr lang="en-US" altLang="zh-CN" dirty="0"/>
          </a:p>
          <a:p>
            <a:r>
              <a:rPr lang="zh-CN" altLang="en-US" dirty="0"/>
              <a:t>所需要做的就是在</a:t>
            </a:r>
            <a:r>
              <a:rPr lang="en-US" altLang="zh-CN" dirty="0"/>
              <a:t>bean</a:t>
            </a:r>
            <a:r>
              <a:rPr lang="zh-CN" altLang="en-US" dirty="0"/>
              <a:t>声明上添加</a:t>
            </a:r>
            <a:r>
              <a:rPr lang="en-US" altLang="zh-CN" dirty="0"/>
              <a:t>@Qualifier</a:t>
            </a:r>
            <a:r>
              <a:rPr lang="zh-CN" altLang="en-US" dirty="0"/>
              <a:t>注解。</a:t>
            </a:r>
            <a:endParaRPr lang="en-US" altLang="zh-CN" dirty="0"/>
          </a:p>
          <a:p>
            <a:r>
              <a:rPr lang="zh-CN" altLang="en-US" dirty="0"/>
              <a:t>例如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@Component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@Qualifier(“cold”)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IceCream</a:t>
            </a:r>
            <a:r>
              <a:rPr lang="en-US" altLang="zh-CN" dirty="0"/>
              <a:t> implements Dessert{…}</a:t>
            </a:r>
          </a:p>
          <a:p>
            <a:pPr marL="45720" indent="0"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772B3D-943A-490B-9322-3EB7EEAE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3.3.2 </a:t>
            </a:r>
            <a:r>
              <a:rPr lang="zh-CN" altLang="en-US" dirty="0"/>
              <a:t>创建自定义限定符</a:t>
            </a:r>
          </a:p>
        </p:txBody>
      </p:sp>
    </p:spTree>
    <p:extLst>
      <p:ext uri="{BB962C8B-B14F-4D97-AF65-F5344CB8AC3E}">
        <p14:creationId xmlns:p14="http://schemas.microsoft.com/office/powerpoint/2010/main" val="13118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913BABC-4F1F-4723-8FC6-CBF283F7C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在这种情况下，</a:t>
            </a:r>
            <a:r>
              <a:rPr lang="en-US" altLang="zh-CN" dirty="0"/>
              <a:t>cold</a:t>
            </a:r>
            <a:r>
              <a:rPr lang="zh-CN" altLang="en-US" dirty="0"/>
              <a:t>限定符分配给了</a:t>
            </a:r>
            <a:r>
              <a:rPr lang="en-US" altLang="zh-CN" dirty="0" err="1"/>
              <a:t>IceCream</a:t>
            </a:r>
            <a:r>
              <a:rPr lang="en-US" altLang="zh-CN" dirty="0"/>
              <a:t> bean</a:t>
            </a:r>
            <a:r>
              <a:rPr lang="zh-CN" altLang="en-US" dirty="0"/>
              <a:t>。因为它没有耦合类名，因此你可以随意的重构</a:t>
            </a:r>
            <a:r>
              <a:rPr lang="en-US" altLang="zh-CN" dirty="0" err="1"/>
              <a:t>IceCream</a:t>
            </a:r>
            <a:r>
              <a:rPr lang="zh-CN" altLang="en-US" dirty="0"/>
              <a:t>类名。</a:t>
            </a:r>
            <a:endParaRPr lang="en-US" altLang="zh-CN" dirty="0"/>
          </a:p>
          <a:p>
            <a:r>
              <a:rPr lang="zh-CN" altLang="en-US" dirty="0"/>
              <a:t>在注入的地方，只要引用</a:t>
            </a:r>
            <a:r>
              <a:rPr lang="en-US" altLang="zh-CN" dirty="0"/>
              <a:t>cold</a:t>
            </a:r>
            <a:r>
              <a:rPr lang="zh-CN" altLang="en-US" dirty="0"/>
              <a:t>限定符就可以了：</a:t>
            </a:r>
            <a:endParaRPr lang="en-US" altLang="zh-CN" dirty="0"/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Autowired</a:t>
            </a:r>
            <a:endParaRPr lang="en-US" altLang="zh-CN" dirty="0"/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@Qualifier(“cold”)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public void </a:t>
            </a:r>
            <a:r>
              <a:rPr lang="en-US" altLang="zh-CN" dirty="0" err="1"/>
              <a:t>setDessert</a:t>
            </a:r>
            <a:r>
              <a:rPr lang="en-US" altLang="zh-CN" dirty="0"/>
              <a:t>(Dessert dessert)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this.dessert</a:t>
            </a:r>
            <a:r>
              <a:rPr lang="en-US" altLang="zh-CN" dirty="0"/>
              <a:t>=dessert;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}</a:t>
            </a:r>
          </a:p>
          <a:p>
            <a:pPr marL="45720" indent="0"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772B3D-943A-490B-9322-3EB7EEAE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3.3.2 </a:t>
            </a:r>
            <a:r>
              <a:rPr lang="zh-CN" altLang="en-US" dirty="0"/>
              <a:t>创建自定义限定符</a:t>
            </a:r>
          </a:p>
        </p:txBody>
      </p:sp>
    </p:spTree>
    <p:extLst>
      <p:ext uri="{BB962C8B-B14F-4D97-AF65-F5344CB8AC3E}">
        <p14:creationId xmlns:p14="http://schemas.microsoft.com/office/powerpoint/2010/main" val="137951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8961C39-1BF7-47CF-BFC2-DE0790889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在默认情况下，</a:t>
            </a:r>
            <a:r>
              <a:rPr lang="en-US" altLang="zh-CN" dirty="0"/>
              <a:t>Spring</a:t>
            </a:r>
            <a:r>
              <a:rPr lang="zh-CN" altLang="en-US" dirty="0"/>
              <a:t>应用上下文中所有的</a:t>
            </a:r>
            <a:r>
              <a:rPr lang="en-US" altLang="zh-CN" dirty="0"/>
              <a:t>bean</a:t>
            </a:r>
            <a:r>
              <a:rPr lang="zh-CN" altLang="en-US" dirty="0"/>
              <a:t>都是单例的（</a:t>
            </a:r>
            <a:r>
              <a:rPr lang="en-US" altLang="zh-CN" dirty="0"/>
              <a:t>singleton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也就是说，不管给定的一个</a:t>
            </a:r>
            <a:r>
              <a:rPr lang="en-US" altLang="zh-CN" dirty="0"/>
              <a:t>bean</a:t>
            </a:r>
            <a:r>
              <a:rPr lang="zh-CN" altLang="en-US" dirty="0"/>
              <a:t>被注入到其他的</a:t>
            </a:r>
            <a:r>
              <a:rPr lang="en-US" altLang="zh-CN" dirty="0"/>
              <a:t>bean</a:t>
            </a:r>
            <a:r>
              <a:rPr lang="zh-CN" altLang="en-US" dirty="0"/>
              <a:t>多少次，每次所注入的都是同一个实例。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50B0A09-11E4-4D9F-BF24-FAAB75E8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bean</a:t>
            </a:r>
            <a:r>
              <a:rPr lang="zh-CN" altLang="en-US" dirty="0"/>
              <a:t>的作用域</a:t>
            </a:r>
          </a:p>
        </p:txBody>
      </p:sp>
    </p:spTree>
    <p:extLst>
      <p:ext uri="{BB962C8B-B14F-4D97-AF65-F5344CB8AC3E}">
        <p14:creationId xmlns:p14="http://schemas.microsoft.com/office/powerpoint/2010/main" val="295246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8961C39-1BF7-47CF-BFC2-DE0790889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定义了多种作用域，可以基于这此作用域创建</a:t>
            </a:r>
            <a:r>
              <a:rPr lang="en-US" altLang="zh-CN" dirty="0"/>
              <a:t>bean</a:t>
            </a:r>
            <a:r>
              <a:rPr lang="zh-CN" altLang="en-US" dirty="0"/>
              <a:t>，包括：</a:t>
            </a:r>
            <a:endParaRPr lang="en-US" altLang="zh-CN" dirty="0"/>
          </a:p>
          <a:p>
            <a:pPr lvl="1"/>
            <a:r>
              <a:rPr lang="zh-CN" altLang="en-US" dirty="0"/>
              <a:t>单例</a:t>
            </a:r>
            <a:r>
              <a:rPr lang="en-US" altLang="zh-CN" dirty="0"/>
              <a:t>(Singleton)</a:t>
            </a:r>
            <a:r>
              <a:rPr lang="zh-CN" altLang="en-US" dirty="0"/>
              <a:t>：在整个应用中，只创建</a:t>
            </a:r>
            <a:r>
              <a:rPr lang="en-US" altLang="zh-CN" dirty="0"/>
              <a:t>bean</a:t>
            </a:r>
            <a:r>
              <a:rPr lang="zh-CN" altLang="en-US" dirty="0"/>
              <a:t>的一个实例</a:t>
            </a:r>
            <a:endParaRPr lang="en-US" altLang="zh-CN" dirty="0"/>
          </a:p>
          <a:p>
            <a:pPr lvl="1"/>
            <a:r>
              <a:rPr lang="zh-CN" altLang="en-US" dirty="0"/>
              <a:t>原型</a:t>
            </a:r>
            <a:r>
              <a:rPr lang="en-US" altLang="zh-CN" dirty="0"/>
              <a:t>(Prototype)</a:t>
            </a:r>
            <a:r>
              <a:rPr lang="zh-CN" altLang="en-US" dirty="0"/>
              <a:t>：每次注入或者通过</a:t>
            </a:r>
            <a:r>
              <a:rPr lang="en-US" altLang="zh-CN" dirty="0"/>
              <a:t>Spring</a:t>
            </a:r>
            <a:r>
              <a:rPr lang="zh-CN" altLang="en-US" dirty="0"/>
              <a:t>应用上下文获取的时候，都会创建一个新的</a:t>
            </a:r>
            <a:r>
              <a:rPr lang="en-US" altLang="zh-CN" dirty="0"/>
              <a:t>bean</a:t>
            </a:r>
            <a:r>
              <a:rPr lang="zh-CN" altLang="en-US" dirty="0"/>
              <a:t>实例。</a:t>
            </a:r>
            <a:endParaRPr lang="en-US" altLang="zh-CN" dirty="0"/>
          </a:p>
          <a:p>
            <a:pPr lvl="1"/>
            <a:r>
              <a:rPr lang="zh-CN" altLang="en-US" dirty="0"/>
              <a:t>会话（</a:t>
            </a:r>
            <a:r>
              <a:rPr lang="en-US" altLang="zh-CN" dirty="0"/>
              <a:t>Session</a:t>
            </a:r>
            <a:r>
              <a:rPr lang="zh-CN" altLang="en-US" dirty="0"/>
              <a:t>）：在</a:t>
            </a:r>
            <a:r>
              <a:rPr lang="en-US" altLang="zh-CN" dirty="0"/>
              <a:t>Web</a:t>
            </a:r>
            <a:r>
              <a:rPr lang="zh-CN" altLang="en-US" dirty="0"/>
              <a:t>应用中，为每个会话创建一个</a:t>
            </a:r>
            <a:r>
              <a:rPr lang="en-US" altLang="zh-CN" dirty="0"/>
              <a:t>bean</a:t>
            </a:r>
            <a:r>
              <a:rPr lang="zh-CN" altLang="en-US" dirty="0"/>
              <a:t>实例</a:t>
            </a:r>
            <a:endParaRPr lang="en-US" altLang="zh-CN" dirty="0"/>
          </a:p>
          <a:p>
            <a:pPr lvl="1"/>
            <a:r>
              <a:rPr lang="zh-CN" altLang="en-US" dirty="0"/>
              <a:t>请求（</a:t>
            </a:r>
            <a:r>
              <a:rPr lang="en-US" altLang="zh-CN" dirty="0"/>
              <a:t>Request</a:t>
            </a:r>
            <a:r>
              <a:rPr lang="zh-CN" altLang="en-US" dirty="0"/>
              <a:t>）：在</a:t>
            </a:r>
            <a:r>
              <a:rPr lang="en-US" altLang="zh-CN" dirty="0"/>
              <a:t>Web</a:t>
            </a:r>
            <a:r>
              <a:rPr lang="zh-CN" altLang="en-US" dirty="0"/>
              <a:t>应用中，为每个请求创建一个</a:t>
            </a:r>
            <a:r>
              <a:rPr lang="en-US" altLang="zh-CN" dirty="0"/>
              <a:t>bean</a:t>
            </a:r>
            <a:r>
              <a:rPr lang="zh-CN" altLang="en-US" dirty="0"/>
              <a:t>实例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50B0A09-11E4-4D9F-BF24-FAAB75E8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bean</a:t>
            </a:r>
            <a:r>
              <a:rPr lang="zh-CN" altLang="en-US" dirty="0"/>
              <a:t>的作用域</a:t>
            </a:r>
          </a:p>
        </p:txBody>
      </p:sp>
    </p:spTree>
    <p:extLst>
      <p:ext uri="{BB962C8B-B14F-4D97-AF65-F5344CB8AC3E}">
        <p14:creationId xmlns:p14="http://schemas.microsoft.com/office/powerpoint/2010/main" val="368210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8961C39-1BF7-47CF-BFC2-DE0790889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对易变类型的类，单例作用域并不合适。如果选择其他的作用域，要使用</a:t>
            </a:r>
            <a:r>
              <a:rPr lang="en-US" altLang="zh-CN" dirty="0"/>
              <a:t>@Scope</a:t>
            </a:r>
            <a:r>
              <a:rPr lang="zh-CN" altLang="en-US" dirty="0"/>
              <a:t>注解，它可以与</a:t>
            </a:r>
            <a:r>
              <a:rPr lang="en-US" altLang="zh-CN" dirty="0"/>
              <a:t>@Component</a:t>
            </a:r>
            <a:r>
              <a:rPr lang="zh-CN" altLang="en-US" dirty="0"/>
              <a:t>和</a:t>
            </a:r>
            <a:r>
              <a:rPr lang="en-US" altLang="zh-CN" dirty="0"/>
              <a:t>@Bean</a:t>
            </a:r>
            <a:r>
              <a:rPr lang="zh-CN" altLang="en-US" dirty="0"/>
              <a:t>一起使用。</a:t>
            </a:r>
            <a:endParaRPr lang="en-US" altLang="zh-CN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@Component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@Scope(</a:t>
            </a:r>
            <a:r>
              <a:rPr lang="en-US" altLang="zh-CN" dirty="0" err="1"/>
              <a:t>ConfigurableBeanFactory.SCOPE_PROTOTYPE</a:t>
            </a:r>
            <a:r>
              <a:rPr lang="en-US" altLang="zh-CN" dirty="0"/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public class Notepad{…}</a:t>
            </a:r>
          </a:p>
          <a:p>
            <a:r>
              <a:rPr lang="zh-CN" altLang="en-US" dirty="0"/>
              <a:t>常量</a:t>
            </a:r>
            <a:r>
              <a:rPr lang="en-US" altLang="zh-CN" dirty="0" err="1"/>
              <a:t>SCOPE_PROTOTYPE</a:t>
            </a:r>
            <a:r>
              <a:rPr lang="zh-CN" altLang="en-US" dirty="0"/>
              <a:t>设置了原型作用域。也可以使用</a:t>
            </a:r>
            <a:r>
              <a:rPr lang="en-US" altLang="zh-CN" dirty="0"/>
              <a:t>@Scope(“prototype”)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50B0A09-11E4-4D9F-BF24-FAAB75E8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bean</a:t>
            </a:r>
            <a:r>
              <a:rPr lang="zh-CN" altLang="en-US" dirty="0"/>
              <a:t>的作用域</a:t>
            </a:r>
          </a:p>
        </p:txBody>
      </p:sp>
    </p:spTree>
    <p:extLst>
      <p:ext uri="{BB962C8B-B14F-4D97-AF65-F5344CB8AC3E}">
        <p14:creationId xmlns:p14="http://schemas.microsoft.com/office/powerpoint/2010/main" val="398985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8961C39-1BF7-47CF-BFC2-DE0790889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如果你想在</a:t>
            </a:r>
            <a:r>
              <a:rPr lang="en-US" altLang="zh-CN" dirty="0"/>
              <a:t>Java</a:t>
            </a:r>
            <a:r>
              <a:rPr lang="zh-CN" altLang="en-US" dirty="0"/>
              <a:t>配置中将</a:t>
            </a:r>
            <a:r>
              <a:rPr lang="en-US" altLang="zh-CN" dirty="0"/>
              <a:t>Notepad</a:t>
            </a:r>
            <a:r>
              <a:rPr lang="zh-CN" altLang="en-US" dirty="0"/>
              <a:t>声明为原型的</a:t>
            </a:r>
            <a:r>
              <a:rPr lang="en-US" altLang="zh-CN" dirty="0"/>
              <a:t>bean</a:t>
            </a:r>
            <a:r>
              <a:rPr lang="zh-CN" altLang="en-US" dirty="0"/>
              <a:t>，那么可以组合使用</a:t>
            </a:r>
            <a:r>
              <a:rPr lang="en-US" altLang="zh-CN" dirty="0"/>
              <a:t>@Scope</a:t>
            </a:r>
            <a:r>
              <a:rPr lang="zh-CN" altLang="en-US" dirty="0"/>
              <a:t>和</a:t>
            </a:r>
            <a:r>
              <a:rPr lang="en-US" altLang="zh-CN" dirty="0"/>
              <a:t>@Bean</a:t>
            </a:r>
            <a:r>
              <a:rPr lang="zh-CN" altLang="en-US" dirty="0"/>
              <a:t>来指定所需的作用域：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@Bean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@Scope(</a:t>
            </a:r>
            <a:r>
              <a:rPr lang="en-US" altLang="zh-CN" dirty="0" err="1"/>
              <a:t>ConfigurableBeanFactory.SCOPE_PROTOTYPE</a:t>
            </a:r>
            <a:r>
              <a:rPr lang="en-US" altLang="zh-CN" dirty="0"/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public Notepad notepad(){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   return new Notepad();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}</a:t>
            </a:r>
          </a:p>
          <a:p>
            <a:pPr>
              <a:spcBef>
                <a:spcPts val="0"/>
              </a:spcBef>
            </a:pPr>
            <a:r>
              <a:rPr lang="zh-CN" altLang="en-US" dirty="0"/>
              <a:t>演示</a:t>
            </a:r>
            <a:r>
              <a:rPr lang="en-US" altLang="zh-CN" dirty="0" err="1"/>
              <a:t>scopedbeans</a:t>
            </a:r>
            <a:r>
              <a:rPr lang="zh-CN" altLang="en-US" dirty="0"/>
              <a:t>实例</a:t>
            </a:r>
            <a:endParaRPr lang="en-US" altLang="zh-CN" dirty="0"/>
          </a:p>
          <a:p>
            <a:pPr marL="45720" indent="0"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50B0A09-11E4-4D9F-BF24-FAAB75E8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bean</a:t>
            </a:r>
            <a:r>
              <a:rPr lang="zh-CN" altLang="en-US" dirty="0"/>
              <a:t>的作用域</a:t>
            </a:r>
          </a:p>
        </p:txBody>
      </p:sp>
    </p:spTree>
    <p:extLst>
      <p:ext uri="{BB962C8B-B14F-4D97-AF65-F5344CB8AC3E}">
        <p14:creationId xmlns:p14="http://schemas.microsoft.com/office/powerpoint/2010/main" val="420904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8961C39-1BF7-47CF-BFC2-DE0790889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Spring</a:t>
            </a:r>
            <a:r>
              <a:rPr lang="zh-CN" altLang="en-US" dirty="0"/>
              <a:t>中，处理外部值的最简单方式就是声明属性源并通过</a:t>
            </a:r>
            <a:r>
              <a:rPr lang="en-US" altLang="zh-CN" dirty="0"/>
              <a:t>Spring</a:t>
            </a:r>
            <a:r>
              <a:rPr lang="zh-CN" altLang="en-US" dirty="0"/>
              <a:t>的</a:t>
            </a:r>
            <a:r>
              <a:rPr lang="en-US" altLang="zh-CN" dirty="0"/>
              <a:t>Environment</a:t>
            </a:r>
            <a:r>
              <a:rPr lang="zh-CN" altLang="en-US" dirty="0"/>
              <a:t>来检索属性。</a:t>
            </a:r>
            <a:endParaRPr lang="en-US" altLang="zh-CN" dirty="0"/>
          </a:p>
          <a:p>
            <a:r>
              <a:rPr lang="zh-CN" altLang="en-US" dirty="0"/>
              <a:t>例如，下例展现了一个基本的</a:t>
            </a:r>
            <a:r>
              <a:rPr lang="en-US" altLang="zh-CN" dirty="0"/>
              <a:t>Spring</a:t>
            </a:r>
            <a:r>
              <a:rPr lang="zh-CN" altLang="en-US" dirty="0"/>
              <a:t>配置类，它使用外部的属性来装配</a:t>
            </a:r>
            <a:r>
              <a:rPr lang="en-US" altLang="zh-CN" dirty="0" err="1"/>
              <a:t>BlankDisc</a:t>
            </a:r>
            <a:r>
              <a:rPr lang="en-US" altLang="zh-CN" dirty="0"/>
              <a:t> bean</a:t>
            </a:r>
            <a:r>
              <a:rPr lang="zh-CN" altLang="en-US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50B0A09-11E4-4D9F-BF24-FAAB75E8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运行时值注入</a:t>
            </a:r>
          </a:p>
        </p:txBody>
      </p:sp>
    </p:spTree>
    <p:extLst>
      <p:ext uri="{BB962C8B-B14F-4D97-AF65-F5344CB8AC3E}">
        <p14:creationId xmlns:p14="http://schemas.microsoft.com/office/powerpoint/2010/main" val="126922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8961C39-1BF7-47CF-BFC2-DE0790889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729192" cy="484056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程序清单</a:t>
            </a:r>
            <a:r>
              <a:rPr lang="en-US" altLang="zh-CN" dirty="0"/>
              <a:t>3.7 </a:t>
            </a:r>
            <a:r>
              <a:rPr lang="zh-CN" altLang="en-US" dirty="0"/>
              <a:t>使用</a:t>
            </a:r>
            <a:r>
              <a:rPr lang="en-US" altLang="zh-CN" dirty="0"/>
              <a:t>@</a:t>
            </a:r>
            <a:r>
              <a:rPr lang="en-US" altLang="zh-CN" dirty="0" err="1"/>
              <a:t>PropertySource</a:t>
            </a:r>
            <a:r>
              <a:rPr lang="zh-CN" altLang="en-US" dirty="0"/>
              <a:t>注解和</a:t>
            </a:r>
            <a:r>
              <a:rPr lang="en-US" altLang="zh-CN" dirty="0"/>
              <a:t>Environment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@Configuration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PropertySource</a:t>
            </a:r>
            <a:r>
              <a:rPr lang="en-US" altLang="zh-CN" dirty="0"/>
              <a:t>("</a:t>
            </a:r>
            <a:r>
              <a:rPr lang="en-US" altLang="zh-CN" dirty="0" err="1"/>
              <a:t>classpath</a:t>
            </a:r>
            <a:r>
              <a:rPr lang="en-US" altLang="zh-CN" dirty="0"/>
              <a:t>:/com/</a:t>
            </a:r>
            <a:r>
              <a:rPr lang="en-US" altLang="zh-CN" dirty="0" err="1"/>
              <a:t>soundsystem</a:t>
            </a:r>
            <a:r>
              <a:rPr lang="en-US" altLang="zh-CN" dirty="0"/>
              <a:t>/</a:t>
            </a:r>
            <a:r>
              <a:rPr lang="en-US" altLang="zh-CN" dirty="0" err="1"/>
              <a:t>app.properties</a:t>
            </a:r>
            <a:r>
              <a:rPr lang="en-US" altLang="zh-CN" dirty="0"/>
              <a:t>")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EnvironmentConfig</a:t>
            </a:r>
            <a:r>
              <a:rPr lang="en-US" altLang="zh-CN" dirty="0"/>
              <a:t> { 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  @</a:t>
            </a:r>
            <a:r>
              <a:rPr lang="en-US" altLang="zh-CN" dirty="0" err="1"/>
              <a:t>Autowired</a:t>
            </a:r>
            <a:r>
              <a:rPr lang="en-US" altLang="zh-CN" dirty="0"/>
              <a:t> 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  Environment env;</a:t>
            </a:r>
          </a:p>
          <a:p>
            <a:pPr marL="45720" indent="0">
              <a:spcBef>
                <a:spcPts val="0"/>
              </a:spcBef>
              <a:buNone/>
            </a:pPr>
            <a:endParaRPr lang="en-US" altLang="zh-CN" dirty="0"/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  @Bean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  public </a:t>
            </a:r>
            <a:r>
              <a:rPr lang="en-US" altLang="zh-CN" dirty="0" err="1"/>
              <a:t>BlankDisc</a:t>
            </a:r>
            <a:r>
              <a:rPr lang="en-US" altLang="zh-CN" dirty="0"/>
              <a:t> </a:t>
            </a:r>
            <a:r>
              <a:rPr lang="en-US" altLang="zh-CN" dirty="0" err="1"/>
              <a:t>blankDisc</a:t>
            </a:r>
            <a:r>
              <a:rPr lang="en-US" altLang="zh-CN" dirty="0"/>
              <a:t>()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    return new </a:t>
            </a:r>
            <a:r>
              <a:rPr lang="en-US" altLang="zh-CN" dirty="0" err="1"/>
              <a:t>BlankDisc</a:t>
            </a:r>
            <a:r>
              <a:rPr lang="en-US" altLang="zh-CN" dirty="0"/>
              <a:t>(</a:t>
            </a:r>
            <a:r>
              <a:rPr lang="en-US" altLang="zh-CN" dirty="0" err="1"/>
              <a:t>env.getProperty</a:t>
            </a:r>
            <a:r>
              <a:rPr lang="en-US" altLang="zh-CN" dirty="0"/>
              <a:t>("</a:t>
            </a:r>
            <a:r>
              <a:rPr lang="en-US" altLang="zh-CN" dirty="0" err="1"/>
              <a:t>disc.title</a:t>
            </a:r>
            <a:r>
              <a:rPr lang="en-US" altLang="zh-CN" dirty="0"/>
              <a:t>"),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env.getProperty</a:t>
            </a:r>
            <a:r>
              <a:rPr lang="en-US" altLang="zh-CN" dirty="0"/>
              <a:t>("</a:t>
            </a:r>
            <a:r>
              <a:rPr lang="en-US" altLang="zh-CN" dirty="0" err="1"/>
              <a:t>disc.artist</a:t>
            </a:r>
            <a:r>
              <a:rPr lang="en-US" altLang="zh-CN" dirty="0"/>
              <a:t>")); 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  } 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50B0A09-11E4-4D9F-BF24-FAAB75E8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运行时值注入</a:t>
            </a:r>
          </a:p>
        </p:txBody>
      </p:sp>
    </p:spTree>
    <p:extLst>
      <p:ext uri="{BB962C8B-B14F-4D97-AF65-F5344CB8AC3E}">
        <p14:creationId xmlns:p14="http://schemas.microsoft.com/office/powerpoint/2010/main" val="177672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8961C39-1BF7-47CF-BFC2-DE0790889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729192" cy="4840560"/>
          </a:xfrm>
        </p:spPr>
        <p:txBody>
          <a:bodyPr>
            <a:normAutofit/>
          </a:bodyPr>
          <a:lstStyle/>
          <a:p>
            <a:r>
              <a:rPr lang="en-US" altLang="zh-CN" dirty="0"/>
              <a:t>@</a:t>
            </a:r>
            <a:r>
              <a:rPr lang="en-US" altLang="zh-CN" dirty="0" err="1"/>
              <a:t>PropertySource</a:t>
            </a:r>
            <a:r>
              <a:rPr lang="zh-CN" altLang="en-US" dirty="0"/>
              <a:t>引用了类路径中一个名为</a:t>
            </a:r>
            <a:r>
              <a:rPr lang="en-US" altLang="zh-CN" dirty="0" err="1"/>
              <a:t>app.properties</a:t>
            </a:r>
            <a:r>
              <a:rPr lang="zh-CN" altLang="en-US" dirty="0"/>
              <a:t>的文件。</a:t>
            </a:r>
            <a:endParaRPr lang="en-US" altLang="zh-CN" dirty="0"/>
          </a:p>
          <a:p>
            <a:r>
              <a:rPr lang="zh-CN" altLang="en-US" dirty="0"/>
              <a:t>这个属性文件会加载到</a:t>
            </a:r>
            <a:r>
              <a:rPr lang="en-US" altLang="zh-CN" dirty="0"/>
              <a:t>Spring</a:t>
            </a:r>
            <a:r>
              <a:rPr lang="zh-CN" altLang="en-US" dirty="0"/>
              <a:t>的</a:t>
            </a:r>
            <a:r>
              <a:rPr lang="en-US" altLang="zh-CN" dirty="0"/>
              <a:t>Environment</a:t>
            </a:r>
            <a:r>
              <a:rPr lang="zh-CN" altLang="en-US" dirty="0"/>
              <a:t>中，稍后可以从这里用</a:t>
            </a:r>
            <a:r>
              <a:rPr lang="en-US" altLang="zh-CN" dirty="0" err="1"/>
              <a:t>getProperty</a:t>
            </a:r>
            <a:r>
              <a:rPr lang="en-US" altLang="zh-CN" dirty="0"/>
              <a:t>()</a:t>
            </a:r>
            <a:r>
              <a:rPr lang="zh-CN" altLang="en-US" dirty="0"/>
              <a:t>方法检索属性。</a:t>
            </a:r>
            <a:endParaRPr lang="en-US" altLang="zh-CN" dirty="0"/>
          </a:p>
          <a:p>
            <a:r>
              <a:rPr lang="en-US" altLang="zh-CN" dirty="0" err="1"/>
              <a:t>getProperty</a:t>
            </a:r>
            <a:r>
              <a:rPr lang="en-US" altLang="zh-CN" dirty="0"/>
              <a:t>()</a:t>
            </a:r>
            <a:r>
              <a:rPr lang="zh-CN" altLang="en-US" dirty="0"/>
              <a:t>方法有四个重载的变种形式：</a:t>
            </a:r>
            <a:endParaRPr lang="en-US" altLang="zh-CN" dirty="0"/>
          </a:p>
          <a:p>
            <a:pPr lvl="1"/>
            <a:r>
              <a:rPr lang="en-US" altLang="zh-CN" dirty="0"/>
              <a:t>String </a:t>
            </a:r>
            <a:r>
              <a:rPr lang="en-US" altLang="zh-CN" dirty="0" err="1"/>
              <a:t>getProperty</a:t>
            </a:r>
            <a:r>
              <a:rPr lang="en-US" altLang="zh-CN" dirty="0"/>
              <a:t>(String key)</a:t>
            </a:r>
          </a:p>
          <a:p>
            <a:pPr lvl="1"/>
            <a:r>
              <a:rPr lang="en-US" altLang="zh-CN" dirty="0"/>
              <a:t>String </a:t>
            </a:r>
            <a:r>
              <a:rPr lang="en-US" altLang="zh-CN" dirty="0" err="1"/>
              <a:t>getProperty</a:t>
            </a:r>
            <a:r>
              <a:rPr lang="en-US" altLang="zh-CN" dirty="0"/>
              <a:t>(String key, String </a:t>
            </a:r>
            <a:r>
              <a:rPr lang="en-US" altLang="zh-CN" dirty="0" err="1"/>
              <a:t>defaultValue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T </a:t>
            </a:r>
            <a:r>
              <a:rPr lang="en-US" altLang="zh-CN" dirty="0" err="1"/>
              <a:t>getProperty</a:t>
            </a:r>
            <a:r>
              <a:rPr lang="en-US" altLang="zh-CN" dirty="0"/>
              <a:t>(String key, Class&lt;T&gt; type)</a:t>
            </a:r>
          </a:p>
          <a:p>
            <a:pPr lvl="1"/>
            <a:r>
              <a:rPr lang="en-US" altLang="zh-CN" dirty="0"/>
              <a:t>T </a:t>
            </a:r>
            <a:r>
              <a:rPr lang="en-US" altLang="zh-CN" dirty="0" err="1"/>
              <a:t>getProperty</a:t>
            </a:r>
            <a:r>
              <a:rPr lang="en-US" altLang="zh-CN" dirty="0"/>
              <a:t>(String key, Class&lt;T&gt; type, T </a:t>
            </a:r>
            <a:r>
              <a:rPr lang="en-US" altLang="zh-CN" dirty="0" err="1"/>
              <a:t>defaultValue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50B0A09-11E4-4D9F-BF24-FAAB75E8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运行时值注入</a:t>
            </a:r>
          </a:p>
        </p:txBody>
      </p:sp>
    </p:spTree>
    <p:extLst>
      <p:ext uri="{BB962C8B-B14F-4D97-AF65-F5344CB8AC3E}">
        <p14:creationId xmlns:p14="http://schemas.microsoft.com/office/powerpoint/2010/main" val="6933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8961C39-1BF7-47CF-BFC2-DE0790889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729192" cy="4840560"/>
          </a:xfrm>
        </p:spPr>
        <p:txBody>
          <a:bodyPr>
            <a:normAutofit/>
          </a:bodyPr>
          <a:lstStyle/>
          <a:p>
            <a:r>
              <a:rPr lang="zh-CN" altLang="en-US" dirty="0"/>
              <a:t>当要返回的属性不存在时返回默认值</a:t>
            </a:r>
            <a:endParaRPr lang="en-US" altLang="zh-CN" dirty="0"/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@Bean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BlankDisc</a:t>
            </a:r>
            <a:r>
              <a:rPr lang="en-US" altLang="zh-CN" dirty="0"/>
              <a:t> </a:t>
            </a:r>
            <a:r>
              <a:rPr lang="en-US" altLang="zh-CN" dirty="0" err="1"/>
              <a:t>blankDisc</a:t>
            </a:r>
            <a:r>
              <a:rPr lang="en-US" altLang="zh-CN" dirty="0"/>
              <a:t>() {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  return new </a:t>
            </a:r>
            <a:r>
              <a:rPr lang="en-US" altLang="zh-CN" dirty="0" err="1"/>
              <a:t>lankDisc</a:t>
            </a:r>
            <a:r>
              <a:rPr lang="en-US" altLang="zh-CN" dirty="0"/>
              <a:t>(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env.getProperty</a:t>
            </a:r>
            <a:r>
              <a:rPr lang="en-US" altLang="zh-CN" dirty="0"/>
              <a:t>("</a:t>
            </a:r>
            <a:r>
              <a:rPr lang="en-US" altLang="zh-CN" dirty="0" err="1"/>
              <a:t>disc.title</a:t>
            </a:r>
            <a:r>
              <a:rPr lang="en-US" altLang="zh-CN" dirty="0"/>
              <a:t>", "Rattle and Hum"),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env.getProperty</a:t>
            </a:r>
            <a:r>
              <a:rPr lang="en-US" altLang="zh-CN" dirty="0"/>
              <a:t>("</a:t>
            </a:r>
            <a:r>
              <a:rPr lang="en-US" altLang="zh-CN" dirty="0" err="1"/>
              <a:t>disc.artist</a:t>
            </a:r>
            <a:r>
              <a:rPr lang="en-US" altLang="zh-CN" dirty="0"/>
              <a:t>", "</a:t>
            </a:r>
            <a:r>
              <a:rPr lang="en-US" altLang="zh-CN" dirty="0" err="1"/>
              <a:t>U2</a:t>
            </a:r>
            <a:r>
              <a:rPr lang="en-US" altLang="zh-CN" dirty="0"/>
              <a:t>"));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50B0A09-11E4-4D9F-BF24-FAAB75E8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运行时值注入</a:t>
            </a:r>
          </a:p>
        </p:txBody>
      </p:sp>
    </p:spTree>
    <p:extLst>
      <p:ext uri="{BB962C8B-B14F-4D97-AF65-F5344CB8AC3E}">
        <p14:creationId xmlns:p14="http://schemas.microsoft.com/office/powerpoint/2010/main" val="388841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嵌入式数据源作为应用的一部分运行，非常适合在开发和测试环境中使用，但是不适合用于生产环境。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/>
              <a:t>因为在使用嵌入式数据源的情况下，你可以在每次应用启动或者每次运行单元测试之前初始化测试数据。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Spring</a:t>
            </a:r>
            <a:r>
              <a:rPr lang="zh-CN" altLang="en-US" dirty="0"/>
              <a:t>的</a:t>
            </a:r>
            <a:r>
              <a:rPr lang="en-US" altLang="zh-CN" i="1" dirty="0" err="1"/>
              <a:t>jdbc</a:t>
            </a:r>
            <a:r>
              <a:rPr lang="zh-CN" altLang="en-US" dirty="0"/>
              <a:t>名字空间配置嵌入式数据源非常简单，下列代码显示了如何使用</a:t>
            </a:r>
            <a:r>
              <a:rPr lang="en-US" altLang="zh-CN" i="1" dirty="0" err="1"/>
              <a:t>jdbc</a:t>
            </a:r>
            <a:r>
              <a:rPr lang="zh-CN" altLang="en-US" dirty="0"/>
              <a:t>名字空间配置嵌入式的</a:t>
            </a:r>
            <a:r>
              <a:rPr lang="en-US" altLang="zh-CN" dirty="0" err="1"/>
              <a:t>H2</a:t>
            </a:r>
            <a:r>
              <a:rPr lang="zh-CN" altLang="en-US" dirty="0"/>
              <a:t>数据库，并配置需要初始化的数据。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环境与</a:t>
            </a:r>
            <a:r>
              <a:rPr lang="en-US" altLang="zh-CN" dirty="0"/>
              <a:t>profile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8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8961C39-1BF7-47CF-BFC2-DE0790889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729192" cy="4840560"/>
          </a:xfrm>
        </p:spPr>
        <p:txBody>
          <a:bodyPr>
            <a:normAutofit/>
          </a:bodyPr>
          <a:lstStyle/>
          <a:p>
            <a:r>
              <a:rPr lang="zh-CN" altLang="en-US" dirty="0"/>
              <a:t>当要返回的属性值转换为特定的数据类型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connectioncount</a:t>
            </a:r>
            <a:r>
              <a:rPr lang="en-US" altLang="zh-CN" dirty="0"/>
              <a:t>=</a:t>
            </a:r>
            <a:r>
              <a:rPr lang="en-US" altLang="zh-CN" dirty="0" err="1"/>
              <a:t>env.getProperty</a:t>
            </a:r>
            <a:r>
              <a:rPr lang="en-US" altLang="zh-CN" dirty="0"/>
              <a:t>(“</a:t>
            </a:r>
            <a:r>
              <a:rPr lang="en-US" altLang="zh-CN" dirty="0" err="1"/>
              <a:t>db.connection.count</a:t>
            </a:r>
            <a:r>
              <a:rPr lang="en-US" altLang="zh-CN" dirty="0"/>
              <a:t>”,</a:t>
            </a:r>
          </a:p>
          <a:p>
            <a:pPr marL="4572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Integer.class</a:t>
            </a:r>
            <a:r>
              <a:rPr lang="en-US" altLang="zh-CN" dirty="0"/>
              <a:t>, 30);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50B0A09-11E4-4D9F-BF24-FAAB75E8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运行时值注入</a:t>
            </a:r>
          </a:p>
        </p:txBody>
      </p:sp>
    </p:spTree>
    <p:extLst>
      <p:ext uri="{BB962C8B-B14F-4D97-AF65-F5344CB8AC3E}">
        <p14:creationId xmlns:p14="http://schemas.microsoft.com/office/powerpoint/2010/main" val="92053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8961C39-1BF7-47CF-BFC2-DE0790889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729192" cy="4840560"/>
          </a:xfrm>
        </p:spPr>
        <p:txBody>
          <a:bodyPr>
            <a:normAutofit/>
          </a:bodyPr>
          <a:lstStyle/>
          <a:p>
            <a:r>
              <a:rPr lang="zh-CN" altLang="en-US" dirty="0"/>
              <a:t>如果想检查一下某个属性是否存的话，可以调用</a:t>
            </a:r>
            <a:r>
              <a:rPr lang="en-US" altLang="zh-CN" dirty="0" err="1"/>
              <a:t>containsProperty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titleExists</a:t>
            </a:r>
            <a:r>
              <a:rPr lang="en-US" altLang="zh-CN" dirty="0"/>
              <a:t>=</a:t>
            </a:r>
            <a:r>
              <a:rPr lang="en-US" altLang="zh-CN" dirty="0" err="1"/>
              <a:t>env.containsProperty</a:t>
            </a:r>
            <a:r>
              <a:rPr lang="en-US" altLang="zh-CN" dirty="0"/>
              <a:t>(“</a:t>
            </a:r>
            <a:r>
              <a:rPr lang="en-US" altLang="zh-CN" dirty="0" err="1"/>
              <a:t>disc.title</a:t>
            </a:r>
            <a:r>
              <a:rPr lang="en-US" altLang="zh-CN" dirty="0"/>
              <a:t>”);</a:t>
            </a:r>
          </a:p>
          <a:p>
            <a:r>
              <a:rPr lang="zh-CN" altLang="en-US" dirty="0"/>
              <a:t>如果想将属性解析为类的话，可以使用</a:t>
            </a:r>
            <a:r>
              <a:rPr lang="en-US" altLang="zh-CN" dirty="0" err="1"/>
              <a:t>getPropertyAsClass</a:t>
            </a:r>
            <a:r>
              <a:rPr lang="en-US" altLang="zh-CN" dirty="0"/>
              <a:t>()</a:t>
            </a:r>
            <a:r>
              <a:rPr lang="zh-CN" altLang="en-US" dirty="0"/>
              <a:t>方法：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Class&lt;</a:t>
            </a:r>
            <a:r>
              <a:rPr lang="en-US" altLang="zh-CN" dirty="0" err="1"/>
              <a:t>compactDisc</a:t>
            </a:r>
            <a:r>
              <a:rPr lang="en-US" altLang="zh-CN" dirty="0"/>
              <a:t>&gt; </a:t>
            </a:r>
            <a:r>
              <a:rPr lang="en-US" altLang="zh-CN" dirty="0" err="1"/>
              <a:t>cdClass</a:t>
            </a:r>
            <a:r>
              <a:rPr lang="en-US" altLang="zh-CN" dirty="0"/>
              <a:t>=</a:t>
            </a:r>
            <a:r>
              <a:rPr lang="en-US" altLang="zh-CN" dirty="0" err="1"/>
              <a:t>env.getPorpertyAsClass</a:t>
            </a:r>
            <a:r>
              <a:rPr lang="en-US" altLang="zh-CN" dirty="0"/>
              <a:t>(</a:t>
            </a:r>
          </a:p>
          <a:p>
            <a:pPr marL="45720" indent="0">
              <a:buNone/>
            </a:pPr>
            <a:r>
              <a:rPr lang="en-US" altLang="zh-CN" dirty="0"/>
              <a:t>      “</a:t>
            </a:r>
            <a:r>
              <a:rPr lang="en-US" altLang="zh-CN" dirty="0" err="1"/>
              <a:t>disc.class</a:t>
            </a:r>
            <a:r>
              <a:rPr lang="en-US" altLang="zh-CN" dirty="0"/>
              <a:t>”,  </a:t>
            </a:r>
            <a:r>
              <a:rPr lang="en-US" altLang="zh-CN" dirty="0" err="1"/>
              <a:t>CompactDisc.class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演示</a:t>
            </a:r>
            <a:r>
              <a:rPr lang="en-US" altLang="zh-CN" dirty="0"/>
              <a:t>externals</a:t>
            </a:r>
            <a:r>
              <a:rPr lang="zh-CN" altLang="en-US"/>
              <a:t>实例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50B0A09-11E4-4D9F-BF24-FAAB75E8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运行时值注入</a:t>
            </a:r>
          </a:p>
        </p:txBody>
      </p:sp>
    </p:spTree>
    <p:extLst>
      <p:ext uri="{BB962C8B-B14F-4D97-AF65-F5344CB8AC3E}">
        <p14:creationId xmlns:p14="http://schemas.microsoft.com/office/powerpoint/2010/main" val="65825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@Bean(</a:t>
            </a:r>
            <a:r>
              <a:rPr lang="en-US" altLang="zh-CN" dirty="0" err="1"/>
              <a:t>destroyMethod</a:t>
            </a:r>
            <a:r>
              <a:rPr lang="en-US" altLang="zh-CN" dirty="0"/>
              <a:t> = "shutdown")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@Profile("dev")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DataSource</a:t>
            </a:r>
            <a:r>
              <a:rPr lang="en-US" altLang="zh-CN" dirty="0"/>
              <a:t> </a:t>
            </a:r>
            <a:r>
              <a:rPr lang="en-US" altLang="zh-CN" dirty="0" err="1"/>
              <a:t>embeddedDataSource</a:t>
            </a:r>
            <a:r>
              <a:rPr lang="en-US" altLang="zh-CN" dirty="0"/>
              <a:t>()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{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  return new </a:t>
            </a:r>
            <a:r>
              <a:rPr lang="en-US" altLang="zh-CN" dirty="0" err="1"/>
              <a:t>EmbeddedDatabaseBuilder</a:t>
            </a:r>
            <a:r>
              <a:rPr lang="en-US" altLang="zh-CN" dirty="0"/>
              <a:t>()       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    .</a:t>
            </a:r>
            <a:r>
              <a:rPr lang="en-US" altLang="zh-CN" dirty="0" err="1"/>
              <a:t>setType</a:t>
            </a:r>
            <a:r>
              <a:rPr lang="en-US" altLang="zh-CN" dirty="0"/>
              <a:t>(</a:t>
            </a:r>
            <a:r>
              <a:rPr lang="en-US" altLang="zh-CN" dirty="0" err="1"/>
              <a:t>EmbeddedDatabaseType.H2</a:t>
            </a:r>
            <a:r>
              <a:rPr lang="en-US" altLang="zh-CN" dirty="0"/>
              <a:t>)       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    .</a:t>
            </a:r>
            <a:r>
              <a:rPr lang="en-US" altLang="zh-CN" dirty="0" err="1"/>
              <a:t>addScript</a:t>
            </a:r>
            <a:r>
              <a:rPr lang="en-US" altLang="zh-CN" dirty="0"/>
              <a:t>("</a:t>
            </a:r>
            <a:r>
              <a:rPr lang="en-US" altLang="zh-CN" dirty="0" err="1"/>
              <a:t>classpath:schema.sql</a:t>
            </a:r>
            <a:r>
              <a:rPr lang="en-US" altLang="zh-CN" dirty="0"/>
              <a:t>")       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    .</a:t>
            </a:r>
            <a:r>
              <a:rPr lang="en-US" altLang="zh-CN" dirty="0" err="1"/>
              <a:t>addScript</a:t>
            </a:r>
            <a:r>
              <a:rPr lang="en-US" altLang="zh-CN" dirty="0"/>
              <a:t>("</a:t>
            </a:r>
            <a:r>
              <a:rPr lang="en-US" altLang="zh-CN" dirty="0" err="1"/>
              <a:t>classpath:test-data.sql</a:t>
            </a:r>
            <a:r>
              <a:rPr lang="en-US" altLang="zh-CN" dirty="0"/>
              <a:t>")       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    .build(); 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环境与</a:t>
            </a:r>
            <a:r>
              <a:rPr lang="en-US" altLang="zh-CN" dirty="0"/>
              <a:t>profile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67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destroyMethod</a:t>
            </a:r>
            <a:r>
              <a:rPr lang="zh-CN" altLang="en-US" dirty="0"/>
              <a:t>表明</a:t>
            </a:r>
            <a:r>
              <a:rPr lang="en-US" altLang="zh-CN" dirty="0" err="1"/>
              <a:t>DataSource</a:t>
            </a:r>
            <a:r>
              <a:rPr lang="zh-CN" altLang="en-US" dirty="0"/>
              <a:t>提供了</a:t>
            </a:r>
            <a:r>
              <a:rPr lang="en-US" altLang="zh-CN" dirty="0"/>
              <a:t>shutdown()</a:t>
            </a:r>
            <a:r>
              <a:rPr lang="zh-CN" altLang="en-US" dirty="0"/>
              <a:t>方法关闭数据源，当</a:t>
            </a:r>
            <a:r>
              <a:rPr lang="en-US" altLang="zh-CN" dirty="0"/>
              <a:t>Spring</a:t>
            </a:r>
            <a:r>
              <a:rPr lang="zh-CN" altLang="en-US" dirty="0"/>
              <a:t>容器关闭时，这样数据源能够正常关闭。</a:t>
            </a:r>
            <a:endParaRPr lang="en-US" altLang="zh-CN" dirty="0"/>
          </a:p>
          <a:p>
            <a:r>
              <a:rPr lang="en-US" altLang="zh-CN" dirty="0" err="1"/>
              <a:t>setType</a:t>
            </a:r>
            <a:r>
              <a:rPr lang="en-US" altLang="zh-CN" dirty="0"/>
              <a:t>(</a:t>
            </a:r>
            <a:r>
              <a:rPr lang="en-US" altLang="zh-CN" dirty="0" err="1"/>
              <a:t>EmbeddedDatabaseType.H2</a:t>
            </a:r>
            <a:r>
              <a:rPr lang="en-US" altLang="zh-CN" dirty="0"/>
              <a:t>)</a:t>
            </a:r>
            <a:r>
              <a:rPr lang="zh-CN" altLang="en-US" dirty="0"/>
              <a:t>表明嵌入式数据库的类型是</a:t>
            </a:r>
            <a:r>
              <a:rPr lang="en-US" altLang="zh-CN" dirty="0" err="1"/>
              <a:t>H2</a:t>
            </a:r>
            <a:r>
              <a:rPr lang="zh-CN" altLang="en-US" dirty="0"/>
              <a:t>数据库</a:t>
            </a:r>
            <a:endParaRPr lang="en-US" altLang="zh-CN" dirty="0"/>
          </a:p>
          <a:p>
            <a:r>
              <a:rPr lang="zh-CN" altLang="en-US" dirty="0"/>
              <a:t>在这个例子中，</a:t>
            </a:r>
            <a:r>
              <a:rPr lang="en-US" altLang="zh-CN" i="1" dirty="0" err="1"/>
              <a:t>schema.sql</a:t>
            </a:r>
            <a:r>
              <a:rPr lang="zh-CN" altLang="en-US" dirty="0"/>
              <a:t>文件中包含用于创建数据表的关系；</a:t>
            </a:r>
            <a:r>
              <a:rPr lang="en-US" altLang="zh-CN" i="1" dirty="0"/>
              <a:t>test-</a:t>
            </a:r>
            <a:r>
              <a:rPr lang="en-US" altLang="zh-CN" i="1" dirty="0" err="1"/>
              <a:t>data.sql</a:t>
            </a:r>
            <a:r>
              <a:rPr lang="zh-CN" altLang="en-US" dirty="0"/>
              <a:t>文件中用于插入测试数据。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环境与</a:t>
            </a:r>
            <a:r>
              <a:rPr lang="en-US" altLang="zh-CN" dirty="0"/>
              <a:t>profile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720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当你在开发环境中运行集成测试或者启动应用进行手动测试的时候，这个</a:t>
            </a:r>
            <a:r>
              <a:rPr lang="en-US" altLang="zh-CN" dirty="0" err="1"/>
              <a:t>DataSource</a:t>
            </a:r>
            <a:r>
              <a:rPr lang="zh-CN" altLang="en-US" dirty="0"/>
              <a:t>是很有用的。</a:t>
            </a:r>
            <a:endParaRPr lang="en-US" altLang="zh-CN" dirty="0"/>
          </a:p>
          <a:p>
            <a:r>
              <a:rPr lang="zh-CN" altLang="en-US" dirty="0"/>
              <a:t>每次启动它的时候，都能让数据库处于一个给定的状态。</a:t>
            </a:r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但</a:t>
            </a:r>
            <a:r>
              <a:rPr lang="en-US" altLang="zh-CN" dirty="0" err="1">
                <a:solidFill>
                  <a:srgbClr val="0070C0"/>
                </a:solidFill>
              </a:rPr>
              <a:t>EmbeddedDatabaseBuilder</a:t>
            </a:r>
            <a:r>
              <a:rPr lang="zh-CN" altLang="en-US" dirty="0">
                <a:solidFill>
                  <a:srgbClr val="0070C0"/>
                </a:solidFill>
              </a:rPr>
              <a:t>创建的开发环境并不适合应用于生产环境，在生产环境中，你可能会希望使用</a:t>
            </a:r>
            <a:r>
              <a:rPr lang="en-US" altLang="zh-CN" dirty="0" err="1">
                <a:solidFill>
                  <a:srgbClr val="0070C0"/>
                </a:solidFill>
              </a:rPr>
              <a:t>JNDI</a:t>
            </a:r>
            <a:r>
              <a:rPr lang="zh-CN" altLang="en-US" dirty="0">
                <a:solidFill>
                  <a:srgbClr val="0070C0"/>
                </a:solidFill>
              </a:rPr>
              <a:t>从容器中获取一个</a:t>
            </a:r>
            <a:r>
              <a:rPr lang="en-US" altLang="zh-CN" dirty="0" err="1">
                <a:solidFill>
                  <a:srgbClr val="0070C0"/>
                </a:solidFill>
              </a:rPr>
              <a:t>DataSource</a:t>
            </a:r>
            <a:r>
              <a:rPr lang="zh-CN" altLang="en-US" dirty="0">
                <a:solidFill>
                  <a:srgbClr val="0070C0"/>
                </a:solidFill>
              </a:rPr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环境与</a:t>
            </a:r>
            <a:r>
              <a:rPr lang="en-US" altLang="zh-CN" dirty="0"/>
              <a:t>profile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100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@Bean 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@Profile("prod") 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DataSource</a:t>
            </a:r>
            <a:r>
              <a:rPr lang="en-US" altLang="zh-CN" dirty="0"/>
              <a:t> </a:t>
            </a:r>
            <a:r>
              <a:rPr lang="en-US" altLang="zh-CN" dirty="0" err="1"/>
              <a:t>jndiDataSource</a:t>
            </a:r>
            <a:r>
              <a:rPr lang="en-US" altLang="zh-CN" dirty="0"/>
              <a:t>() {   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JndiObjectFactoryBean</a:t>
            </a:r>
            <a:r>
              <a:rPr lang="en-US" altLang="zh-CN" dirty="0"/>
              <a:t> </a:t>
            </a:r>
            <a:r>
              <a:rPr lang="en-US" altLang="zh-CN" dirty="0" err="1"/>
              <a:t>jndiObjectFactoryBean</a:t>
            </a:r>
            <a:r>
              <a:rPr lang="en-US" altLang="zh-CN" dirty="0"/>
              <a:t> =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     new </a:t>
            </a:r>
            <a:r>
              <a:rPr lang="en-US" altLang="zh-CN" dirty="0" err="1"/>
              <a:t>JndiObjectFactoryBean</a:t>
            </a:r>
            <a:r>
              <a:rPr lang="en-US" altLang="zh-CN" dirty="0"/>
              <a:t>();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jndiObjectFactoryBean.setJndiName</a:t>
            </a:r>
            <a:r>
              <a:rPr lang="en-US" altLang="zh-CN" dirty="0"/>
              <a:t>("</a:t>
            </a:r>
            <a:r>
              <a:rPr lang="en-US" altLang="zh-CN" dirty="0" err="1"/>
              <a:t>jdbc</a:t>
            </a:r>
            <a:r>
              <a:rPr lang="en-US" altLang="zh-CN" dirty="0"/>
              <a:t>/</a:t>
            </a:r>
            <a:r>
              <a:rPr lang="en-US" altLang="zh-CN" dirty="0" err="1"/>
              <a:t>myDS</a:t>
            </a:r>
            <a:r>
              <a:rPr lang="en-US" altLang="zh-CN" dirty="0"/>
              <a:t>");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jndiObjectFactoryBean.setResourceRef</a:t>
            </a:r>
            <a:r>
              <a:rPr lang="en-US" altLang="zh-CN" dirty="0"/>
              <a:t>(true);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jndiObjectFactoryBean.setProxyInterface</a:t>
            </a:r>
            <a:r>
              <a:rPr lang="en-US" altLang="zh-CN" dirty="0"/>
              <a:t>(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javax.sql.DataSource.class</a:t>
            </a:r>
            <a:r>
              <a:rPr lang="en-US" altLang="zh-CN" dirty="0"/>
              <a:t>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  return (</a:t>
            </a:r>
            <a:r>
              <a:rPr lang="en-US" altLang="zh-CN" dirty="0" err="1"/>
              <a:t>DataSource</a:t>
            </a:r>
            <a:r>
              <a:rPr lang="en-US" altLang="zh-CN" dirty="0"/>
              <a:t>) </a:t>
            </a:r>
            <a:r>
              <a:rPr lang="en-US" altLang="zh-CN" dirty="0" err="1"/>
              <a:t>jndiObjectFactoryBean.getObject</a:t>
            </a:r>
            <a:r>
              <a:rPr lang="en-US" altLang="zh-CN" dirty="0"/>
              <a:t>(); 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环境与</a:t>
            </a:r>
            <a:r>
              <a:rPr lang="en-US" altLang="zh-CN" dirty="0"/>
              <a:t>profile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67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引入了</a:t>
            </a:r>
            <a:r>
              <a:rPr lang="en-US" altLang="zh-CN" dirty="0"/>
              <a:t>bean profile</a:t>
            </a:r>
            <a:r>
              <a:rPr lang="zh-CN" altLang="en-US" dirty="0"/>
              <a:t>的功能，可以根据环境决定该创建哪个</a:t>
            </a:r>
            <a:r>
              <a:rPr lang="en-US" altLang="zh-CN" dirty="0"/>
              <a:t>bean</a:t>
            </a:r>
            <a:r>
              <a:rPr lang="zh-CN" altLang="en-US" dirty="0"/>
              <a:t>和不创建哪个</a:t>
            </a:r>
            <a:r>
              <a:rPr lang="en-US" altLang="zh-CN" dirty="0"/>
              <a:t>bean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profile</a:t>
            </a:r>
            <a:r>
              <a:rPr lang="zh-CN" altLang="en-US" dirty="0"/>
              <a:t>，你首先要将所有不同的</a:t>
            </a:r>
            <a:r>
              <a:rPr lang="en-US" altLang="zh-CN" dirty="0"/>
              <a:t>bean</a:t>
            </a:r>
            <a:r>
              <a:rPr lang="zh-CN" altLang="en-US" dirty="0"/>
              <a:t>定义整理到一个或多个</a:t>
            </a:r>
            <a:r>
              <a:rPr lang="en-US" altLang="zh-CN" dirty="0"/>
              <a:t>profile</a:t>
            </a:r>
            <a:r>
              <a:rPr lang="zh-CN" altLang="en-US" dirty="0"/>
              <a:t>中，在将应用部署到每个环境时，要确保对应的</a:t>
            </a:r>
            <a:r>
              <a:rPr lang="en-US" altLang="zh-CN" dirty="0"/>
              <a:t>profile</a:t>
            </a:r>
            <a:r>
              <a:rPr lang="zh-CN" altLang="en-US" dirty="0"/>
              <a:t>处于激活（</a:t>
            </a:r>
            <a:r>
              <a:rPr lang="en-US" altLang="zh-CN" dirty="0"/>
              <a:t>active</a:t>
            </a:r>
            <a:r>
              <a:rPr lang="zh-CN" altLang="en-US" dirty="0"/>
              <a:t>）的状态。</a:t>
            </a:r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在</a:t>
            </a:r>
            <a:r>
              <a:rPr lang="en-US" altLang="zh-CN" dirty="0">
                <a:solidFill>
                  <a:srgbClr val="0070C0"/>
                </a:solidFill>
              </a:rPr>
              <a:t>java</a:t>
            </a:r>
            <a:r>
              <a:rPr lang="zh-CN" altLang="en-US" dirty="0">
                <a:solidFill>
                  <a:srgbClr val="0070C0"/>
                </a:solidFill>
              </a:rPr>
              <a:t>配置中，可以使用</a:t>
            </a:r>
            <a:r>
              <a:rPr lang="en-US" altLang="zh-CN" dirty="0">
                <a:solidFill>
                  <a:srgbClr val="0070C0"/>
                </a:solidFill>
              </a:rPr>
              <a:t>@Profile</a:t>
            </a:r>
            <a:r>
              <a:rPr lang="zh-CN" altLang="en-US" dirty="0">
                <a:solidFill>
                  <a:srgbClr val="0070C0"/>
                </a:solidFill>
              </a:rPr>
              <a:t>注解指定某个</a:t>
            </a:r>
            <a:r>
              <a:rPr lang="en-US" altLang="zh-CN" dirty="0">
                <a:solidFill>
                  <a:srgbClr val="0070C0"/>
                </a:solidFill>
              </a:rPr>
              <a:t>bean</a:t>
            </a:r>
            <a:r>
              <a:rPr lang="zh-CN" altLang="en-US" dirty="0">
                <a:solidFill>
                  <a:srgbClr val="0070C0"/>
                </a:solidFill>
              </a:rPr>
              <a:t>属于哪个一个</a:t>
            </a:r>
            <a:r>
              <a:rPr lang="en-US" altLang="zh-CN" dirty="0">
                <a:solidFill>
                  <a:srgbClr val="0070C0"/>
                </a:solidFill>
              </a:rPr>
              <a:t>profile</a:t>
            </a:r>
            <a:r>
              <a:rPr lang="zh-CN" altLang="en-US" dirty="0">
                <a:solidFill>
                  <a:srgbClr val="0070C0"/>
                </a:solidFill>
              </a:rPr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3.1.1</a:t>
            </a:r>
            <a:r>
              <a:rPr lang="zh-CN" altLang="en-US" dirty="0"/>
              <a:t> 配置</a:t>
            </a:r>
            <a:r>
              <a:rPr lang="en-US" altLang="zh-CN" dirty="0"/>
              <a:t>profile bean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37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定义 1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9C8696-0FC9-4CE5-B92E-6DB3A3C9E6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世界地图系列、亚洲大陆演示（宽屏）</Template>
  <TotalTime>0</TotalTime>
  <Words>2608</Words>
  <Application>Microsoft Office PowerPoint</Application>
  <PresentationFormat>自定义</PresentationFormat>
  <Paragraphs>267</Paragraphs>
  <Slides>41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7" baseType="lpstr">
      <vt:lpstr>微软雅黑</vt:lpstr>
      <vt:lpstr>Arial</vt:lpstr>
      <vt:lpstr>Century Gothic</vt:lpstr>
      <vt:lpstr>Courier New</vt:lpstr>
      <vt:lpstr>Wingdings</vt:lpstr>
      <vt:lpstr>Continental_Asia_16x9</vt:lpstr>
      <vt:lpstr>第3讲-1 高级装配</vt:lpstr>
      <vt:lpstr>本讲内容</vt:lpstr>
      <vt:lpstr>3.1 环境与profile</vt:lpstr>
      <vt:lpstr>3.1 环境与profile</vt:lpstr>
      <vt:lpstr>3.1 环境与profile</vt:lpstr>
      <vt:lpstr>3.1 环境与profile</vt:lpstr>
      <vt:lpstr>3.1 环境与profile</vt:lpstr>
      <vt:lpstr>3.1 环境与profile</vt:lpstr>
      <vt:lpstr>3.1.1 配置profile bean</vt:lpstr>
      <vt:lpstr>3.1.1 配置profile bean</vt:lpstr>
      <vt:lpstr>3.1.1 配置profile bean</vt:lpstr>
      <vt:lpstr>3.1.2 激活profile</vt:lpstr>
      <vt:lpstr>3.1.2 激活profile</vt:lpstr>
      <vt:lpstr>3.1.2 激活profile</vt:lpstr>
      <vt:lpstr>3.2 条件化的bean</vt:lpstr>
      <vt:lpstr>3.2 条件化的bean</vt:lpstr>
      <vt:lpstr>3.2 条件化的bean</vt:lpstr>
      <vt:lpstr>3.2 条件化的bean</vt:lpstr>
      <vt:lpstr>3.3处理自动装配的歧义性</vt:lpstr>
      <vt:lpstr>3.3处理自动装配的歧义性</vt:lpstr>
      <vt:lpstr>3.3处理自动装配的歧义性</vt:lpstr>
      <vt:lpstr>3.3处理自动装配的歧义性</vt:lpstr>
      <vt:lpstr>3.3处理自动装配的歧义性</vt:lpstr>
      <vt:lpstr>3.3.1 标示首选的bean</vt:lpstr>
      <vt:lpstr>3.3.1 标示道选的bean</vt:lpstr>
      <vt:lpstr>3.3.2 限定自动装配的bean</vt:lpstr>
      <vt:lpstr>3.3.2 限定自动装配的bean</vt:lpstr>
      <vt:lpstr>3.3.2 限定自动装配的bean</vt:lpstr>
      <vt:lpstr>3.3.2 限定自动装配的bean</vt:lpstr>
      <vt:lpstr>3.3.2 创建自定义限定符</vt:lpstr>
      <vt:lpstr>3.3.2 创建自定义限定符</vt:lpstr>
      <vt:lpstr>3.4 bean的作用域</vt:lpstr>
      <vt:lpstr>3.4 bean的作用域</vt:lpstr>
      <vt:lpstr>3.4 bean的作用域</vt:lpstr>
      <vt:lpstr>3.4 bean的作用域</vt:lpstr>
      <vt:lpstr>3.5 运行时值注入</vt:lpstr>
      <vt:lpstr>3.5 运行时值注入</vt:lpstr>
      <vt:lpstr>3.5 运行时值注入</vt:lpstr>
      <vt:lpstr>3.5 运行时值注入</vt:lpstr>
      <vt:lpstr>3.5 运行时值注入</vt:lpstr>
      <vt:lpstr>3.5 运行时值注入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2016-02-17T05:20:02Z</dcterms:created>
  <dcterms:modified xsi:type="dcterms:W3CDTF">2020-02-26T06:29:35Z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