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9"/>
  </p:notesMasterIdLst>
  <p:handoutMasterIdLst>
    <p:handoutMasterId r:id="rId50"/>
  </p:handoutMasterIdLst>
  <p:sldIdLst>
    <p:sldId id="256" r:id="rId3"/>
    <p:sldId id="257" r:id="rId4"/>
    <p:sldId id="258" r:id="rId5"/>
    <p:sldId id="259" r:id="rId6"/>
    <p:sldId id="260" r:id="rId7"/>
    <p:sldId id="261" r:id="rId8"/>
    <p:sldId id="262" r:id="rId9"/>
    <p:sldId id="306" r:id="rId10"/>
    <p:sldId id="305" r:id="rId11"/>
    <p:sldId id="263" r:id="rId12"/>
    <p:sldId id="264" r:id="rId13"/>
    <p:sldId id="265" r:id="rId14"/>
    <p:sldId id="266" r:id="rId15"/>
    <p:sldId id="304" r:id="rId16"/>
    <p:sldId id="267" r:id="rId17"/>
    <p:sldId id="285" r:id="rId18"/>
    <p:sldId id="289" r:id="rId19"/>
    <p:sldId id="286" r:id="rId20"/>
    <p:sldId id="291" r:id="rId21"/>
    <p:sldId id="295" r:id="rId22"/>
    <p:sldId id="290" r:id="rId23"/>
    <p:sldId id="293" r:id="rId24"/>
    <p:sldId id="296" r:id="rId25"/>
    <p:sldId id="294" r:id="rId26"/>
    <p:sldId id="303" r:id="rId27"/>
    <p:sldId id="297" r:id="rId28"/>
    <p:sldId id="298" r:id="rId29"/>
    <p:sldId id="299" r:id="rId30"/>
    <p:sldId id="300" r:id="rId31"/>
    <p:sldId id="301" r:id="rId32"/>
    <p:sldId id="302"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3" r:id="rId46"/>
    <p:sldId id="284" r:id="rId47"/>
    <p:sldId id="281"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87" autoAdjust="0"/>
  </p:normalViewPr>
  <p:slideViewPr>
    <p:cSldViewPr>
      <p:cViewPr varScale="1">
        <p:scale>
          <a:sx n="82" d="100"/>
          <a:sy n="82" d="100"/>
        </p:scale>
        <p:origin x="677"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3/2/2020</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rPr lang="zh-CN" altLang="en-US"/>
              <a:t>2020/3/2</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rPr/>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单击以编辑母版副标题样式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274320" indent="-228600">
              <a:lnSpc>
                <a:spcPct val="110000"/>
              </a:lnSpc>
              <a:buClr>
                <a:srgbClr val="0070C0"/>
              </a:buClr>
              <a:buFont typeface="Wingdings" panose="05000000000000000000" pitchFamily="2" charset="2"/>
              <a:buChar char="p"/>
              <a:defRPr baseline="0">
                <a:latin typeface="Courier New" panose="02070309020205020404" pitchFamily="49" charset="0"/>
              </a:defRPr>
            </a:lvl1pPr>
            <a:lvl2pPr marL="502920" indent="-228600">
              <a:lnSpc>
                <a:spcPct val="110000"/>
              </a:lnSpc>
              <a:buClr>
                <a:srgbClr val="00B050"/>
              </a:buClr>
              <a:buFont typeface="Wingdings" panose="05000000000000000000" pitchFamily="2" charset="2"/>
              <a:buChar char="l"/>
              <a:defRPr baseline="0">
                <a:solidFill>
                  <a:schemeClr val="bg1">
                    <a:lumMod val="50000"/>
                  </a:schemeClr>
                </a:solidFill>
                <a:latin typeface="Courier New" panose="02070309020205020404" pitchFamily="49" charset="0"/>
              </a:defRPr>
            </a:lvl2pPr>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10"/>
          </p:nvPr>
        </p:nvSpPr>
        <p:spPr/>
        <p:txBody>
          <a:bodyPr/>
          <a:lstStyle/>
          <a:p>
            <a:fld id="{EDF33987-6305-4E2A-BF18-EF013ECE927B}" type="datetimeFigureOut">
              <a:rPr lang="zh-CN" altLang="en-US"/>
              <a:t>2020/3/2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
        <p:nvSpPr>
          <p:cNvPr id="9" name="标题 1"/>
          <p:cNvSpPr>
            <a:spLocks noGrp="1"/>
          </p:cNvSpPr>
          <p:nvPr>
            <p:ph type="title"/>
          </p:nvPr>
        </p:nvSpPr>
        <p:spPr>
          <a:xfrm>
            <a:off x="1217614" y="274638"/>
            <a:ext cx="9753600" cy="1325562"/>
          </a:xfrm>
        </p:spPr>
        <p:txBody>
          <a:bodyPr/>
          <a:lstStyle>
            <a:lvl1pPr>
              <a:defRPr>
                <a:solidFill>
                  <a:srgbClr val="00B050"/>
                </a:solidFill>
              </a:defRPr>
            </a:lvl1pPr>
          </a:lstStyle>
          <a:p>
            <a:r>
              <a:rPr lang="zh-CN" altLang="en-US" dirty="0"/>
              <a:t>单击此处编辑母版标题样式</a:t>
            </a:r>
            <a:endParaRPr lang="zh-CN" dirty="0"/>
          </a:p>
        </p:txBody>
      </p:sp>
      <p:cxnSp>
        <p:nvCxnSpPr>
          <p:cNvPr id="11" name="直接连接符 10"/>
          <p:cNvCxnSpPr/>
          <p:nvPr userDrawn="1"/>
        </p:nvCxnSpPr>
        <p:spPr>
          <a:xfrm>
            <a:off x="1208836" y="1600200"/>
            <a:ext cx="9762377"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F33987-6305-4E2A-BF18-EF013ECE927B}" type="datetimeFigureOut">
              <a:rPr lang="zh-CN" altLang="en-US"/>
              <a:t>2020/3/2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a:t>2020/3/2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a:t>2020/3/2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DF33987-6305-4E2A-BF18-EF013ECE927B}" type="datetimeFigureOut">
              <a:rPr lang="zh-CN" altLang="en-US"/>
              <a:t>2020/3/2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a:t>2020/3/2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2020/3/2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2020/3/2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a:pPr/>
              <a:t>2020/3/2</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9444" y="1556792"/>
            <a:ext cx="9753600" cy="1951856"/>
          </a:xfrm>
        </p:spPr>
        <p:txBody>
          <a:bodyPr/>
          <a:lstStyle/>
          <a:p>
            <a:r>
              <a:rPr lang="zh-CN" altLang="en-US" dirty="0">
                <a:latin typeface="微软雅黑" pitchFamily="34" charset="-122"/>
                <a:ea typeface="微软雅黑" pitchFamily="34" charset="-122"/>
              </a:rPr>
              <a:t>第</a:t>
            </a:r>
            <a:r>
              <a:rPr lang="en-US" altLang="zh-CN">
                <a:latin typeface="微软雅黑" pitchFamily="34" charset="-122"/>
                <a:ea typeface="微软雅黑" pitchFamily="34" charset="-122"/>
              </a:rPr>
              <a:t>6</a:t>
            </a:r>
            <a:r>
              <a:rPr lang="zh-CN" altLang="en-US">
                <a:latin typeface="微软雅黑" pitchFamily="34" charset="-122"/>
                <a:ea typeface="微软雅黑" pitchFamily="34" charset="-122"/>
              </a:rPr>
              <a:t>讲 面向切面编程</a:t>
            </a:r>
            <a:r>
              <a:rPr lang="en-US" altLang="zh-CN" dirty="0" err="1">
                <a:latin typeface="微软雅黑" pitchFamily="34" charset="-122"/>
                <a:ea typeface="微软雅黑" pitchFamily="34" charset="-122"/>
              </a:rPr>
              <a:t>AOP</a:t>
            </a:r>
            <a:endParaRPr lang="zh-CN" dirty="0">
              <a:latin typeface="微软雅黑" pitchFamily="34" charset="-122"/>
              <a:ea typeface="微软雅黑" pitchFamily="34" charset="-122"/>
            </a:endParaRPr>
          </a:p>
        </p:txBody>
      </p:sp>
      <p:sp>
        <p:nvSpPr>
          <p:cNvPr id="4" name="副标题 2"/>
          <p:cNvSpPr txBox="1">
            <a:spLocks/>
          </p:cNvSpPr>
          <p:nvPr/>
        </p:nvSpPr>
        <p:spPr>
          <a:xfrm>
            <a:off x="2029443" y="4005064"/>
            <a:ext cx="7854389" cy="5040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lang="zh-CN"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lang="zh-CN"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lang="zh-CN"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zh-CN" sz="1600" kern="1200" baseline="0">
                <a:solidFill>
                  <a:schemeClr val="tx1">
                    <a:tint val="75000"/>
                  </a:schemeClr>
                </a:solidFill>
                <a:latin typeface="+mn-lt"/>
                <a:ea typeface="+mn-ea"/>
                <a:cs typeface="+mn-cs"/>
              </a:defRPr>
            </a:lvl9pPr>
          </a:lstStyle>
          <a:p>
            <a:pPr algn="ctr"/>
            <a:r>
              <a:rPr lang="zh-CN" altLang="en-US">
                <a:solidFill>
                  <a:schemeClr val="bg1">
                    <a:lumMod val="50000"/>
                  </a:schemeClr>
                </a:solidFill>
                <a:latin typeface="微软雅黑" pitchFamily="34" charset="-122"/>
                <a:ea typeface="微软雅黑" pitchFamily="34" charset="-122"/>
              </a:rPr>
              <a:t>主讲人：李焕哲</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连接点（</a:t>
            </a:r>
            <a:r>
              <a:rPr lang="en-US" altLang="zh-CN" b="1" dirty="0" err="1"/>
              <a:t>Joinpoint</a:t>
            </a:r>
            <a:r>
              <a:rPr lang="zh-CN" altLang="en-US" b="1" dirty="0"/>
              <a:t>）：</a:t>
            </a:r>
            <a:r>
              <a:rPr lang="zh-CN" altLang="en-US" dirty="0"/>
              <a:t>就是程序在运行过程中能够插入切面的地点。例如，方法调用、异常抛出或字段修改等，</a:t>
            </a:r>
            <a:r>
              <a:rPr lang="zh-CN" altLang="en-US" dirty="0">
                <a:solidFill>
                  <a:srgbClr val="0070C0"/>
                </a:solidFill>
              </a:rPr>
              <a:t>但</a:t>
            </a:r>
            <a:r>
              <a:rPr lang="en-US" altLang="zh-CN" dirty="0">
                <a:solidFill>
                  <a:srgbClr val="0070C0"/>
                </a:solidFill>
              </a:rPr>
              <a:t>Spring</a:t>
            </a:r>
            <a:r>
              <a:rPr lang="zh-CN" altLang="en-US" dirty="0">
                <a:solidFill>
                  <a:srgbClr val="0070C0"/>
                </a:solidFill>
              </a:rPr>
              <a:t>只支持方法级的连接点</a:t>
            </a:r>
            <a:r>
              <a:rPr lang="zh-CN" altLang="en-US" dirty="0"/>
              <a:t>。</a:t>
            </a:r>
            <a:endParaRPr lang="en-US" altLang="zh-CN" dirty="0"/>
          </a:p>
          <a:p>
            <a:r>
              <a:rPr lang="zh-CN" altLang="en-US" b="1" dirty="0"/>
              <a:t>切入点（</a:t>
            </a:r>
            <a:r>
              <a:rPr lang="en-US" altLang="zh-CN" b="1" dirty="0"/>
              <a:t>Pointcut</a:t>
            </a:r>
            <a:r>
              <a:rPr lang="zh-CN" altLang="en-US" b="1" dirty="0"/>
              <a:t>）：</a:t>
            </a:r>
            <a:r>
              <a:rPr lang="zh-CN" altLang="en-US" dirty="0"/>
              <a:t>用于定义通知应该切入到哪些连接点上。不同的通知通常需要切入到不同的连接点上，这种精准的匹配是由切入点的正则表达式来定义的。</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238054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目标对象（</a:t>
            </a:r>
            <a:r>
              <a:rPr lang="en-US" altLang="zh-CN" b="1"/>
              <a:t>Target</a:t>
            </a:r>
            <a:r>
              <a:rPr lang="zh-CN" altLang="en-US" b="1"/>
              <a:t>）</a:t>
            </a:r>
            <a:r>
              <a:rPr lang="zh-CN" altLang="en-US"/>
              <a:t>：就是那些即将切入切面的对象，也就是那些被通知的对象。这些对象中已经只剩下干干净净的核心业务逻辑代码了，所有的共有功能代码等待</a:t>
            </a:r>
            <a:r>
              <a:rPr lang="en-US" altLang="zh-CN"/>
              <a:t>AOP</a:t>
            </a:r>
            <a:r>
              <a:rPr lang="zh-CN" altLang="en-US"/>
              <a:t>容器的切入。</a:t>
            </a:r>
            <a:endParaRPr lang="en-US" altLang="zh-CN"/>
          </a:p>
          <a:p>
            <a:r>
              <a:rPr lang="zh-CN" altLang="en-US" b="1"/>
              <a:t>代理对象（</a:t>
            </a:r>
            <a:r>
              <a:rPr lang="en-US" altLang="zh-CN" b="1"/>
              <a:t>Proxy</a:t>
            </a:r>
            <a:r>
              <a:rPr lang="zh-CN" altLang="en-US" b="1"/>
              <a:t>）</a:t>
            </a:r>
            <a:r>
              <a:rPr lang="zh-CN" altLang="en-US"/>
              <a:t>：将通知应用到目标对象之后被动态创建的对象。可以简单地理解为，代理对象的功能等于目标对象的核心业务逻辑功能加上共有功能。代理对象对于使用者而言是透明的，是程序运行过程中的产物。</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233878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织入（</a:t>
            </a:r>
            <a:r>
              <a:rPr lang="en-US" altLang="zh-CN" b="1" dirty="0"/>
              <a:t>Weaving</a:t>
            </a:r>
            <a:r>
              <a:rPr lang="zh-CN" altLang="en-US" b="1" dirty="0"/>
              <a:t>）</a:t>
            </a:r>
            <a:r>
              <a:rPr lang="zh-CN" altLang="en-US" dirty="0"/>
              <a:t>：将切面应用到目标对象从而创建一个新的代理对象的过程。这个过程可以发生在编译期、类装载期及运行期。</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159728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4" y="1828800"/>
            <a:ext cx="9753600" cy="4754562"/>
          </a:xfrm>
        </p:spPr>
        <p:txBody>
          <a:bodyPr>
            <a:normAutofit/>
          </a:bodyPr>
          <a:lstStyle/>
          <a:p>
            <a:pPr>
              <a:buFont typeface="Wingdings" panose="05000000000000000000" pitchFamily="2" charset="2"/>
              <a:buChar char="l"/>
            </a:pPr>
            <a:r>
              <a:rPr lang="zh-CN" altLang="en-US" dirty="0"/>
              <a:t>类型匹配语法</a:t>
            </a:r>
            <a:endParaRPr lang="en-US" altLang="zh-CN" dirty="0"/>
          </a:p>
          <a:p>
            <a:pPr lvl="1"/>
            <a:r>
              <a:rPr lang="zh-CN" altLang="en-US" dirty="0"/>
              <a:t>*：匹配任何数量字符</a:t>
            </a:r>
            <a:endParaRPr lang="en-US" altLang="zh-CN" dirty="0"/>
          </a:p>
          <a:p>
            <a:pPr lvl="1"/>
            <a:r>
              <a:rPr lang="en-US" altLang="zh-CN" dirty="0"/>
              <a:t>..</a:t>
            </a:r>
            <a:r>
              <a:rPr lang="zh-CN" altLang="en-US" dirty="0"/>
              <a:t>：匹配任何数量字符的重复，如在类型模式中匹配任何数量子包；而在方法参数模式中匹配任何数量参数</a:t>
            </a:r>
            <a:endParaRPr lang="en-US" altLang="zh-CN" dirty="0"/>
          </a:p>
          <a:p>
            <a:pPr lvl="1"/>
            <a:r>
              <a:rPr lang="en-US" altLang="zh-CN" dirty="0"/>
              <a:t>+</a:t>
            </a:r>
            <a:r>
              <a:rPr lang="zh-CN" altLang="en-US" dirty="0"/>
              <a:t>：匹配指定类型的子类型；仅能作为后缀放在类型模式后边。</a:t>
            </a:r>
            <a:endParaRPr lang="en-US" altLang="zh-CN" dirty="0"/>
          </a:p>
          <a:p>
            <a:pPr lvl="1"/>
            <a:r>
              <a:rPr lang="en-US" altLang="zh-CN" dirty="0"/>
              <a:t>AspectJ</a:t>
            </a:r>
            <a:r>
              <a:rPr lang="zh-CN" altLang="en-US" dirty="0"/>
              <a:t>使用 且（</a:t>
            </a:r>
            <a:r>
              <a:rPr lang="en-US" altLang="zh-CN" dirty="0"/>
              <a:t>&amp;&amp;</a:t>
            </a:r>
            <a:r>
              <a:rPr lang="zh-CN" altLang="en-US" dirty="0"/>
              <a:t>）、或（</a:t>
            </a:r>
            <a:r>
              <a:rPr lang="en-US" altLang="zh-CN" dirty="0"/>
              <a:t>||</a:t>
            </a:r>
            <a:r>
              <a:rPr lang="zh-CN" altLang="en-US" dirty="0"/>
              <a:t>）、非（！）来组合切入点表达式。</a:t>
            </a:r>
            <a:endParaRPr lang="en-US" altLang="zh-CN" dirty="0"/>
          </a:p>
        </p:txBody>
      </p:sp>
      <p:sp>
        <p:nvSpPr>
          <p:cNvPr id="3" name="标题 2"/>
          <p:cNvSpPr>
            <a:spLocks noGrp="1"/>
          </p:cNvSpPr>
          <p:nvPr>
            <p:ph type="title"/>
          </p:nvPr>
        </p:nvSpPr>
        <p:spPr/>
        <p:txBody>
          <a:bodyPr/>
          <a:lstStyle/>
          <a:p>
            <a:r>
              <a:rPr lang="en-US" altLang="zh-CN"/>
              <a:t>aop</a:t>
            </a:r>
            <a:r>
              <a:rPr lang="zh-CN" altLang="en-US"/>
              <a:t>切入点表达式</a:t>
            </a:r>
          </a:p>
        </p:txBody>
      </p:sp>
    </p:spTree>
    <p:extLst>
      <p:ext uri="{BB962C8B-B14F-4D97-AF65-F5344CB8AC3E}">
        <p14:creationId xmlns:p14="http://schemas.microsoft.com/office/powerpoint/2010/main" val="318907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4" y="1828800"/>
            <a:ext cx="9753600" cy="4754562"/>
          </a:xfrm>
        </p:spPr>
        <p:txBody>
          <a:bodyPr>
            <a:normAutofit/>
          </a:bodyPr>
          <a:lstStyle/>
          <a:p>
            <a:r>
              <a:rPr lang="zh-CN" altLang="en-US" dirty="0"/>
              <a:t>语法：</a:t>
            </a:r>
            <a:r>
              <a:rPr lang="en-US" altLang="zh-CN" dirty="0"/>
              <a:t>execution(</a:t>
            </a:r>
            <a:r>
              <a:rPr lang="zh-CN" altLang="en-US" dirty="0"/>
              <a:t>方法的完整签名</a:t>
            </a:r>
            <a:r>
              <a:rPr lang="en-US" altLang="zh-CN" dirty="0"/>
              <a:t>)</a:t>
            </a:r>
            <a:br>
              <a:rPr lang="en-US" altLang="zh-CN" dirty="0"/>
            </a:br>
            <a:r>
              <a:rPr lang="en-US" altLang="zh-CN" dirty="0"/>
              <a:t>execution(</a:t>
            </a:r>
            <a:r>
              <a:rPr lang="zh-CN" altLang="en-US" dirty="0"/>
              <a:t>访问控制符？ 返回值 全类名</a:t>
            </a:r>
            <a:r>
              <a:rPr lang="en-US" altLang="zh-CN" dirty="0"/>
              <a:t>.</a:t>
            </a:r>
            <a:r>
              <a:rPr lang="zh-CN" altLang="en-US" dirty="0"/>
              <a:t>方法名</a:t>
            </a:r>
            <a:r>
              <a:rPr lang="en-US" altLang="zh-CN" dirty="0"/>
              <a:t>(</a:t>
            </a:r>
            <a:r>
              <a:rPr lang="zh-CN" altLang="en-US" dirty="0"/>
              <a:t>参数类型表</a:t>
            </a:r>
            <a:r>
              <a:rPr lang="en-US" altLang="zh-CN" dirty="0"/>
              <a:t>))</a:t>
            </a:r>
          </a:p>
          <a:p>
            <a:pPr lvl="1"/>
            <a:r>
              <a:rPr lang="en-US" altLang="zh-CN" dirty="0"/>
              <a:t>() </a:t>
            </a:r>
            <a:r>
              <a:rPr lang="zh-CN" altLang="en-US" dirty="0"/>
              <a:t>匹配一个不接受任何参数的方法</a:t>
            </a:r>
          </a:p>
          <a:p>
            <a:pPr lvl="1"/>
            <a:r>
              <a:rPr lang="en-US" altLang="zh-CN" dirty="0"/>
              <a:t>(..) </a:t>
            </a:r>
            <a:r>
              <a:rPr lang="zh-CN" altLang="en-US" dirty="0"/>
              <a:t>匹配一个接受任意数量参数的方法</a:t>
            </a:r>
          </a:p>
          <a:p>
            <a:pPr lvl="1"/>
            <a:r>
              <a:rPr lang="en-US" altLang="zh-CN" dirty="0"/>
              <a:t>(*) </a:t>
            </a:r>
            <a:r>
              <a:rPr lang="zh-CN" altLang="en-US" dirty="0"/>
              <a:t>匹配了一个接受一个任何类型的参数的方法</a:t>
            </a:r>
          </a:p>
          <a:p>
            <a:pPr lvl="1"/>
            <a:r>
              <a:rPr lang="en-US" altLang="zh-CN" dirty="0"/>
              <a:t>(*,String) </a:t>
            </a:r>
            <a:r>
              <a:rPr lang="zh-CN" altLang="en-US" dirty="0"/>
              <a:t>匹配了一个接受两个参数的方法，其中第一个参数是任意类型，第二个参数必须是</a:t>
            </a:r>
            <a:r>
              <a:rPr lang="en-US" altLang="zh-CN" dirty="0"/>
              <a:t>String</a:t>
            </a:r>
            <a:r>
              <a:rPr lang="zh-CN" altLang="en-US" dirty="0"/>
              <a:t>类型</a:t>
            </a:r>
            <a:endParaRPr lang="en-US" altLang="zh-CN" dirty="0"/>
          </a:p>
          <a:p>
            <a:r>
              <a:rPr lang="zh-CN" altLang="en-US" dirty="0"/>
              <a:t>说明：用于匹配子表达式，访问控制符是可选的。</a:t>
            </a:r>
          </a:p>
        </p:txBody>
      </p:sp>
      <p:sp>
        <p:nvSpPr>
          <p:cNvPr id="3" name="标题 2"/>
          <p:cNvSpPr>
            <a:spLocks noGrp="1"/>
          </p:cNvSpPr>
          <p:nvPr>
            <p:ph type="title"/>
          </p:nvPr>
        </p:nvSpPr>
        <p:spPr/>
        <p:txBody>
          <a:bodyPr/>
          <a:lstStyle/>
          <a:p>
            <a:r>
              <a:rPr lang="en-US" altLang="zh-CN"/>
              <a:t>aop</a:t>
            </a:r>
            <a:r>
              <a:rPr lang="zh-CN" altLang="en-US"/>
              <a:t>切入点表达式</a:t>
            </a:r>
          </a:p>
        </p:txBody>
      </p:sp>
    </p:spTree>
    <p:extLst>
      <p:ext uri="{BB962C8B-B14F-4D97-AF65-F5344CB8AC3E}">
        <p14:creationId xmlns:p14="http://schemas.microsoft.com/office/powerpoint/2010/main" val="354182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948" y="2060848"/>
            <a:ext cx="8112658" cy="2736304"/>
          </a:xfrm>
        </p:spPr>
      </p:pic>
      <p:sp>
        <p:nvSpPr>
          <p:cNvPr id="3" name="标题 2"/>
          <p:cNvSpPr>
            <a:spLocks noGrp="1"/>
          </p:cNvSpPr>
          <p:nvPr>
            <p:ph type="title"/>
          </p:nvPr>
        </p:nvSpPr>
        <p:spPr/>
        <p:txBody>
          <a:bodyPr/>
          <a:lstStyle/>
          <a:p>
            <a:r>
              <a:rPr lang="en-US" altLang="zh-CN"/>
              <a:t>aop</a:t>
            </a:r>
            <a:r>
              <a:rPr lang="zh-CN" altLang="en-US"/>
              <a:t>切入点表达式</a:t>
            </a:r>
          </a:p>
        </p:txBody>
      </p:sp>
    </p:spTree>
    <p:extLst>
      <p:ext uri="{BB962C8B-B14F-4D97-AF65-F5344CB8AC3E}">
        <p14:creationId xmlns:p14="http://schemas.microsoft.com/office/powerpoint/2010/main" val="89068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下面给出一些通用切入点表达式的例子。</a:t>
            </a:r>
            <a:endParaRPr lang="en-US" altLang="zh-CN" dirty="0"/>
          </a:p>
          <a:p>
            <a:pPr lvl="1"/>
            <a:r>
              <a:rPr lang="zh-CN" altLang="en-US" dirty="0"/>
              <a:t>任意公共方法的执行：</a:t>
            </a:r>
            <a:r>
              <a:rPr lang="en-US" altLang="zh-CN" dirty="0"/>
              <a:t>execution</a:t>
            </a:r>
            <a:r>
              <a:rPr lang="zh-CN" altLang="en-US" dirty="0"/>
              <a:t>（</a:t>
            </a:r>
            <a:r>
              <a:rPr lang="en-US" altLang="zh-CN" dirty="0"/>
              <a:t>public * *</a:t>
            </a:r>
            <a:r>
              <a:rPr lang="zh-CN" altLang="en-US" dirty="0"/>
              <a:t>（</a:t>
            </a:r>
            <a:r>
              <a:rPr lang="en-US" altLang="zh-CN" dirty="0"/>
              <a:t>..</a:t>
            </a:r>
            <a:r>
              <a:rPr lang="zh-CN" altLang="en-US" dirty="0"/>
              <a:t>）），匹配所有目标类的</a:t>
            </a:r>
            <a:r>
              <a:rPr lang="en-US" altLang="zh-CN" dirty="0"/>
              <a:t>public</a:t>
            </a:r>
            <a:r>
              <a:rPr lang="zh-CN" altLang="en-US" dirty="0"/>
              <a:t>方法，第一个*为返回类型，第二个*为方法名</a:t>
            </a:r>
            <a:endParaRPr lang="en-US" altLang="zh-CN" dirty="0"/>
          </a:p>
          <a:p>
            <a:pPr lvl="1"/>
            <a:r>
              <a:rPr lang="zh-CN" altLang="en-US" dirty="0"/>
              <a:t>任何一个名字以“</a:t>
            </a:r>
            <a:r>
              <a:rPr lang="en-US" altLang="zh-CN" dirty="0"/>
              <a:t>set”</a:t>
            </a:r>
            <a:r>
              <a:rPr lang="zh-CN" altLang="en-US" dirty="0"/>
              <a:t>开始的方法的执行：</a:t>
            </a:r>
            <a:r>
              <a:rPr lang="en-US" altLang="zh-CN" dirty="0"/>
              <a:t>execution</a:t>
            </a:r>
            <a:r>
              <a:rPr lang="zh-CN" altLang="en-US" dirty="0"/>
              <a:t>（* </a:t>
            </a:r>
            <a:r>
              <a:rPr lang="en-US" altLang="zh-CN" dirty="0"/>
              <a:t>set*</a:t>
            </a:r>
            <a:r>
              <a:rPr lang="zh-CN" altLang="en-US" dirty="0"/>
              <a:t>（</a:t>
            </a:r>
            <a:r>
              <a:rPr lang="en-US" altLang="zh-CN" dirty="0"/>
              <a:t>..</a:t>
            </a:r>
            <a:r>
              <a:rPr lang="zh-CN" altLang="en-US" dirty="0"/>
              <a:t>）），匹配所有目标类以</a:t>
            </a:r>
            <a:r>
              <a:rPr lang="en-US" altLang="zh-CN" dirty="0"/>
              <a:t>set</a:t>
            </a:r>
            <a:r>
              <a:rPr lang="zh-CN" altLang="en-US" dirty="0"/>
              <a:t>开头的方法，第一个*代表返回类型</a:t>
            </a:r>
            <a:endParaRPr lang="en-US" altLang="zh-CN" dirty="0"/>
          </a:p>
          <a:p>
            <a:pPr lvl="1"/>
            <a:r>
              <a:rPr lang="en-US" altLang="zh-CN" dirty="0" err="1"/>
              <a:t>AccountService</a:t>
            </a:r>
            <a:r>
              <a:rPr lang="zh-CN" altLang="en-US" dirty="0"/>
              <a:t>接口定义的任意方法的执行：</a:t>
            </a:r>
            <a:br>
              <a:rPr lang="en-US" altLang="zh-CN" dirty="0"/>
            </a:br>
            <a:r>
              <a:rPr lang="en-US" altLang="zh-CN" dirty="0"/>
              <a:t>execution</a:t>
            </a:r>
            <a:r>
              <a:rPr lang="zh-CN" altLang="en-US" dirty="0"/>
              <a:t>（* </a:t>
            </a:r>
            <a:r>
              <a:rPr lang="en-US" altLang="zh-CN" dirty="0" err="1"/>
              <a:t>com.xyz.service.AccountService</a:t>
            </a:r>
            <a:r>
              <a:rPr lang="en-US" altLang="zh-CN" dirty="0"/>
              <a:t>.*</a:t>
            </a:r>
            <a:r>
              <a:rPr lang="zh-CN" altLang="en-US" dirty="0"/>
              <a:t>（</a:t>
            </a:r>
            <a:r>
              <a:rPr lang="en-US" altLang="zh-CN" dirty="0"/>
              <a:t>..</a:t>
            </a:r>
            <a:r>
              <a:rPr lang="zh-CN" altLang="en-US" dirty="0"/>
              <a:t>））</a:t>
            </a:r>
            <a:endParaRPr lang="en-US" altLang="zh-CN" dirty="0"/>
          </a:p>
          <a:p>
            <a:pPr lvl="1"/>
            <a:r>
              <a:rPr lang="zh-CN" altLang="en-US" dirty="0"/>
              <a:t>在</a:t>
            </a:r>
            <a:r>
              <a:rPr lang="en-US" altLang="zh-CN" dirty="0"/>
              <a:t>service</a:t>
            </a:r>
            <a:r>
              <a:rPr lang="zh-CN" altLang="en-US" dirty="0"/>
              <a:t>包中定义的任意方法的执行：</a:t>
            </a:r>
            <a:br>
              <a:rPr lang="en-US" altLang="zh-CN" dirty="0"/>
            </a:br>
            <a:r>
              <a:rPr lang="en-US" altLang="zh-CN" dirty="0"/>
              <a:t>execution</a:t>
            </a:r>
            <a:r>
              <a:rPr lang="zh-CN" altLang="en-US" dirty="0"/>
              <a:t>（* </a:t>
            </a:r>
            <a:r>
              <a:rPr lang="en-US" altLang="zh-CN" dirty="0" err="1"/>
              <a:t>com.xyz.service</a:t>
            </a:r>
            <a:r>
              <a:rPr lang="en-US" altLang="zh-CN" dirty="0"/>
              <a:t>.*.*</a:t>
            </a:r>
            <a:r>
              <a:rPr lang="zh-CN" altLang="en-US" dirty="0"/>
              <a:t>（</a:t>
            </a:r>
            <a:r>
              <a:rPr lang="en-US" altLang="zh-CN" dirty="0"/>
              <a:t>..</a:t>
            </a:r>
            <a:r>
              <a:rPr lang="zh-CN" altLang="en-US" dirty="0"/>
              <a:t>））</a:t>
            </a:r>
            <a:endParaRPr lang="en-US" altLang="zh-CN" dirty="0"/>
          </a:p>
          <a:p>
            <a:pPr lvl="1"/>
            <a:r>
              <a:rPr lang="zh-CN" altLang="en-US" dirty="0"/>
              <a:t>在</a:t>
            </a:r>
            <a:r>
              <a:rPr lang="en-US" altLang="zh-CN" dirty="0"/>
              <a:t>service</a:t>
            </a:r>
            <a:r>
              <a:rPr lang="zh-CN" altLang="en-US" dirty="0"/>
              <a:t>包或其子包中定义的任意方法的执行：</a:t>
            </a:r>
            <a:br>
              <a:rPr lang="en-US" altLang="zh-CN" dirty="0"/>
            </a:br>
            <a:r>
              <a:rPr lang="en-US" altLang="zh-CN" dirty="0"/>
              <a:t>execution</a:t>
            </a:r>
            <a:r>
              <a:rPr lang="zh-CN" altLang="en-US" dirty="0"/>
              <a:t>（* </a:t>
            </a:r>
            <a:r>
              <a:rPr lang="en-US" altLang="zh-CN" dirty="0" err="1"/>
              <a:t>com.xyz.service</a:t>
            </a:r>
            <a:r>
              <a:rPr lang="en-US" altLang="zh-CN" dirty="0"/>
              <a:t>..*.*</a:t>
            </a:r>
            <a:r>
              <a:rPr lang="zh-CN" altLang="en-US" dirty="0"/>
              <a:t>（</a:t>
            </a:r>
            <a:r>
              <a:rPr lang="en-US" altLang="zh-CN" dirty="0"/>
              <a:t>..</a:t>
            </a:r>
            <a:r>
              <a:rPr lang="zh-CN" altLang="en-US" dirty="0"/>
              <a:t>））</a:t>
            </a:r>
          </a:p>
        </p:txBody>
      </p:sp>
    </p:spTree>
    <p:extLst>
      <p:ext uri="{BB962C8B-B14F-4D97-AF65-F5344CB8AC3E}">
        <p14:creationId xmlns:p14="http://schemas.microsoft.com/office/powerpoint/2010/main" val="414585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a:t>匹配</a:t>
            </a:r>
            <a:r>
              <a:rPr lang="en-US" altLang="zh-CN"/>
              <a:t>com.cjm.model</a:t>
            </a:r>
            <a:r>
              <a:rPr lang="zh-CN" altLang="en-US"/>
              <a:t>包及其子包中所有类中的所有方法，返回类型任意，方法参数任意</a:t>
            </a:r>
            <a:endParaRPr lang="en-US" altLang="zh-CN"/>
          </a:p>
          <a:p>
            <a:pPr marL="45720" indent="0">
              <a:buNone/>
            </a:pPr>
            <a:r>
              <a:rPr lang="en-US" altLang="zh-CN"/>
              <a:t>@Pointcut("execution(* com.cjm.model..*.*(..))")</a:t>
            </a:r>
            <a:br>
              <a:rPr lang="en-US" altLang="zh-CN"/>
            </a:br>
            <a:r>
              <a:rPr lang="en-US" altLang="zh-CN"/>
              <a:t>public void before(){}</a:t>
            </a:r>
          </a:p>
          <a:p>
            <a:r>
              <a:rPr lang="zh-CN" altLang="en-US"/>
              <a:t>“</a:t>
            </a:r>
            <a:r>
              <a:rPr lang="en-US" altLang="zh-CN"/>
              <a:t>public void before(){}</a:t>
            </a:r>
            <a:r>
              <a:rPr lang="zh-CN" altLang="en-US"/>
              <a:t>”是切入点标签，包含一个名称和任意数量的参数。方法的真正内容是不相干的，并且实际上它应该是空的。相当于切入点的</a:t>
            </a:r>
            <a:r>
              <a:rPr lang="en-US" altLang="zh-CN"/>
              <a:t>Id</a:t>
            </a:r>
            <a:r>
              <a:rPr lang="zh-CN" altLang="en-US"/>
              <a:t>。</a:t>
            </a:r>
          </a:p>
        </p:txBody>
      </p:sp>
    </p:spTree>
    <p:extLst>
      <p:ext uri="{BB962C8B-B14F-4D97-AF65-F5344CB8AC3E}">
        <p14:creationId xmlns:p14="http://schemas.microsoft.com/office/powerpoint/2010/main" val="21849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a:t>语法：</a:t>
            </a:r>
            <a:r>
              <a:rPr lang="en-US" altLang="zh-CN"/>
              <a:t>within(</a:t>
            </a:r>
            <a:r>
              <a:rPr lang="zh-CN" altLang="en-US"/>
              <a:t>类名匹配串</a:t>
            </a:r>
            <a:r>
              <a:rPr lang="en-US" altLang="zh-CN"/>
              <a:t>)</a:t>
            </a:r>
          </a:p>
          <a:p>
            <a:r>
              <a:rPr lang="zh-CN" altLang="en-US"/>
              <a:t>说明：用于匹配连接点所在的</a:t>
            </a:r>
            <a:r>
              <a:rPr lang="en-US" altLang="zh-CN"/>
              <a:t>Java</a:t>
            </a:r>
            <a:r>
              <a:rPr lang="zh-CN" altLang="en-US"/>
              <a:t>类或者包。</a:t>
            </a:r>
            <a:endParaRPr lang="en-US" altLang="zh-CN"/>
          </a:p>
          <a:p>
            <a:r>
              <a:rPr lang="zh-CN" altLang="en-US"/>
              <a:t>示例：匹配</a:t>
            </a:r>
            <a:r>
              <a:rPr lang="en-US" altLang="zh-CN"/>
              <a:t>Person</a:t>
            </a:r>
            <a:r>
              <a:rPr lang="zh-CN" altLang="en-US"/>
              <a:t>类中的所有方法</a:t>
            </a:r>
            <a:br>
              <a:rPr lang="en-US" altLang="zh-CN"/>
            </a:br>
            <a:r>
              <a:rPr lang="en-US" altLang="zh-CN"/>
              <a:t>@Pointcut("within(com.cjm.model.Person)")          public void before(){}</a:t>
            </a:r>
            <a:endParaRPr lang="zh-CN" altLang="en-US"/>
          </a:p>
        </p:txBody>
      </p:sp>
    </p:spTree>
    <p:extLst>
      <p:ext uri="{BB962C8B-B14F-4D97-AF65-F5344CB8AC3E}">
        <p14:creationId xmlns:p14="http://schemas.microsoft.com/office/powerpoint/2010/main" val="330650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a:t>示例：匹配</a:t>
            </a:r>
            <a:r>
              <a:rPr lang="en-US" altLang="zh-CN"/>
              <a:t>com.cjm</a:t>
            </a:r>
            <a:r>
              <a:rPr lang="zh-CN" altLang="en-US"/>
              <a:t>包及其子包中所有类中的所有方法</a:t>
            </a:r>
            <a:br>
              <a:rPr lang="en-US" altLang="zh-CN"/>
            </a:br>
            <a:r>
              <a:rPr lang="en-US" altLang="zh-CN"/>
              <a:t>@Pointcut("within(com.cjm..*)")</a:t>
            </a:r>
            <a:br>
              <a:rPr lang="en-US" altLang="zh-CN"/>
            </a:br>
            <a:r>
              <a:rPr lang="en-US" altLang="zh-CN"/>
              <a:t>public void before(){}</a:t>
            </a:r>
            <a:endParaRPr lang="zh-CN" altLang="en-US"/>
          </a:p>
        </p:txBody>
      </p:sp>
    </p:spTree>
    <p:extLst>
      <p:ext uri="{BB962C8B-B14F-4D97-AF65-F5344CB8AC3E}">
        <p14:creationId xmlns:p14="http://schemas.microsoft.com/office/powerpoint/2010/main" val="182637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p>
            <a:r>
              <a:rPr lang="zh-CN" altLang="en-US"/>
              <a:t>本讲内容</a:t>
            </a:r>
          </a:p>
        </p:txBody>
      </p:sp>
      <p:sp>
        <p:nvSpPr>
          <p:cNvPr id="3" name="内容占位符 2"/>
          <p:cNvSpPr>
            <a:spLocks noGrp="1"/>
          </p:cNvSpPr>
          <p:nvPr>
            <p:ph idx="1"/>
          </p:nvPr>
        </p:nvSpPr>
        <p:spPr/>
        <p:txBody>
          <a:bodyPr/>
          <a:lstStyle/>
          <a:p>
            <a:pPr>
              <a:buFont typeface="Wingdings" panose="05000000000000000000" pitchFamily="2" charset="2"/>
              <a:buChar char="ü"/>
            </a:pPr>
            <a:r>
              <a:rPr lang="en-US" altLang="zh-CN"/>
              <a:t>AOP</a:t>
            </a:r>
            <a:r>
              <a:rPr lang="zh-CN" altLang="en-US"/>
              <a:t>简介</a:t>
            </a:r>
            <a:endParaRPr lang="en-US" altLang="zh-CN"/>
          </a:p>
          <a:p>
            <a:pPr>
              <a:buFont typeface="Wingdings" panose="05000000000000000000" pitchFamily="2" charset="2"/>
              <a:buChar char="ü"/>
            </a:pPr>
            <a:r>
              <a:rPr lang="en-US" altLang="zh-CN"/>
              <a:t>AOP</a:t>
            </a:r>
            <a:r>
              <a:rPr lang="zh-CN" altLang="en-US"/>
              <a:t>编程</a:t>
            </a:r>
            <a:endParaRPr lang="en-US" altLang="zh-CN"/>
          </a:p>
          <a:p>
            <a:pPr>
              <a:buFont typeface="Wingdings" panose="05000000000000000000" pitchFamily="2" charset="2"/>
              <a:buChar char="ü"/>
            </a:pPr>
            <a:r>
              <a:rPr lang="zh-CN" altLang="en-US"/>
              <a:t>声明式事务处理</a:t>
            </a:r>
          </a:p>
        </p:txBody>
      </p:sp>
    </p:spTree>
    <p:extLst>
      <p:ext uri="{BB962C8B-B14F-4D97-AF65-F5344CB8AC3E}">
        <p14:creationId xmlns:p14="http://schemas.microsoft.com/office/powerpoint/2010/main" val="326410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语法：</a:t>
            </a:r>
            <a:r>
              <a:rPr lang="en-US" altLang="zh-CN" dirty="0"/>
              <a:t>@within</a:t>
            </a:r>
          </a:p>
          <a:p>
            <a:r>
              <a:rPr lang="zh-CN" altLang="en-US" dirty="0"/>
              <a:t>说明：用于匹配在类一级使用了指定注解标注的类，其所有方法都将被匹配。</a:t>
            </a:r>
            <a:endParaRPr lang="en-US" altLang="zh-CN" dirty="0"/>
          </a:p>
          <a:p>
            <a:r>
              <a:rPr lang="zh-CN" altLang="en-US" dirty="0"/>
              <a:t>示例：</a:t>
            </a:r>
            <a:br>
              <a:rPr lang="en-US" altLang="zh-CN" dirty="0"/>
            </a:br>
            <a:r>
              <a:rPr lang="en-US" altLang="zh-CN" sz="2000" dirty="0">
                <a:latin typeface="+mn-ea"/>
              </a:rPr>
              <a:t>@Pointcut("@within(</a:t>
            </a:r>
            <a:r>
              <a:rPr lang="en-US" altLang="zh-CN" sz="2000" dirty="0" err="1">
                <a:latin typeface="+mn-ea"/>
              </a:rPr>
              <a:t>com.cjm.annotation.AdviceAnnotation</a:t>
            </a:r>
            <a:r>
              <a:rPr lang="en-US" altLang="zh-CN" sz="2000" dirty="0">
                <a:latin typeface="+mn-ea"/>
              </a:rPr>
              <a:t>)") </a:t>
            </a:r>
            <a:br>
              <a:rPr lang="en-US" altLang="zh-CN" sz="2000" dirty="0">
                <a:latin typeface="+mn-ea"/>
              </a:rPr>
            </a:br>
            <a:r>
              <a:rPr lang="en-US" altLang="zh-CN" sz="2000" dirty="0">
                <a:latin typeface="+mn-ea"/>
              </a:rPr>
              <a:t>public void before(){}</a:t>
            </a:r>
          </a:p>
          <a:p>
            <a:pPr marL="45720" indent="0">
              <a:buNone/>
            </a:pPr>
            <a:r>
              <a:rPr lang="zh-CN" altLang="en-US" sz="2000" dirty="0">
                <a:latin typeface="+mn-ea"/>
              </a:rPr>
              <a:t> 所有被</a:t>
            </a:r>
            <a:r>
              <a:rPr lang="en-US" altLang="zh-CN" sz="2000" dirty="0">
                <a:latin typeface="+mn-ea"/>
              </a:rPr>
              <a:t>@</a:t>
            </a:r>
            <a:r>
              <a:rPr lang="en-US" altLang="zh-CN" sz="2000" dirty="0" err="1">
                <a:latin typeface="+mn-ea"/>
              </a:rPr>
              <a:t>AdviceAnnotation</a:t>
            </a:r>
            <a:r>
              <a:rPr lang="zh-CN" altLang="en-US" sz="2000" dirty="0">
                <a:latin typeface="+mn-ea"/>
              </a:rPr>
              <a:t>标注的类中的方法都将匹配</a:t>
            </a:r>
          </a:p>
        </p:txBody>
      </p:sp>
    </p:spTree>
    <p:extLst>
      <p:ext uri="{BB962C8B-B14F-4D97-AF65-F5344CB8AC3E}">
        <p14:creationId xmlns:p14="http://schemas.microsoft.com/office/powerpoint/2010/main" val="410653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语法：</a:t>
            </a:r>
            <a:r>
              <a:rPr lang="en-US" altLang="zh-CN" dirty="0"/>
              <a:t>this()</a:t>
            </a:r>
          </a:p>
          <a:p>
            <a:r>
              <a:rPr lang="zh-CN" altLang="en-US" dirty="0"/>
              <a:t>说明：</a:t>
            </a:r>
            <a:r>
              <a:rPr lang="en-US" altLang="zh-CN" dirty="0"/>
              <a:t>this</a:t>
            </a:r>
            <a:r>
              <a:rPr lang="zh-CN" altLang="en-US" dirty="0"/>
              <a:t>就表示代理对象。</a:t>
            </a:r>
            <a:r>
              <a:rPr lang="en-US" altLang="zh-CN" dirty="0"/>
              <a:t>this</a:t>
            </a:r>
            <a:r>
              <a:rPr lang="zh-CN" altLang="en-US" dirty="0"/>
              <a:t>类型的</a:t>
            </a:r>
            <a:r>
              <a:rPr lang="en-US" altLang="zh-CN" dirty="0"/>
              <a:t>Pointcut</a:t>
            </a:r>
            <a:r>
              <a:rPr lang="zh-CN" altLang="en-US" dirty="0"/>
              <a:t>表达式的语法是</a:t>
            </a:r>
            <a:r>
              <a:rPr lang="en-US" altLang="zh-CN" dirty="0"/>
              <a:t>this(type)</a:t>
            </a:r>
            <a:r>
              <a:rPr lang="zh-CN" altLang="en-US" dirty="0"/>
              <a:t>，当生成的代理对象可以转换为</a:t>
            </a:r>
            <a:r>
              <a:rPr lang="en-US" altLang="zh-CN" dirty="0"/>
              <a:t>type</a:t>
            </a:r>
            <a:r>
              <a:rPr lang="zh-CN" altLang="en-US" dirty="0"/>
              <a:t>指定的类型时则表示匹配。</a:t>
            </a:r>
            <a:endParaRPr lang="en-US" altLang="zh-CN" dirty="0"/>
          </a:p>
          <a:p>
            <a:r>
              <a:rPr lang="zh-CN" altLang="en-US" dirty="0"/>
              <a:t>示例：</a:t>
            </a:r>
            <a:br>
              <a:rPr lang="en-US" altLang="zh-CN" dirty="0"/>
            </a:br>
            <a:r>
              <a:rPr lang="en-US" altLang="zh-CN" sz="2000" dirty="0">
                <a:latin typeface="+mn-ea"/>
              </a:rPr>
              <a:t>@Before("before() &amp;&amp; this(proxy)")</a:t>
            </a:r>
            <a:br>
              <a:rPr lang="en-US" altLang="zh-CN" sz="2000" dirty="0">
                <a:latin typeface="+mn-ea"/>
              </a:rPr>
            </a:br>
            <a:r>
              <a:rPr lang="en-US" altLang="zh-CN" sz="2000" dirty="0">
                <a:latin typeface="+mn-ea"/>
              </a:rPr>
              <a:t>public void </a:t>
            </a:r>
            <a:r>
              <a:rPr lang="en-US" altLang="zh-CN" sz="2000" dirty="0" err="1">
                <a:latin typeface="+mn-ea"/>
              </a:rPr>
              <a:t>beforeAdvide</a:t>
            </a:r>
            <a:r>
              <a:rPr lang="en-US" altLang="zh-CN" sz="2000" dirty="0">
                <a:latin typeface="+mn-ea"/>
              </a:rPr>
              <a:t>(</a:t>
            </a:r>
            <a:r>
              <a:rPr lang="en-US" altLang="zh-CN" sz="2000" dirty="0" err="1">
                <a:latin typeface="+mn-ea"/>
              </a:rPr>
              <a:t>JoinPoint</a:t>
            </a:r>
            <a:r>
              <a:rPr lang="en-US" altLang="zh-CN" sz="2000" dirty="0">
                <a:latin typeface="+mn-ea"/>
              </a:rPr>
              <a:t> point, Object proxy)</a:t>
            </a:r>
            <a:br>
              <a:rPr lang="en-US" altLang="zh-CN" sz="2000" dirty="0">
                <a:latin typeface="+mn-ea"/>
              </a:rPr>
            </a:br>
            <a:r>
              <a:rPr lang="en-US" altLang="zh-CN" sz="2000" dirty="0">
                <a:latin typeface="+mn-ea"/>
              </a:rPr>
              <a:t>{</a:t>
            </a:r>
            <a:br>
              <a:rPr lang="en-US" altLang="zh-CN" sz="2000" dirty="0">
                <a:latin typeface="+mn-ea"/>
              </a:rPr>
            </a:br>
            <a:r>
              <a:rPr lang="en-US" altLang="zh-CN" sz="2000" dirty="0">
                <a:latin typeface="+mn-ea"/>
              </a:rPr>
              <a:t>      //</a:t>
            </a:r>
            <a:r>
              <a:rPr lang="zh-CN" altLang="en-US" sz="2000" dirty="0">
                <a:latin typeface="+mn-ea"/>
              </a:rPr>
              <a:t>处理逻辑</a:t>
            </a:r>
            <a:br>
              <a:rPr lang="zh-CN" altLang="en-US" sz="2000" dirty="0">
                <a:latin typeface="+mn-ea"/>
              </a:rPr>
            </a:br>
            <a:r>
              <a:rPr lang="en-US" altLang="zh-CN" sz="2000" dirty="0">
                <a:latin typeface="+mn-ea"/>
              </a:rPr>
              <a:t>}</a:t>
            </a:r>
            <a:endParaRPr lang="zh-CN" altLang="en-US" sz="2000" dirty="0">
              <a:latin typeface="+mn-ea"/>
            </a:endParaRPr>
          </a:p>
        </p:txBody>
      </p:sp>
    </p:spTree>
    <p:extLst>
      <p:ext uri="{BB962C8B-B14F-4D97-AF65-F5344CB8AC3E}">
        <p14:creationId xmlns:p14="http://schemas.microsoft.com/office/powerpoint/2010/main" val="3549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语法：</a:t>
            </a:r>
            <a:r>
              <a:rPr lang="en-US" altLang="zh-CN" dirty="0"/>
              <a:t>target()</a:t>
            </a:r>
          </a:p>
          <a:p>
            <a:r>
              <a:rPr lang="zh-CN" altLang="en-US" dirty="0"/>
              <a:t>说明：用于向通知方法中传入目标对象的引用。</a:t>
            </a:r>
            <a:endParaRPr lang="en-US" altLang="zh-CN" dirty="0"/>
          </a:p>
          <a:p>
            <a:r>
              <a:rPr lang="zh-CN" altLang="en-US" dirty="0"/>
              <a:t>示例：</a:t>
            </a:r>
            <a:br>
              <a:rPr lang="en-US" altLang="zh-CN" dirty="0"/>
            </a:br>
            <a:r>
              <a:rPr lang="en-US" altLang="zh-CN" sz="2000" dirty="0">
                <a:latin typeface="+mn-ea"/>
              </a:rPr>
              <a:t>@Before("before() &amp;&amp; target(target)")</a:t>
            </a:r>
            <a:br>
              <a:rPr lang="en-US" altLang="zh-CN" sz="2000" dirty="0">
                <a:latin typeface="+mn-ea"/>
              </a:rPr>
            </a:br>
            <a:r>
              <a:rPr lang="en-US" altLang="zh-CN" sz="2000" dirty="0">
                <a:latin typeface="+mn-ea"/>
              </a:rPr>
              <a:t>public void </a:t>
            </a:r>
            <a:r>
              <a:rPr lang="en-US" altLang="zh-CN" sz="2000" dirty="0" err="1">
                <a:latin typeface="+mn-ea"/>
              </a:rPr>
              <a:t>beforeAdvide</a:t>
            </a:r>
            <a:r>
              <a:rPr lang="en-US" altLang="zh-CN" sz="2000" dirty="0">
                <a:latin typeface="+mn-ea"/>
              </a:rPr>
              <a:t>(</a:t>
            </a:r>
            <a:r>
              <a:rPr lang="en-US" altLang="zh-CN" sz="2000" dirty="0" err="1">
                <a:latin typeface="+mn-ea"/>
              </a:rPr>
              <a:t>JoinPoint</a:t>
            </a:r>
            <a:r>
              <a:rPr lang="en-US" altLang="zh-CN" sz="2000" dirty="0">
                <a:latin typeface="+mn-ea"/>
              </a:rPr>
              <a:t> point, Object target)</a:t>
            </a:r>
            <a:br>
              <a:rPr lang="en-US" altLang="zh-CN" sz="2000" dirty="0">
                <a:latin typeface="+mn-ea"/>
              </a:rPr>
            </a:br>
            <a:r>
              <a:rPr lang="en-US" altLang="zh-CN" sz="2000" dirty="0">
                <a:latin typeface="+mn-ea"/>
              </a:rPr>
              <a:t>{</a:t>
            </a:r>
            <a:br>
              <a:rPr lang="en-US" altLang="zh-CN" sz="2000" dirty="0">
                <a:latin typeface="+mn-ea"/>
              </a:rPr>
            </a:br>
            <a:r>
              <a:rPr lang="en-US" altLang="zh-CN" sz="2000" dirty="0">
                <a:latin typeface="+mn-ea"/>
              </a:rPr>
              <a:t>      //</a:t>
            </a:r>
            <a:r>
              <a:rPr lang="zh-CN" altLang="en-US" sz="2000" dirty="0">
                <a:latin typeface="+mn-ea"/>
              </a:rPr>
              <a:t>处理逻辑</a:t>
            </a:r>
            <a:br>
              <a:rPr lang="zh-CN" altLang="en-US" sz="2000" dirty="0">
                <a:latin typeface="+mn-ea"/>
              </a:rPr>
            </a:br>
            <a:r>
              <a:rPr lang="en-US" altLang="zh-CN" sz="2000" dirty="0">
                <a:latin typeface="+mn-ea"/>
              </a:rPr>
              <a:t>}</a:t>
            </a:r>
            <a:endParaRPr lang="zh-CN" altLang="en-US" sz="2000" dirty="0">
              <a:latin typeface="+mn-ea"/>
            </a:endParaRPr>
          </a:p>
        </p:txBody>
      </p:sp>
    </p:spTree>
    <p:extLst>
      <p:ext uri="{BB962C8B-B14F-4D97-AF65-F5344CB8AC3E}">
        <p14:creationId xmlns:p14="http://schemas.microsoft.com/office/powerpoint/2010/main" val="284434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语法：</a:t>
            </a:r>
            <a:r>
              <a:rPr lang="en-US" altLang="zh-CN" dirty="0"/>
              <a:t>@target</a:t>
            </a:r>
          </a:p>
          <a:p>
            <a:r>
              <a:rPr lang="zh-CN" altLang="en-US" dirty="0"/>
              <a:t>说明：匹配当被代理的目标对象对应的类型及其父类型上拥有指定的注解时。</a:t>
            </a:r>
            <a:endParaRPr lang="en-US" altLang="zh-CN" dirty="0"/>
          </a:p>
          <a:p>
            <a:r>
              <a:rPr lang="zh-CN" altLang="en-US" dirty="0"/>
              <a:t>示例：</a:t>
            </a:r>
            <a:endParaRPr lang="en-US" altLang="zh-CN" dirty="0"/>
          </a:p>
          <a:p>
            <a:pPr marL="45720" indent="0">
              <a:buNone/>
            </a:pPr>
            <a:r>
              <a:rPr lang="en-US" altLang="zh-CN" dirty="0"/>
              <a:t>#</a:t>
            </a:r>
            <a:r>
              <a:rPr lang="zh-CN" altLang="en-US" dirty="0"/>
              <a:t>匹配被代理的目标对象对应的类型上拥有</a:t>
            </a:r>
            <a:r>
              <a:rPr lang="en-US" altLang="zh-CN" dirty="0" err="1"/>
              <a:t>AdviceAnnotation</a:t>
            </a:r>
            <a:r>
              <a:rPr lang="zh-CN" altLang="en-US" dirty="0"/>
              <a:t>注解时</a:t>
            </a:r>
            <a:br>
              <a:rPr lang="en-US" altLang="zh-CN" dirty="0"/>
            </a:br>
            <a:r>
              <a:rPr lang="en-US" altLang="zh-CN" sz="2000" dirty="0">
                <a:latin typeface="+mn-ea"/>
              </a:rPr>
              <a:t>@Pointcut("@target(</a:t>
            </a:r>
            <a:r>
              <a:rPr lang="en-US" altLang="zh-CN" sz="2000" dirty="0" err="1">
                <a:latin typeface="+mn-ea"/>
              </a:rPr>
              <a:t>com.cjm.annotation.AdviceAnnotation</a:t>
            </a:r>
            <a:r>
              <a:rPr lang="en-US" altLang="zh-CN" sz="2000" dirty="0">
                <a:latin typeface="+mn-ea"/>
              </a:rPr>
              <a:t>)") </a:t>
            </a:r>
            <a:br>
              <a:rPr lang="en-US" altLang="zh-CN" sz="2000" dirty="0">
                <a:latin typeface="+mn-ea"/>
              </a:rPr>
            </a:br>
            <a:r>
              <a:rPr lang="en-US" altLang="zh-CN" sz="2000" dirty="0">
                <a:latin typeface="+mn-ea"/>
              </a:rPr>
              <a:t>public void before(){}</a:t>
            </a:r>
          </a:p>
          <a:p>
            <a:pPr marL="45720" indent="0">
              <a:buNone/>
            </a:pPr>
            <a:r>
              <a:rPr lang="zh-CN" altLang="en-US" sz="2000" dirty="0">
                <a:latin typeface="+mn-ea"/>
              </a:rPr>
              <a:t> </a:t>
            </a:r>
          </a:p>
        </p:txBody>
      </p:sp>
    </p:spTree>
    <p:extLst>
      <p:ext uri="{BB962C8B-B14F-4D97-AF65-F5344CB8AC3E}">
        <p14:creationId xmlns:p14="http://schemas.microsoft.com/office/powerpoint/2010/main" val="54619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normAutofit/>
          </a:bodyPr>
          <a:lstStyle/>
          <a:p>
            <a:r>
              <a:rPr lang="zh-CN" altLang="en-US" dirty="0"/>
              <a:t>语法：</a:t>
            </a:r>
            <a:r>
              <a:rPr lang="en-US" altLang="zh-CN" dirty="0" err="1"/>
              <a:t>args</a:t>
            </a:r>
            <a:r>
              <a:rPr lang="zh-CN" altLang="en-US" dirty="0"/>
              <a:t>（）</a:t>
            </a:r>
            <a:endParaRPr lang="en-US" altLang="zh-CN" dirty="0"/>
          </a:p>
          <a:p>
            <a:r>
              <a:rPr lang="zh-CN" altLang="en-US" dirty="0"/>
              <a:t>说明：</a:t>
            </a:r>
            <a:r>
              <a:rPr lang="en-US" altLang="zh-CN" dirty="0" err="1"/>
              <a:t>args</a:t>
            </a:r>
            <a:r>
              <a:rPr lang="zh-CN" altLang="en-US" dirty="0"/>
              <a:t>用来匹配方法参数的。</a:t>
            </a:r>
            <a:endParaRPr lang="en-US" altLang="zh-CN" dirty="0"/>
          </a:p>
          <a:p>
            <a:pPr lvl="1"/>
            <a:r>
              <a:rPr lang="zh-CN" altLang="en-US" dirty="0"/>
              <a:t>“</a:t>
            </a:r>
            <a:r>
              <a:rPr lang="en-US" altLang="zh-CN" dirty="0" err="1"/>
              <a:t>args</a:t>
            </a:r>
            <a:r>
              <a:rPr lang="en-US" altLang="zh-CN" dirty="0"/>
              <a:t>()”</a:t>
            </a:r>
            <a:r>
              <a:rPr lang="zh-CN" altLang="en-US" dirty="0"/>
              <a:t>匹配任何不带参数的方法。</a:t>
            </a:r>
          </a:p>
          <a:p>
            <a:pPr lvl="1"/>
            <a:r>
              <a:rPr lang="zh-CN" altLang="en-US" dirty="0"/>
              <a:t>“</a:t>
            </a:r>
            <a:r>
              <a:rPr lang="en-US" altLang="zh-CN" dirty="0" err="1"/>
              <a:t>args</a:t>
            </a:r>
            <a:r>
              <a:rPr lang="en-US" altLang="zh-CN" dirty="0"/>
              <a:t>(</a:t>
            </a:r>
            <a:r>
              <a:rPr lang="en-US" altLang="zh-CN" dirty="0" err="1"/>
              <a:t>java.lang.String</a:t>
            </a:r>
            <a:r>
              <a:rPr lang="en-US" altLang="zh-CN" dirty="0"/>
              <a:t>)”</a:t>
            </a:r>
            <a:r>
              <a:rPr lang="zh-CN" altLang="en-US" dirty="0"/>
              <a:t>匹配任何只带一个参数，而且这个参数的类型是</a:t>
            </a:r>
            <a:r>
              <a:rPr lang="en-US" altLang="zh-CN" dirty="0"/>
              <a:t>String</a:t>
            </a:r>
            <a:r>
              <a:rPr lang="zh-CN" altLang="en-US" dirty="0"/>
              <a:t>的方法。</a:t>
            </a:r>
          </a:p>
          <a:p>
            <a:pPr lvl="1"/>
            <a:r>
              <a:rPr lang="zh-CN" altLang="en-US" dirty="0"/>
              <a:t>“</a:t>
            </a:r>
            <a:r>
              <a:rPr lang="en-US" altLang="zh-CN" dirty="0" err="1"/>
              <a:t>args</a:t>
            </a:r>
            <a:r>
              <a:rPr lang="en-US" altLang="zh-CN" dirty="0"/>
              <a:t>(..)”</a:t>
            </a:r>
            <a:r>
              <a:rPr lang="zh-CN" altLang="en-US" dirty="0"/>
              <a:t>带任意参数的方法。</a:t>
            </a:r>
          </a:p>
          <a:p>
            <a:pPr lvl="1"/>
            <a:r>
              <a:rPr lang="zh-CN" altLang="en-US" dirty="0"/>
              <a:t>“</a:t>
            </a:r>
            <a:r>
              <a:rPr lang="en-US" altLang="zh-CN" dirty="0" err="1"/>
              <a:t>args</a:t>
            </a:r>
            <a:r>
              <a:rPr lang="en-US" altLang="zh-CN" dirty="0"/>
              <a:t>(</a:t>
            </a:r>
            <a:r>
              <a:rPr lang="en-US" altLang="zh-CN" dirty="0" err="1"/>
              <a:t>java.lang.String</a:t>
            </a:r>
            <a:r>
              <a:rPr lang="en-US" altLang="zh-CN" dirty="0"/>
              <a:t>,..)”</a:t>
            </a:r>
            <a:r>
              <a:rPr lang="zh-CN" altLang="en-US" dirty="0"/>
              <a:t>匹配带任意个参数，但是第一个参数的类型是</a:t>
            </a:r>
            <a:r>
              <a:rPr lang="en-US" altLang="zh-CN" dirty="0"/>
              <a:t>String</a:t>
            </a:r>
            <a:r>
              <a:rPr lang="zh-CN" altLang="en-US" dirty="0"/>
              <a:t>的方法。</a:t>
            </a:r>
          </a:p>
          <a:p>
            <a:pPr lvl="1"/>
            <a:r>
              <a:rPr lang="zh-CN" altLang="en-US" dirty="0"/>
              <a:t>“</a:t>
            </a:r>
            <a:r>
              <a:rPr lang="en-US" altLang="zh-CN" dirty="0" err="1"/>
              <a:t>args</a:t>
            </a:r>
            <a:r>
              <a:rPr lang="en-US" altLang="zh-CN" dirty="0"/>
              <a:t>(..,</a:t>
            </a:r>
            <a:r>
              <a:rPr lang="en-US" altLang="zh-CN" dirty="0" err="1"/>
              <a:t>java.lang.String</a:t>
            </a:r>
            <a:r>
              <a:rPr lang="en-US" altLang="zh-CN" dirty="0"/>
              <a:t>)”</a:t>
            </a:r>
            <a:r>
              <a:rPr lang="zh-CN" altLang="en-US" dirty="0"/>
              <a:t>匹配带任意个参数，但是最后一个参数的类型是</a:t>
            </a:r>
            <a:r>
              <a:rPr lang="en-US" altLang="zh-CN" dirty="0"/>
              <a:t>String</a:t>
            </a:r>
            <a:r>
              <a:rPr lang="zh-CN" altLang="en-US" dirty="0"/>
              <a:t>的方法。</a:t>
            </a:r>
            <a:endParaRPr lang="en-US" altLang="zh-CN" dirty="0"/>
          </a:p>
        </p:txBody>
      </p:sp>
    </p:spTree>
    <p:extLst>
      <p:ext uri="{BB962C8B-B14F-4D97-AF65-F5344CB8AC3E}">
        <p14:creationId xmlns:p14="http://schemas.microsoft.com/office/powerpoint/2010/main" val="319525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normAutofit/>
          </a:bodyPr>
          <a:lstStyle/>
          <a:p>
            <a:r>
              <a:rPr lang="zh-CN" altLang="en-US" dirty="0"/>
              <a:t>示例：把</a:t>
            </a:r>
            <a:r>
              <a:rPr lang="en-US" altLang="zh-CN" dirty="0"/>
              <a:t>age</a:t>
            </a:r>
            <a:r>
              <a:rPr lang="zh-CN" altLang="en-US" dirty="0"/>
              <a:t>和</a:t>
            </a:r>
            <a:r>
              <a:rPr lang="en-US" altLang="zh-CN" dirty="0"/>
              <a:t>username</a:t>
            </a:r>
            <a:r>
              <a:rPr lang="zh-CN" altLang="en-US" dirty="0"/>
              <a:t>参数传入通知中</a:t>
            </a:r>
            <a:br>
              <a:rPr lang="en-US" altLang="zh-CN" dirty="0"/>
            </a:br>
            <a:r>
              <a:rPr lang="en-US" altLang="zh-CN" sz="2000" dirty="0">
                <a:latin typeface="+mn-ea"/>
              </a:rPr>
              <a:t>@Before("before() &amp;&amp; </a:t>
            </a:r>
            <a:r>
              <a:rPr lang="en-US" altLang="zh-CN" sz="2000" dirty="0" err="1">
                <a:latin typeface="+mn-ea"/>
              </a:rPr>
              <a:t>args</a:t>
            </a:r>
            <a:r>
              <a:rPr lang="en-US" altLang="zh-CN" sz="2000" dirty="0">
                <a:latin typeface="+mn-ea"/>
              </a:rPr>
              <a:t>(</a:t>
            </a:r>
            <a:r>
              <a:rPr lang="en-US" altLang="zh-CN" sz="2000" dirty="0" err="1">
                <a:latin typeface="+mn-ea"/>
              </a:rPr>
              <a:t>age,username</a:t>
            </a:r>
            <a:r>
              <a:rPr lang="en-US" altLang="zh-CN" sz="2000" dirty="0">
                <a:latin typeface="+mn-ea"/>
              </a:rPr>
              <a:t>)")</a:t>
            </a:r>
            <a:br>
              <a:rPr lang="en-US" altLang="zh-CN" sz="2000" dirty="0">
                <a:latin typeface="+mn-ea"/>
              </a:rPr>
            </a:br>
            <a:r>
              <a:rPr lang="en-US" altLang="zh-CN" sz="2000" dirty="0">
                <a:latin typeface="+mn-ea"/>
              </a:rPr>
              <a:t>public void </a:t>
            </a:r>
            <a:r>
              <a:rPr lang="en-US" altLang="zh-CN" sz="2000" dirty="0" err="1">
                <a:latin typeface="+mn-ea"/>
              </a:rPr>
              <a:t>beforeAdvide</a:t>
            </a:r>
            <a:r>
              <a:rPr lang="en-US" altLang="zh-CN" sz="2000" dirty="0">
                <a:latin typeface="+mn-ea"/>
              </a:rPr>
              <a:t>(</a:t>
            </a:r>
            <a:r>
              <a:rPr lang="en-US" altLang="zh-CN" sz="2000" dirty="0" err="1">
                <a:latin typeface="+mn-ea"/>
              </a:rPr>
              <a:t>JoinPoint</a:t>
            </a:r>
            <a:r>
              <a:rPr lang="en-US" altLang="zh-CN" sz="2000" dirty="0">
                <a:latin typeface="+mn-ea"/>
              </a:rPr>
              <a:t> point, int age, String username)</a:t>
            </a:r>
            <a:br>
              <a:rPr lang="en-US" altLang="zh-CN" sz="2000" dirty="0">
                <a:latin typeface="+mn-ea"/>
              </a:rPr>
            </a:br>
            <a:r>
              <a:rPr lang="en-US" altLang="zh-CN" sz="2000" dirty="0">
                <a:latin typeface="+mn-ea"/>
              </a:rPr>
              <a:t>{</a:t>
            </a:r>
            <a:br>
              <a:rPr lang="en-US" altLang="zh-CN" sz="2000" dirty="0">
                <a:latin typeface="+mn-ea"/>
              </a:rPr>
            </a:br>
            <a:r>
              <a:rPr lang="en-US" altLang="zh-CN" sz="2000" dirty="0">
                <a:latin typeface="+mn-ea"/>
              </a:rPr>
              <a:t>      //</a:t>
            </a:r>
            <a:r>
              <a:rPr lang="zh-CN" altLang="en-US" sz="2000" dirty="0">
                <a:latin typeface="+mn-ea"/>
              </a:rPr>
              <a:t>处理逻辑</a:t>
            </a:r>
            <a:br>
              <a:rPr lang="zh-CN" altLang="en-US" sz="2000" dirty="0">
                <a:latin typeface="+mn-ea"/>
              </a:rPr>
            </a:br>
            <a:r>
              <a:rPr lang="en-US" altLang="zh-CN" sz="2000" dirty="0">
                <a:latin typeface="+mn-ea"/>
              </a:rPr>
              <a:t>}</a:t>
            </a:r>
            <a:endParaRPr lang="zh-CN" altLang="en-US" sz="2000" dirty="0">
              <a:latin typeface="+mn-ea"/>
            </a:endParaRPr>
          </a:p>
        </p:txBody>
      </p:sp>
    </p:spTree>
    <p:extLst>
      <p:ext uri="{BB962C8B-B14F-4D97-AF65-F5344CB8AC3E}">
        <p14:creationId xmlns:p14="http://schemas.microsoft.com/office/powerpoint/2010/main" val="250522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normAutofit/>
          </a:bodyPr>
          <a:lstStyle/>
          <a:p>
            <a:r>
              <a:rPr lang="zh-CN" altLang="en-US" dirty="0"/>
              <a:t>语法：</a:t>
            </a:r>
            <a:r>
              <a:rPr lang="en-US" altLang="zh-CN" dirty="0"/>
              <a:t>@</a:t>
            </a:r>
            <a:r>
              <a:rPr lang="en-US" altLang="zh-CN" dirty="0" err="1"/>
              <a:t>args</a:t>
            </a:r>
            <a:r>
              <a:rPr lang="zh-CN" altLang="en-US" dirty="0"/>
              <a:t>（）</a:t>
            </a:r>
            <a:endParaRPr lang="en-US" altLang="zh-CN" dirty="0"/>
          </a:p>
          <a:p>
            <a:r>
              <a:rPr lang="zh-CN" altLang="en-US" dirty="0"/>
              <a:t>说明：该函数用来匹配连接点的参数，接收一个注解类的类名，当方法运行时入参对象标注了指定的注解时，匹配切点。</a:t>
            </a:r>
            <a:endParaRPr lang="en-US" altLang="zh-CN" dirty="0"/>
          </a:p>
          <a:p>
            <a:r>
              <a:rPr lang="zh-CN" altLang="en-US" dirty="0"/>
              <a:t>示例：</a:t>
            </a:r>
            <a:br>
              <a:rPr lang="en-US" altLang="zh-CN" dirty="0"/>
            </a:br>
            <a:r>
              <a:rPr lang="en-US" altLang="zh-CN" sz="2000" dirty="0">
                <a:latin typeface="+mn-ea"/>
              </a:rPr>
              <a:t>@Pointcut("@</a:t>
            </a:r>
            <a:r>
              <a:rPr lang="en-US" altLang="zh-CN" sz="2000" dirty="0" err="1">
                <a:latin typeface="+mn-ea"/>
              </a:rPr>
              <a:t>args</a:t>
            </a:r>
            <a:r>
              <a:rPr lang="en-US" altLang="zh-CN" sz="2000" dirty="0">
                <a:latin typeface="+mn-ea"/>
              </a:rPr>
              <a:t>(</a:t>
            </a:r>
            <a:r>
              <a:rPr lang="en-US" altLang="zh-CN" sz="2000" dirty="0" err="1">
                <a:latin typeface="+mn-ea"/>
              </a:rPr>
              <a:t>org.baeldung.aop.annotations.Entity</a:t>
            </a:r>
            <a:r>
              <a:rPr lang="en-US" altLang="zh-CN" sz="2000" dirty="0">
                <a:latin typeface="+mn-ea"/>
              </a:rPr>
              <a:t>)")</a:t>
            </a:r>
          </a:p>
          <a:p>
            <a:pPr marL="45720" indent="0">
              <a:spcBef>
                <a:spcPts val="0"/>
              </a:spcBef>
              <a:buNone/>
            </a:pPr>
            <a:r>
              <a:rPr lang="en-US" altLang="zh-CN" sz="2000" dirty="0">
                <a:latin typeface="+mn-ea"/>
              </a:rPr>
              <a:t>  public void </a:t>
            </a:r>
            <a:r>
              <a:rPr lang="en-US" altLang="zh-CN" sz="2000" dirty="0" err="1">
                <a:latin typeface="+mn-ea"/>
              </a:rPr>
              <a:t>methodsAcceptingEntities</a:t>
            </a:r>
            <a:r>
              <a:rPr lang="en-US" altLang="zh-CN" sz="2000" dirty="0">
                <a:latin typeface="+mn-ea"/>
              </a:rPr>
              <a:t>() {}</a:t>
            </a:r>
          </a:p>
          <a:p>
            <a:pPr marL="45720" indent="0">
              <a:buNone/>
            </a:pPr>
            <a:r>
              <a:rPr lang="zh-CN" altLang="en-US" sz="2000" dirty="0">
                <a:latin typeface="+mn-ea"/>
              </a:rPr>
              <a:t>连接点的参数对应的类必须由</a:t>
            </a:r>
            <a:r>
              <a:rPr lang="en-US" altLang="zh-CN" sz="2000" dirty="0">
                <a:latin typeface="+mn-ea"/>
              </a:rPr>
              <a:t>@Entity</a:t>
            </a:r>
            <a:r>
              <a:rPr lang="zh-CN" altLang="en-US" sz="2000" dirty="0">
                <a:latin typeface="+mn-ea"/>
              </a:rPr>
              <a:t>注解标注</a:t>
            </a:r>
          </a:p>
        </p:txBody>
      </p:sp>
    </p:spTree>
    <p:extLst>
      <p:ext uri="{BB962C8B-B14F-4D97-AF65-F5344CB8AC3E}">
        <p14:creationId xmlns:p14="http://schemas.microsoft.com/office/powerpoint/2010/main" val="23987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t>语法：</a:t>
            </a:r>
            <a:r>
              <a:rPr lang="en-US" altLang="zh-CN" dirty="0"/>
              <a:t>@annotation</a:t>
            </a:r>
          </a:p>
          <a:p>
            <a:r>
              <a:rPr lang="zh-CN" altLang="en-US" dirty="0"/>
              <a:t>说明：这个指示器匹配那些有指定注解的连接点。</a:t>
            </a:r>
            <a:endParaRPr lang="en-US" altLang="zh-CN" dirty="0"/>
          </a:p>
          <a:p>
            <a:r>
              <a:rPr lang="zh-CN" altLang="en-US" dirty="0"/>
              <a:t>示例：</a:t>
            </a:r>
            <a:br>
              <a:rPr lang="en-US" altLang="zh-CN" dirty="0"/>
            </a:br>
            <a:r>
              <a:rPr lang="en-US" altLang="zh-CN" sz="2000" dirty="0">
                <a:latin typeface="+mn-ea"/>
              </a:rPr>
              <a:t>@Pointcut("@annotation(</a:t>
            </a:r>
            <a:r>
              <a:rPr lang="en-US" altLang="zh-CN" sz="2000" dirty="0" err="1">
                <a:latin typeface="+mn-ea"/>
              </a:rPr>
              <a:t>com.cjm.annotation.AdviceAnnotation</a:t>
            </a:r>
            <a:r>
              <a:rPr lang="en-US" altLang="zh-CN" sz="2000" dirty="0">
                <a:latin typeface="+mn-ea"/>
              </a:rPr>
              <a:t>)") </a:t>
            </a:r>
            <a:br>
              <a:rPr lang="en-US" altLang="zh-CN" sz="2000" dirty="0">
                <a:latin typeface="+mn-ea"/>
              </a:rPr>
            </a:br>
            <a:r>
              <a:rPr lang="en-US" altLang="zh-CN" sz="2000" dirty="0">
                <a:latin typeface="+mn-ea"/>
              </a:rPr>
              <a:t>public void before(){}</a:t>
            </a:r>
          </a:p>
          <a:p>
            <a:pPr marL="45720" indent="0">
              <a:buNone/>
            </a:pPr>
            <a:r>
              <a:rPr lang="zh-CN" altLang="en-US" sz="2000" dirty="0">
                <a:latin typeface="+mn-ea"/>
              </a:rPr>
              <a:t> 只要连接点上有</a:t>
            </a:r>
            <a:r>
              <a:rPr lang="en-US" altLang="zh-CN" sz="2000" dirty="0">
                <a:latin typeface="+mn-ea"/>
              </a:rPr>
              <a:t>@</a:t>
            </a:r>
            <a:r>
              <a:rPr lang="en-US" altLang="zh-CN" sz="2000" dirty="0" err="1">
                <a:latin typeface="+mn-ea"/>
              </a:rPr>
              <a:t>AdviceAnnotation</a:t>
            </a:r>
            <a:r>
              <a:rPr lang="zh-CN" altLang="en-US" sz="2000" dirty="0">
                <a:latin typeface="+mn-ea"/>
              </a:rPr>
              <a:t>注解就匹配</a:t>
            </a:r>
          </a:p>
        </p:txBody>
      </p:sp>
    </p:spTree>
    <p:extLst>
      <p:ext uri="{BB962C8B-B14F-4D97-AF65-F5344CB8AC3E}">
        <p14:creationId xmlns:p14="http://schemas.microsoft.com/office/powerpoint/2010/main" val="55579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zh-CN" altLang="en-US" dirty="0">
                <a:latin typeface="+mn-ea"/>
              </a:rPr>
              <a:t>如果想获取被通知方法参数并传递给通知方法，该如何实现呢？接下来我们将介绍获取通知参数的方式。</a:t>
            </a:r>
            <a:endParaRPr lang="en-US" altLang="zh-CN" dirty="0">
              <a:latin typeface="+mn-ea"/>
            </a:endParaRPr>
          </a:p>
          <a:p>
            <a:pPr lvl="1"/>
            <a:r>
              <a:rPr lang="zh-CN" altLang="en-US" dirty="0">
                <a:latin typeface="+mn-ea"/>
              </a:rPr>
              <a:t>使用</a:t>
            </a:r>
            <a:r>
              <a:rPr lang="en-US" altLang="zh-CN" dirty="0" err="1">
                <a:latin typeface="+mn-ea"/>
              </a:rPr>
              <a:t>JoinPoint</a:t>
            </a:r>
            <a:r>
              <a:rPr lang="zh-CN" altLang="en-US" dirty="0">
                <a:latin typeface="+mn-ea"/>
              </a:rPr>
              <a:t>获取：</a:t>
            </a:r>
            <a:r>
              <a:rPr lang="en-US" altLang="zh-CN" dirty="0">
                <a:latin typeface="+mn-ea"/>
              </a:rPr>
              <a:t>Spring </a:t>
            </a:r>
            <a:r>
              <a:rPr lang="en-US" altLang="zh-CN" dirty="0" err="1">
                <a:latin typeface="+mn-ea"/>
              </a:rPr>
              <a:t>AOP</a:t>
            </a:r>
            <a:r>
              <a:rPr lang="zh-CN" altLang="en-US" dirty="0">
                <a:latin typeface="+mn-ea"/>
              </a:rPr>
              <a:t>提供使用</a:t>
            </a:r>
            <a:r>
              <a:rPr lang="en-US" altLang="zh-CN" dirty="0" err="1">
                <a:latin typeface="+mn-ea"/>
              </a:rPr>
              <a:t>org.aspectj.lang.JoinPoint</a:t>
            </a:r>
            <a:r>
              <a:rPr lang="zh-CN" altLang="en-US" dirty="0">
                <a:latin typeface="+mn-ea"/>
              </a:rPr>
              <a:t>类型获取连接点数据，任何通知方法的第一个参数都可以是</a:t>
            </a:r>
            <a:r>
              <a:rPr lang="en-US" altLang="zh-CN" dirty="0" err="1">
                <a:latin typeface="+mn-ea"/>
              </a:rPr>
              <a:t>JoinPoint</a:t>
            </a:r>
            <a:r>
              <a:rPr lang="en-US" altLang="zh-CN" dirty="0">
                <a:latin typeface="+mn-ea"/>
              </a:rPr>
              <a:t>(</a:t>
            </a:r>
            <a:r>
              <a:rPr lang="zh-CN" altLang="en-US" dirty="0">
                <a:latin typeface="+mn-ea"/>
              </a:rPr>
              <a:t>环绕通知是</a:t>
            </a:r>
            <a:r>
              <a:rPr lang="en-US" altLang="zh-CN" dirty="0" err="1">
                <a:latin typeface="+mn-ea"/>
              </a:rPr>
              <a:t>ProceedingJoinPoint</a:t>
            </a:r>
            <a:r>
              <a:rPr lang="zh-CN" altLang="en-US" dirty="0">
                <a:latin typeface="+mn-ea"/>
              </a:rPr>
              <a:t>，</a:t>
            </a:r>
            <a:r>
              <a:rPr lang="en-US" altLang="zh-CN" dirty="0" err="1">
                <a:latin typeface="+mn-ea"/>
              </a:rPr>
              <a:t>JoinPoint</a:t>
            </a:r>
            <a:r>
              <a:rPr lang="zh-CN" altLang="en-US" dirty="0">
                <a:latin typeface="+mn-ea"/>
              </a:rPr>
              <a:t>子类</a:t>
            </a:r>
            <a:r>
              <a:rPr lang="en-US" altLang="zh-CN" dirty="0">
                <a:latin typeface="+mn-ea"/>
              </a:rPr>
              <a:t>)</a:t>
            </a:r>
            <a:r>
              <a:rPr lang="zh-CN" altLang="en-US" dirty="0">
                <a:latin typeface="+mn-ea"/>
              </a:rPr>
              <a:t>，当然第一个参数位置也可以是</a:t>
            </a:r>
            <a:r>
              <a:rPr lang="en-US" altLang="zh-CN" dirty="0" err="1">
                <a:latin typeface="+mn-ea"/>
              </a:rPr>
              <a:t>JoinPoint.StaticPart</a:t>
            </a:r>
            <a:r>
              <a:rPr lang="zh-CN" altLang="en-US" dirty="0">
                <a:latin typeface="+mn-ea"/>
              </a:rPr>
              <a:t>类型，这个只返回连接点的静态部分。</a:t>
            </a:r>
            <a:endParaRPr lang="en-US" altLang="zh-CN" dirty="0">
              <a:latin typeface="+mn-ea"/>
            </a:endParaRPr>
          </a:p>
          <a:p>
            <a:pPr lvl="1"/>
            <a:r>
              <a:rPr lang="en-US" altLang="zh-CN" dirty="0" err="1">
                <a:latin typeface="+mn-ea"/>
              </a:rPr>
              <a:t>JoinPoint</a:t>
            </a:r>
            <a:r>
              <a:rPr lang="zh-CN" altLang="en-US" dirty="0">
                <a:latin typeface="+mn-ea"/>
              </a:rPr>
              <a:t>：提供访问当前被通知方法的目标对象、代理对象、方法参数等数据</a:t>
            </a:r>
          </a:p>
        </p:txBody>
      </p:sp>
    </p:spTree>
    <p:extLst>
      <p:ext uri="{BB962C8B-B14F-4D97-AF65-F5344CB8AC3E}">
        <p14:creationId xmlns:p14="http://schemas.microsoft.com/office/powerpoint/2010/main" val="4974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aop</a:t>
            </a:r>
            <a:r>
              <a:rPr lang="zh-CN" altLang="en-US" dirty="0"/>
              <a:t>切入点表达式</a:t>
            </a:r>
          </a:p>
        </p:txBody>
      </p:sp>
      <p:pic>
        <p:nvPicPr>
          <p:cNvPr id="4" name="内容占位符 3"/>
          <p:cNvPicPr>
            <a:picLocks noGrp="1" noChangeAspect="1"/>
          </p:cNvPicPr>
          <p:nvPr>
            <p:ph idx="1"/>
          </p:nvPr>
        </p:nvPicPr>
        <p:blipFill>
          <a:blip r:embed="rId2"/>
          <a:stretch>
            <a:fillRect/>
          </a:stretch>
        </p:blipFill>
        <p:spPr>
          <a:xfrm>
            <a:off x="1917948" y="1844824"/>
            <a:ext cx="8665534" cy="4248472"/>
          </a:xfrm>
          <a:prstGeom prst="rect">
            <a:avLst/>
          </a:prstGeom>
        </p:spPr>
      </p:pic>
    </p:spTree>
    <p:extLst>
      <p:ext uri="{BB962C8B-B14F-4D97-AF65-F5344CB8AC3E}">
        <p14:creationId xmlns:p14="http://schemas.microsoft.com/office/powerpoint/2010/main" val="158077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AOP</a:t>
            </a:r>
            <a:r>
              <a:rPr lang="zh-CN" altLang="en-US"/>
              <a:t>为</a:t>
            </a:r>
            <a:r>
              <a:rPr lang="en-US" altLang="zh-CN"/>
              <a:t>Aspect Oriented Programming</a:t>
            </a:r>
            <a:r>
              <a:rPr lang="zh-CN" altLang="en-US"/>
              <a:t>的缩写，意为：面向切面编程，通过预编译方式和运行期动态代理实现程序功能的统一维护的一种技术。</a:t>
            </a:r>
            <a:endParaRPr lang="en-US" altLang="zh-CN"/>
          </a:p>
          <a:p>
            <a:r>
              <a:rPr lang="en-US" altLang="zh-CN"/>
              <a:t>AOP</a:t>
            </a:r>
            <a:r>
              <a:rPr lang="zh-CN" altLang="en-US"/>
              <a:t>与</a:t>
            </a:r>
            <a:r>
              <a:rPr lang="en-US" altLang="zh-CN"/>
              <a:t>OOP</a:t>
            </a:r>
            <a:r>
              <a:rPr lang="zh-CN" altLang="en-US"/>
              <a:t>是面向不同领域的两种设计思想。</a:t>
            </a:r>
            <a:endParaRPr lang="en-US" altLang="zh-CN"/>
          </a:p>
          <a:p>
            <a:r>
              <a:rPr lang="en-US" altLang="zh-CN"/>
              <a:t>OOP</a:t>
            </a:r>
            <a:r>
              <a:rPr lang="zh-CN" altLang="en-US"/>
              <a:t>（面向对象编程）针对业务处理过程的</a:t>
            </a:r>
            <a:r>
              <a:rPr lang="zh-CN" altLang="en-US" b="1"/>
              <a:t>实体</a:t>
            </a:r>
            <a:r>
              <a:rPr lang="zh-CN" altLang="en-US"/>
              <a:t>及其</a:t>
            </a:r>
            <a:r>
              <a:rPr lang="zh-CN" altLang="en-US" b="1"/>
              <a:t>属性</a:t>
            </a:r>
            <a:r>
              <a:rPr lang="zh-CN" altLang="en-US"/>
              <a:t>和</a:t>
            </a:r>
            <a:r>
              <a:rPr lang="zh-CN" altLang="en-US" b="1"/>
              <a:t>行为</a:t>
            </a:r>
            <a:r>
              <a:rPr lang="zh-CN" altLang="en-US"/>
              <a:t>进行</a:t>
            </a:r>
            <a:r>
              <a:rPr lang="zh-CN" altLang="en-US" b="1"/>
              <a:t>抽象封装</a:t>
            </a:r>
            <a:r>
              <a:rPr lang="zh-CN" altLang="en-US"/>
              <a:t>，以获得更加清晰高效的逻辑单元划分。</a:t>
            </a:r>
          </a:p>
        </p:txBody>
      </p:sp>
      <p:sp>
        <p:nvSpPr>
          <p:cNvPr id="3" name="标题 2"/>
          <p:cNvSpPr>
            <a:spLocks noGrp="1"/>
          </p:cNvSpPr>
          <p:nvPr>
            <p:ph type="title"/>
          </p:nvPr>
        </p:nvSpPr>
        <p:spPr/>
        <p:txBody>
          <a:bodyPr/>
          <a:lstStyle/>
          <a:p>
            <a:r>
              <a:rPr lang="en-US" altLang="zh-CN"/>
              <a:t>AOP</a:t>
            </a:r>
            <a:r>
              <a:rPr lang="zh-CN" altLang="en-US"/>
              <a:t>简介</a:t>
            </a:r>
          </a:p>
        </p:txBody>
      </p:sp>
    </p:spTree>
    <p:extLst>
      <p:ext uri="{BB962C8B-B14F-4D97-AF65-F5344CB8AC3E}">
        <p14:creationId xmlns:p14="http://schemas.microsoft.com/office/powerpoint/2010/main" val="31510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aop</a:t>
            </a:r>
            <a:r>
              <a:rPr lang="zh-CN" altLang="en-US"/>
              <a:t>切入点表达式</a:t>
            </a:r>
          </a:p>
        </p:txBody>
      </p:sp>
      <p:sp>
        <p:nvSpPr>
          <p:cNvPr id="2" name="内容占位符 1"/>
          <p:cNvSpPr>
            <a:spLocks noGrp="1"/>
          </p:cNvSpPr>
          <p:nvPr>
            <p:ph idx="1"/>
          </p:nvPr>
        </p:nvSpPr>
        <p:spPr/>
        <p:txBody>
          <a:bodyPr/>
          <a:lstStyle/>
          <a:p>
            <a:r>
              <a:rPr lang="en-US" altLang="zh-CN"/>
              <a:t>ProceedingJoinPoint</a:t>
            </a:r>
            <a:r>
              <a:rPr lang="zh-CN" altLang="en-US"/>
              <a:t>：用于环绕通知，使用</a:t>
            </a:r>
            <a:r>
              <a:rPr lang="en-US" altLang="zh-CN"/>
              <a:t>proceed()</a:t>
            </a:r>
            <a:r>
              <a:rPr lang="zh-CN" altLang="en-US"/>
              <a:t>方法来执行目标方法：</a:t>
            </a:r>
            <a:endParaRPr lang="zh-CN" altLang="en-US" sz="1600">
              <a:latin typeface="+mn-ea"/>
            </a:endParaRPr>
          </a:p>
        </p:txBody>
      </p:sp>
      <p:pic>
        <p:nvPicPr>
          <p:cNvPr id="4" name="图片 3"/>
          <p:cNvPicPr>
            <a:picLocks noChangeAspect="1"/>
          </p:cNvPicPr>
          <p:nvPr/>
        </p:nvPicPr>
        <p:blipFill>
          <a:blip r:embed="rId2"/>
          <a:stretch>
            <a:fillRect/>
          </a:stretch>
        </p:blipFill>
        <p:spPr>
          <a:xfrm>
            <a:off x="2638028" y="3140968"/>
            <a:ext cx="6210300" cy="1047750"/>
          </a:xfrm>
          <a:prstGeom prst="rect">
            <a:avLst/>
          </a:prstGeom>
        </p:spPr>
      </p:pic>
    </p:spTree>
    <p:extLst>
      <p:ext uri="{BB962C8B-B14F-4D97-AF65-F5344CB8AC3E}">
        <p14:creationId xmlns:p14="http://schemas.microsoft.com/office/powerpoint/2010/main" val="57727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JoinPoint.StaticPart</a:t>
            </a:r>
            <a:r>
              <a:rPr lang="zh-CN" altLang="en-US"/>
              <a:t>：提供访问连接点的静态部分，如被通知方法签名、连接点类型等：</a:t>
            </a:r>
          </a:p>
        </p:txBody>
      </p:sp>
      <p:sp>
        <p:nvSpPr>
          <p:cNvPr id="3" name="标题 2"/>
          <p:cNvSpPr>
            <a:spLocks noGrp="1"/>
          </p:cNvSpPr>
          <p:nvPr>
            <p:ph type="title"/>
          </p:nvPr>
        </p:nvSpPr>
        <p:spPr/>
        <p:txBody>
          <a:bodyPr/>
          <a:lstStyle/>
          <a:p>
            <a:r>
              <a:rPr lang="en-US" altLang="zh-CN" dirty="0" err="1"/>
              <a:t>aop</a:t>
            </a:r>
            <a:r>
              <a:rPr lang="zh-CN" altLang="en-US" dirty="0"/>
              <a:t>切入点表达式</a:t>
            </a:r>
          </a:p>
        </p:txBody>
      </p:sp>
      <p:pic>
        <p:nvPicPr>
          <p:cNvPr id="4" name="图片 3"/>
          <p:cNvPicPr>
            <a:picLocks noChangeAspect="1"/>
          </p:cNvPicPr>
          <p:nvPr/>
        </p:nvPicPr>
        <p:blipFill>
          <a:blip r:embed="rId2"/>
          <a:stretch>
            <a:fillRect/>
          </a:stretch>
        </p:blipFill>
        <p:spPr>
          <a:xfrm>
            <a:off x="2710036" y="3068960"/>
            <a:ext cx="6349688" cy="2070534"/>
          </a:xfrm>
          <a:prstGeom prst="rect">
            <a:avLst/>
          </a:prstGeom>
        </p:spPr>
      </p:pic>
    </p:spTree>
    <p:extLst>
      <p:ext uri="{BB962C8B-B14F-4D97-AF65-F5344CB8AC3E}">
        <p14:creationId xmlns:p14="http://schemas.microsoft.com/office/powerpoint/2010/main" val="11863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spring</a:t>
            </a:r>
            <a:r>
              <a:rPr lang="zh-CN" altLang="en-US"/>
              <a:t>支持编程式事务管理和声明式事务管理两种方式。</a:t>
            </a:r>
            <a:endParaRPr lang="en-US" altLang="zh-CN"/>
          </a:p>
          <a:p>
            <a:r>
              <a:rPr lang="zh-CN" altLang="en-US"/>
              <a:t>编程式事务管理使用</a:t>
            </a:r>
            <a:r>
              <a:rPr lang="en-US" altLang="zh-CN"/>
              <a:t>TransactionTemplate</a:t>
            </a:r>
            <a:r>
              <a:rPr lang="zh-CN" altLang="en-US"/>
              <a:t>或者直接使用底层的</a:t>
            </a:r>
            <a:r>
              <a:rPr lang="en-US" altLang="zh-CN"/>
              <a:t>PlatformTransactionManager</a:t>
            </a:r>
            <a:r>
              <a:rPr lang="zh-CN" altLang="en-US"/>
              <a:t>。对于编程式事务管理，</a:t>
            </a:r>
            <a:r>
              <a:rPr lang="en-US" altLang="zh-CN"/>
              <a:t>spring</a:t>
            </a:r>
            <a:r>
              <a:rPr lang="zh-CN" altLang="en-US"/>
              <a:t>推荐使用</a:t>
            </a:r>
            <a:r>
              <a:rPr lang="en-US" altLang="zh-CN"/>
              <a:t>TransactionTemplate</a:t>
            </a:r>
            <a:r>
              <a:rPr lang="zh-CN" altLang="en-US"/>
              <a:t>。</a:t>
            </a:r>
            <a:endParaRPr lang="en-US" altLang="zh-CN"/>
          </a:p>
          <a:p>
            <a:endParaRPr lang="zh-CN" altLang="en-US"/>
          </a:p>
        </p:txBody>
      </p:sp>
      <p:sp>
        <p:nvSpPr>
          <p:cNvPr id="3" name="标题 2"/>
          <p:cNvSpPr>
            <a:spLocks noGrp="1"/>
          </p:cNvSpPr>
          <p:nvPr>
            <p:ph type="title"/>
          </p:nvPr>
        </p:nvSpPr>
        <p:spPr/>
        <p:txBody>
          <a:bodyPr/>
          <a:lstStyle/>
          <a:p>
            <a:r>
              <a:rPr lang="zh-CN" altLang="en-US" dirty="0"/>
              <a:t>声明式事务管理</a:t>
            </a:r>
          </a:p>
        </p:txBody>
      </p:sp>
    </p:spTree>
    <p:extLst>
      <p:ext uri="{BB962C8B-B14F-4D97-AF65-F5344CB8AC3E}">
        <p14:creationId xmlns:p14="http://schemas.microsoft.com/office/powerpoint/2010/main" val="259493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声明式事务管理建立在</a:t>
            </a:r>
            <a:r>
              <a:rPr lang="en-US" altLang="zh-CN"/>
              <a:t>AOP</a:t>
            </a:r>
            <a:r>
              <a:rPr lang="zh-CN" altLang="en-US"/>
              <a:t>之上的。其本质是对方法前后进行拦截，然后在目标方法开始之前创建或者加入一个事务，在执行完目标方法之后根据执行情况提交或者回滚事务。</a:t>
            </a:r>
            <a:endParaRPr lang="en-US" altLang="zh-CN"/>
          </a:p>
          <a:p>
            <a:r>
              <a:rPr lang="zh-CN" altLang="en-US"/>
              <a:t>声明式事务最大的优点就是不需要通过编程的方式管理事务，这样就不需要在业务逻辑代码中掺杂事务管理的代码，只需在配置文件中做相关的事务规则声明</a:t>
            </a:r>
            <a:r>
              <a:rPr lang="en-US" altLang="zh-CN"/>
              <a:t>(</a:t>
            </a:r>
            <a:r>
              <a:rPr lang="zh-CN" altLang="en-US"/>
              <a:t>或通过基于</a:t>
            </a:r>
            <a:r>
              <a:rPr lang="en-US" altLang="zh-CN"/>
              <a:t>@Transactional</a:t>
            </a:r>
            <a:r>
              <a:rPr lang="zh-CN" altLang="en-US"/>
              <a:t>注解的方式</a:t>
            </a:r>
            <a:r>
              <a:rPr lang="en-US" altLang="zh-CN"/>
              <a:t>)</a:t>
            </a:r>
            <a:r>
              <a:rPr lang="zh-CN" altLang="en-US"/>
              <a:t>，便可以将事务规则应用到业务逻辑中。</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2974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显然声明式事务管理要优于编程式事务管理，这正是</a:t>
            </a:r>
            <a:r>
              <a:rPr lang="en-US" altLang="zh-CN" dirty="0"/>
              <a:t>spring</a:t>
            </a:r>
            <a:r>
              <a:rPr lang="zh-CN" altLang="en-US" dirty="0"/>
              <a:t>倡导的非侵入式的开发方式。</a:t>
            </a:r>
            <a:r>
              <a:rPr lang="zh-CN" altLang="en-US" dirty="0">
                <a:solidFill>
                  <a:srgbClr val="0070C0"/>
                </a:solidFill>
              </a:rPr>
              <a:t>声明式事务管理使业务代码不受污染</a:t>
            </a:r>
            <a:r>
              <a:rPr lang="zh-CN" altLang="en-US" dirty="0"/>
              <a:t>，</a:t>
            </a:r>
            <a:r>
              <a:rPr lang="zh-CN" altLang="en-US" dirty="0">
                <a:solidFill>
                  <a:srgbClr val="0070C0"/>
                </a:solidFill>
              </a:rPr>
              <a:t>一个普通的</a:t>
            </a:r>
            <a:r>
              <a:rPr lang="en-US" altLang="zh-CN" dirty="0">
                <a:solidFill>
                  <a:srgbClr val="0070C0"/>
                </a:solidFill>
              </a:rPr>
              <a:t>POJO</a:t>
            </a:r>
            <a:r>
              <a:rPr lang="zh-CN" altLang="en-US" dirty="0">
                <a:solidFill>
                  <a:srgbClr val="0070C0"/>
                </a:solidFill>
              </a:rPr>
              <a:t>对象，只要加上注解就可以获得完全的事务支持</a:t>
            </a:r>
            <a:r>
              <a:rPr lang="zh-CN" altLang="en-US" dirty="0"/>
              <a:t>。</a:t>
            </a:r>
            <a:endParaRPr lang="en-US" altLang="zh-CN" dirty="0"/>
          </a:p>
          <a:p>
            <a:r>
              <a:rPr lang="zh-CN" altLang="en-US" dirty="0">
                <a:solidFill>
                  <a:srgbClr val="0070C0"/>
                </a:solidFill>
              </a:rPr>
              <a:t>和编程式事务相比，声明式事务唯一不足地方是，后者的最细粒度只能作用到方法级别，无法做到像编程式事务那样可以作用到代码块级别</a:t>
            </a:r>
            <a:r>
              <a:rPr lang="zh-CN" altLang="en-US" dirty="0"/>
              <a:t>。但是即便有这样的需求，也存在很多变通的方法，比如，可以将需要进行事务管理的代码块独立为方法等等。</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5919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声明式事务管理也有两种常用的方式，一种是基于</a:t>
            </a:r>
            <a:r>
              <a:rPr lang="en-US" altLang="zh-CN"/>
              <a:t>tx</a:t>
            </a:r>
            <a:r>
              <a:rPr lang="zh-CN" altLang="en-US"/>
              <a:t>和</a:t>
            </a:r>
            <a:r>
              <a:rPr lang="en-US" altLang="zh-CN"/>
              <a:t>aop</a:t>
            </a:r>
            <a:r>
              <a:rPr lang="zh-CN" altLang="en-US"/>
              <a:t>名字空间的</a:t>
            </a:r>
            <a:r>
              <a:rPr lang="en-US" altLang="zh-CN"/>
              <a:t>xml</a:t>
            </a:r>
            <a:r>
              <a:rPr lang="zh-CN" altLang="en-US"/>
              <a:t>配置文件，另一种就是基于</a:t>
            </a:r>
            <a:r>
              <a:rPr lang="en-US" altLang="zh-CN"/>
              <a:t>@Transactional</a:t>
            </a:r>
            <a:r>
              <a:rPr lang="zh-CN" altLang="en-US"/>
              <a:t>注解。显然基于注解的方式更简单易用，更清爽。</a:t>
            </a:r>
            <a:endParaRPr lang="en-US" altLang="zh-CN"/>
          </a:p>
          <a:p>
            <a:r>
              <a:rPr lang="en-US" altLang="zh-CN"/>
              <a:t>spring</a:t>
            </a:r>
            <a:r>
              <a:rPr lang="zh-CN" altLang="en-US"/>
              <a:t>所有的事务管理策略类都继承自</a:t>
            </a:r>
            <a:r>
              <a:rPr lang="en-US" altLang="zh-CN"/>
              <a:t>org.springframework.transaction.PlatformTransactionManager</a:t>
            </a:r>
            <a:r>
              <a:rPr lang="zh-CN" altLang="en-US"/>
              <a:t>接口</a:t>
            </a:r>
            <a:endParaRPr lang="en-US" altLang="zh-CN"/>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420237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其中</a:t>
            </a:r>
            <a:r>
              <a:rPr lang="en-US" altLang="zh-CN"/>
              <a:t>TransactionDefinition</a:t>
            </a:r>
            <a:r>
              <a:rPr lang="zh-CN" altLang="en-US"/>
              <a:t>接口定义以下特性：</a:t>
            </a:r>
            <a:endParaRPr lang="en-US" altLang="zh-CN"/>
          </a:p>
          <a:p>
            <a:r>
              <a:rPr lang="zh-CN" altLang="en-US" b="1"/>
              <a:t>事务隔离级别：</a:t>
            </a:r>
            <a:r>
              <a:rPr lang="zh-CN" altLang="en-US"/>
              <a:t>隔离级别是指若干个并发的事务之间的隔离程度。</a:t>
            </a:r>
            <a:r>
              <a:rPr lang="en-US" altLang="zh-CN"/>
              <a:t>TransactionDefinition </a:t>
            </a:r>
            <a:r>
              <a:rPr lang="zh-CN" altLang="en-US"/>
              <a:t>接口中定义了五个表示隔离级别的常量：</a:t>
            </a:r>
            <a:endParaRPr lang="en-US" altLang="zh-CN" b="1"/>
          </a:p>
          <a:p>
            <a:pPr lvl="1"/>
            <a:r>
              <a:rPr lang="en-US" altLang="zh-CN"/>
              <a:t>TransactionDefinition.ISOLATION_DEFAULT</a:t>
            </a:r>
            <a:r>
              <a:rPr lang="zh-CN" altLang="en-US"/>
              <a:t>：这是默认值，表示使用底层数据库的默认隔离级别。对大部分数据库而言，通常这值就是</a:t>
            </a:r>
            <a:r>
              <a:rPr lang="en-US" altLang="zh-CN"/>
              <a:t>TransactionDefinition.ISOLATION_READ_COMMITTED</a:t>
            </a:r>
            <a:r>
              <a:rPr lang="zh-CN" altLang="en-US"/>
              <a:t>。</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22728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a:t>TransactionDefinition.ISOLATION_READ_UNCOMMITTED</a:t>
            </a:r>
            <a:r>
              <a:rPr lang="zh-CN" altLang="en-US"/>
              <a:t>：该隔离级别表示一个事务可以读取另一个事务修改但还没有提交的数据。该级别不能防止脏读，不可重复读和幻读，因此很少使用该隔离级别。</a:t>
            </a:r>
            <a:endParaRPr lang="en-US" altLang="zh-CN"/>
          </a:p>
          <a:p>
            <a:pPr lvl="1"/>
            <a:r>
              <a:rPr lang="en-US" altLang="zh-CN"/>
              <a:t>TransactionDefinition.ISOLATION_READ_COMMITTED</a:t>
            </a:r>
            <a:r>
              <a:rPr lang="zh-CN" altLang="en-US"/>
              <a:t>：该隔离级别表示一个事务只能读取另一个事务已经提交的数据。该级别可以防止脏读，这也是大多数情况下的推荐值。</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13720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a:t>TransactionDefinition.ISOLATION_REPEATABLE_READ</a:t>
            </a:r>
            <a:r>
              <a:rPr lang="zh-CN" altLang="en-US"/>
              <a:t>：该隔离级别表示一个事务在整个过程中可以多次重复执行某个查询，并且每次返回的记录都相同。该级别可以防止脏读和不可重复读。</a:t>
            </a:r>
            <a:endParaRPr lang="en-US" altLang="zh-CN"/>
          </a:p>
          <a:p>
            <a:pPr lvl="1"/>
            <a:r>
              <a:rPr lang="en-US" altLang="zh-CN"/>
              <a:t>TransactionDefinition.ISOLATION_SERIALIZABLE</a:t>
            </a:r>
            <a:r>
              <a:rPr lang="zh-CN" altLang="en-US"/>
              <a:t>：所有的事务依次逐个执行，这样事务之间就完全不可能产生干扰，也就是说，该级别可以防止脏读、不可重复读以及幻读。但是这将严重影响程序的性能。通常情况下也不会用到该级别。</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294549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事务传播行为：</a:t>
            </a:r>
            <a:r>
              <a:rPr lang="zh-CN" altLang="en-US"/>
              <a:t>所谓事务的传播行为是指，如果在开始当前事务之前，一个事务上下文已经存在，此时有若干选项可以指定一个事务性方法的执行行为。在</a:t>
            </a:r>
            <a:r>
              <a:rPr lang="en-US" altLang="zh-CN"/>
              <a:t>TransactionDefinition</a:t>
            </a:r>
            <a:r>
              <a:rPr lang="zh-CN" altLang="en-US"/>
              <a:t>定义中包括了如下几个表示传播行为的常量：</a:t>
            </a:r>
            <a:endParaRPr lang="en-US" altLang="zh-CN"/>
          </a:p>
          <a:p>
            <a:pPr lvl="1"/>
            <a:r>
              <a:rPr lang="en-US" altLang="zh-CN"/>
              <a:t>TransactionDefinition.PROPAGATION_REQUIRED</a:t>
            </a:r>
            <a:r>
              <a:rPr lang="zh-CN" altLang="en-US"/>
              <a:t>：如果当前存在事务，则加入该事务；如果当前没有事务，则创建一个新的事务。这是默认值。</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76445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AOP</a:t>
            </a:r>
            <a:r>
              <a:rPr lang="zh-CN" altLang="en-US" dirty="0"/>
              <a:t>则是针对业务处理过程中的</a:t>
            </a:r>
            <a:r>
              <a:rPr lang="zh-CN" altLang="en-US" b="1" dirty="0"/>
              <a:t>切面</a:t>
            </a:r>
            <a:r>
              <a:rPr lang="zh-CN" altLang="en-US" dirty="0"/>
              <a:t>进行提取，它所面对的是处理过程中的某个</a:t>
            </a:r>
            <a:r>
              <a:rPr lang="zh-CN" altLang="en-US" b="1" dirty="0"/>
              <a:t>步骤</a:t>
            </a:r>
            <a:r>
              <a:rPr lang="zh-CN" altLang="en-US" dirty="0"/>
              <a:t>或</a:t>
            </a:r>
            <a:r>
              <a:rPr lang="zh-CN" altLang="en-US" b="1" dirty="0"/>
              <a:t>阶段</a:t>
            </a:r>
            <a:r>
              <a:rPr lang="zh-CN" altLang="en-US" dirty="0"/>
              <a:t>，以获得逻辑过程中各部分之间低耦合性的</a:t>
            </a:r>
            <a:r>
              <a:rPr lang="zh-CN" altLang="en-US" b="1" dirty="0"/>
              <a:t>隔离效果</a:t>
            </a:r>
            <a:r>
              <a:rPr lang="zh-CN" altLang="en-US" dirty="0"/>
              <a:t>。</a:t>
            </a:r>
            <a:endParaRPr lang="en-US" altLang="zh-CN" dirty="0"/>
          </a:p>
          <a:p>
            <a:r>
              <a:rPr lang="en-US" altLang="zh-CN" dirty="0" err="1"/>
              <a:t>AOP</a:t>
            </a:r>
            <a:r>
              <a:rPr lang="zh-CN" altLang="en-US" dirty="0"/>
              <a:t>技术是建立在</a:t>
            </a:r>
            <a:r>
              <a:rPr lang="en-US" altLang="zh-CN" dirty="0"/>
              <a:t>Java</a:t>
            </a:r>
            <a:r>
              <a:rPr lang="zh-CN" altLang="en-US" dirty="0"/>
              <a:t>语言的</a:t>
            </a:r>
            <a:r>
              <a:rPr lang="zh-CN" altLang="en-US" b="1" dirty="0"/>
              <a:t>反射机制</a:t>
            </a:r>
            <a:r>
              <a:rPr lang="zh-CN" altLang="en-US" dirty="0"/>
              <a:t>与</a:t>
            </a:r>
            <a:r>
              <a:rPr lang="zh-CN" altLang="en-US" b="1" dirty="0"/>
              <a:t>动态代理机制</a:t>
            </a:r>
            <a:r>
              <a:rPr lang="zh-CN" altLang="en-US" dirty="0"/>
              <a:t>之上的。</a:t>
            </a:r>
          </a:p>
        </p:txBody>
      </p:sp>
      <p:sp>
        <p:nvSpPr>
          <p:cNvPr id="3" name="标题 2"/>
          <p:cNvSpPr>
            <a:spLocks noGrp="1"/>
          </p:cNvSpPr>
          <p:nvPr>
            <p:ph type="title"/>
          </p:nvPr>
        </p:nvSpPr>
        <p:spPr/>
        <p:txBody>
          <a:bodyPr/>
          <a:lstStyle/>
          <a:p>
            <a:r>
              <a:rPr lang="en-US" altLang="zh-CN"/>
              <a:t>AOP</a:t>
            </a:r>
            <a:r>
              <a:rPr lang="zh-CN" altLang="en-US"/>
              <a:t>简介</a:t>
            </a:r>
          </a:p>
        </p:txBody>
      </p:sp>
      <p:grpSp>
        <p:nvGrpSpPr>
          <p:cNvPr id="28" name="组合 27">
            <a:extLst>
              <a:ext uri="{FF2B5EF4-FFF2-40B4-BE49-F238E27FC236}">
                <a16:creationId xmlns:a16="http://schemas.microsoft.com/office/drawing/2014/main" id="{9638E3EA-1DC8-425D-B7C3-3B83234B6185}"/>
              </a:ext>
            </a:extLst>
          </p:cNvPr>
          <p:cNvGrpSpPr/>
          <p:nvPr/>
        </p:nvGrpSpPr>
        <p:grpSpPr>
          <a:xfrm>
            <a:off x="2494012" y="3868373"/>
            <a:ext cx="6342021" cy="2714989"/>
            <a:chOff x="1917948" y="2132856"/>
            <a:chExt cx="6342021" cy="3075029"/>
          </a:xfrm>
        </p:grpSpPr>
        <p:sp>
          <p:nvSpPr>
            <p:cNvPr id="29" name="矩形 28">
              <a:extLst>
                <a:ext uri="{FF2B5EF4-FFF2-40B4-BE49-F238E27FC236}">
                  <a16:creationId xmlns:a16="http://schemas.microsoft.com/office/drawing/2014/main" id="{9959CB77-D6F0-410A-A5B4-BF3818873CCC}"/>
                </a:ext>
              </a:extLst>
            </p:cNvPr>
            <p:cNvSpPr/>
            <p:nvPr/>
          </p:nvSpPr>
          <p:spPr>
            <a:xfrm>
              <a:off x="1917948" y="271996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课程服务</a:t>
              </a:r>
            </a:p>
          </p:txBody>
        </p:sp>
        <p:sp>
          <p:nvSpPr>
            <p:cNvPr id="30" name="矩形 29">
              <a:extLst>
                <a:ext uri="{FF2B5EF4-FFF2-40B4-BE49-F238E27FC236}">
                  <a16:creationId xmlns:a16="http://schemas.microsoft.com/office/drawing/2014/main" id="{BDDD4A74-3CA3-4E5C-936B-5F3444D3A2A8}"/>
                </a:ext>
              </a:extLst>
            </p:cNvPr>
            <p:cNvSpPr/>
            <p:nvPr/>
          </p:nvSpPr>
          <p:spPr>
            <a:xfrm>
              <a:off x="1917948" y="393305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计费服务</a:t>
              </a:r>
            </a:p>
          </p:txBody>
        </p:sp>
        <p:sp>
          <p:nvSpPr>
            <p:cNvPr id="31" name="圆角矩形 8">
              <a:extLst>
                <a:ext uri="{FF2B5EF4-FFF2-40B4-BE49-F238E27FC236}">
                  <a16:creationId xmlns:a16="http://schemas.microsoft.com/office/drawing/2014/main" id="{61D56D0F-E6E4-483C-B5DE-32852A0B7E19}"/>
                </a:ext>
              </a:extLst>
            </p:cNvPr>
            <p:cNvSpPr/>
            <p:nvPr/>
          </p:nvSpPr>
          <p:spPr>
            <a:xfrm>
              <a:off x="6963825" y="2132856"/>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日志模块</a:t>
              </a:r>
            </a:p>
          </p:txBody>
        </p:sp>
        <p:sp>
          <p:nvSpPr>
            <p:cNvPr id="32" name="圆角矩形 9">
              <a:extLst>
                <a:ext uri="{FF2B5EF4-FFF2-40B4-BE49-F238E27FC236}">
                  <a16:creationId xmlns:a16="http://schemas.microsoft.com/office/drawing/2014/main" id="{57D22BE5-C2C2-4D2E-A84C-21DF6D2B8722}"/>
                </a:ext>
              </a:extLst>
            </p:cNvPr>
            <p:cNvSpPr/>
            <p:nvPr/>
          </p:nvSpPr>
          <p:spPr>
            <a:xfrm>
              <a:off x="6958508" y="3313584"/>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安全模块</a:t>
              </a:r>
            </a:p>
          </p:txBody>
        </p:sp>
        <p:sp>
          <p:nvSpPr>
            <p:cNvPr id="33" name="圆角矩形 10">
              <a:extLst>
                <a:ext uri="{FF2B5EF4-FFF2-40B4-BE49-F238E27FC236}">
                  <a16:creationId xmlns:a16="http://schemas.microsoft.com/office/drawing/2014/main" id="{D6E2159B-9029-434A-AED3-97907702CF5F}"/>
                </a:ext>
              </a:extLst>
            </p:cNvPr>
            <p:cNvSpPr/>
            <p:nvPr/>
          </p:nvSpPr>
          <p:spPr>
            <a:xfrm>
              <a:off x="6958508" y="4487805"/>
              <a:ext cx="129614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事物模块</a:t>
              </a:r>
            </a:p>
          </p:txBody>
        </p:sp>
        <p:cxnSp>
          <p:nvCxnSpPr>
            <p:cNvPr id="34" name="直接箭头连接符 33">
              <a:extLst>
                <a:ext uri="{FF2B5EF4-FFF2-40B4-BE49-F238E27FC236}">
                  <a16:creationId xmlns:a16="http://schemas.microsoft.com/office/drawing/2014/main" id="{110831DC-6BFC-4C38-B486-673C15C7D3D5}"/>
                </a:ext>
              </a:extLst>
            </p:cNvPr>
            <p:cNvCxnSpPr/>
            <p:nvPr/>
          </p:nvCxnSpPr>
          <p:spPr>
            <a:xfrm>
              <a:off x="4582244" y="2276872"/>
              <a:ext cx="2381581"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E24EA93-6618-4A81-B554-13F6102C4413}"/>
                </a:ext>
              </a:extLst>
            </p:cNvPr>
            <p:cNvCxnSpPr>
              <a:stCxn id="49" idx="3"/>
            </p:cNvCxnSpPr>
            <p:nvPr/>
          </p:nvCxnSpPr>
          <p:spPr>
            <a:xfrm>
              <a:off x="4582244" y="2456892"/>
              <a:ext cx="2376264" cy="1072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0AD26BE-3B3F-4749-8A77-1DE8018B1862}"/>
                </a:ext>
              </a:extLst>
            </p:cNvPr>
            <p:cNvCxnSpPr>
              <a:stCxn id="49" idx="3"/>
            </p:cNvCxnSpPr>
            <p:nvPr/>
          </p:nvCxnSpPr>
          <p:spPr>
            <a:xfrm>
              <a:off x="4582244" y="2456892"/>
              <a:ext cx="2376264" cy="2268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518F410-A629-43D7-93E8-BE801B6A4A80}"/>
                </a:ext>
              </a:extLst>
            </p:cNvPr>
            <p:cNvCxnSpPr>
              <a:endCxn id="31" idx="1"/>
            </p:cNvCxnSpPr>
            <p:nvPr/>
          </p:nvCxnSpPr>
          <p:spPr>
            <a:xfrm flipV="1">
              <a:off x="4579586" y="2492896"/>
              <a:ext cx="2384239" cy="10367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5A34BAB-B80D-4242-92EC-7E6168523243}"/>
                </a:ext>
              </a:extLst>
            </p:cNvPr>
            <p:cNvCxnSpPr/>
            <p:nvPr/>
          </p:nvCxnSpPr>
          <p:spPr>
            <a:xfrm>
              <a:off x="4582244" y="3537012"/>
              <a:ext cx="2376264"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F673DAF2-8240-4B0F-A294-49F636987901}"/>
                </a:ext>
              </a:extLst>
            </p:cNvPr>
            <p:cNvCxnSpPr>
              <a:stCxn id="50" idx="3"/>
              <a:endCxn id="33" idx="1"/>
            </p:cNvCxnSpPr>
            <p:nvPr/>
          </p:nvCxnSpPr>
          <p:spPr>
            <a:xfrm>
              <a:off x="4582244" y="3637620"/>
              <a:ext cx="2376264" cy="1210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D8745A9-6F2D-4471-9227-E67CE1FA4074}"/>
                </a:ext>
              </a:extLst>
            </p:cNvPr>
            <p:cNvCxnSpPr>
              <a:endCxn id="31" idx="1"/>
            </p:cNvCxnSpPr>
            <p:nvPr/>
          </p:nvCxnSpPr>
          <p:spPr>
            <a:xfrm flipV="1">
              <a:off x="4579586" y="2492896"/>
              <a:ext cx="2384239" cy="2160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142EBEC-02B8-4BB7-A16B-C5D6A550DDC7}"/>
                </a:ext>
              </a:extLst>
            </p:cNvPr>
            <p:cNvCxnSpPr/>
            <p:nvPr/>
          </p:nvCxnSpPr>
          <p:spPr>
            <a:xfrm>
              <a:off x="4582244" y="4949797"/>
              <a:ext cx="2376264" cy="36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5F173AD6-60C8-46A8-9A50-823D2195788B}"/>
                </a:ext>
              </a:extLst>
            </p:cNvPr>
            <p:cNvCxnSpPr>
              <a:stCxn id="51" idx="3"/>
              <a:endCxn id="32" idx="1"/>
            </p:cNvCxnSpPr>
            <p:nvPr/>
          </p:nvCxnSpPr>
          <p:spPr>
            <a:xfrm flipV="1">
              <a:off x="4582244" y="3673624"/>
              <a:ext cx="2376264" cy="11382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BB69EA5-3E94-4673-A336-37BDA0F6E8A3}"/>
                </a:ext>
              </a:extLst>
            </p:cNvPr>
            <p:cNvCxnSpPr>
              <a:stCxn id="30" idx="3"/>
            </p:cNvCxnSpPr>
            <p:nvPr/>
          </p:nvCxnSpPr>
          <p:spPr>
            <a:xfrm>
              <a:off x="3070076" y="4257092"/>
              <a:ext cx="3888432" cy="7107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F902965A-CEAB-416F-8E66-9293C9031985}"/>
                </a:ext>
              </a:extLst>
            </p:cNvPr>
            <p:cNvCxnSpPr>
              <a:stCxn id="30" idx="3"/>
              <a:endCxn id="32" idx="1"/>
            </p:cNvCxnSpPr>
            <p:nvPr/>
          </p:nvCxnSpPr>
          <p:spPr>
            <a:xfrm flipV="1">
              <a:off x="3070076" y="3673624"/>
              <a:ext cx="3888432" cy="5834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BBDAD20-FDA9-4A26-9094-CA2A4990E58C}"/>
                </a:ext>
              </a:extLst>
            </p:cNvPr>
            <p:cNvCxnSpPr>
              <a:stCxn id="30" idx="3"/>
            </p:cNvCxnSpPr>
            <p:nvPr/>
          </p:nvCxnSpPr>
          <p:spPr>
            <a:xfrm flipV="1">
              <a:off x="3070076" y="2636912"/>
              <a:ext cx="3888432" cy="1620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7E026F4C-CB84-4366-AD50-2F70E2F7EB41}"/>
                </a:ext>
              </a:extLst>
            </p:cNvPr>
            <p:cNvCxnSpPr>
              <a:stCxn id="29" idx="3"/>
            </p:cNvCxnSpPr>
            <p:nvPr/>
          </p:nvCxnSpPr>
          <p:spPr>
            <a:xfrm flipV="1">
              <a:off x="3070076" y="2354940"/>
              <a:ext cx="3888432" cy="689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322FE3A-3572-4CC0-920A-A907D2F75C74}"/>
                </a:ext>
              </a:extLst>
            </p:cNvPr>
            <p:cNvCxnSpPr>
              <a:stCxn id="29" idx="3"/>
            </p:cNvCxnSpPr>
            <p:nvPr/>
          </p:nvCxnSpPr>
          <p:spPr>
            <a:xfrm>
              <a:off x="3070076" y="3044002"/>
              <a:ext cx="3816424" cy="5023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E36B067-D089-4D10-ABE9-46DC4BD20AF4}"/>
                </a:ext>
              </a:extLst>
            </p:cNvPr>
            <p:cNvCxnSpPr>
              <a:stCxn id="29" idx="3"/>
            </p:cNvCxnSpPr>
            <p:nvPr/>
          </p:nvCxnSpPr>
          <p:spPr>
            <a:xfrm>
              <a:off x="3070076" y="3044002"/>
              <a:ext cx="3816424" cy="16737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FF1DAC1F-58E6-440B-846E-408A58DEB37A}"/>
                </a:ext>
              </a:extLst>
            </p:cNvPr>
            <p:cNvSpPr/>
            <p:nvPr/>
          </p:nvSpPr>
          <p:spPr>
            <a:xfrm>
              <a:off x="3430116" y="2132856"/>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学生服务</a:t>
              </a:r>
            </a:p>
          </p:txBody>
        </p:sp>
        <p:sp>
          <p:nvSpPr>
            <p:cNvPr id="50" name="矩形 49">
              <a:extLst>
                <a:ext uri="{FF2B5EF4-FFF2-40B4-BE49-F238E27FC236}">
                  <a16:creationId xmlns:a16="http://schemas.microsoft.com/office/drawing/2014/main" id="{CC6677B6-F332-475B-B5CE-A64077461308}"/>
                </a:ext>
              </a:extLst>
            </p:cNvPr>
            <p:cNvSpPr/>
            <p:nvPr/>
          </p:nvSpPr>
          <p:spPr>
            <a:xfrm>
              <a:off x="3430116" y="3313584"/>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讲师服务</a:t>
              </a:r>
            </a:p>
          </p:txBody>
        </p:sp>
        <p:sp>
          <p:nvSpPr>
            <p:cNvPr id="51" name="矩形 50">
              <a:extLst>
                <a:ext uri="{FF2B5EF4-FFF2-40B4-BE49-F238E27FC236}">
                  <a16:creationId xmlns:a16="http://schemas.microsoft.com/office/drawing/2014/main" id="{20025E7A-E99F-4870-ADB6-360E2C1FFC1D}"/>
                </a:ext>
              </a:extLst>
            </p:cNvPr>
            <p:cNvSpPr/>
            <p:nvPr/>
          </p:nvSpPr>
          <p:spPr>
            <a:xfrm>
              <a:off x="3430116" y="4487805"/>
              <a:ext cx="1152128" cy="648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内容服务</a:t>
              </a:r>
            </a:p>
          </p:txBody>
        </p:sp>
      </p:grpSp>
    </p:spTree>
    <p:extLst>
      <p:ext uri="{BB962C8B-B14F-4D97-AF65-F5344CB8AC3E}">
        <p14:creationId xmlns:p14="http://schemas.microsoft.com/office/powerpoint/2010/main" val="385260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a:t>TransactionDefinition.PROPAGATION_REQUIRES_NEW</a:t>
            </a:r>
            <a:r>
              <a:rPr lang="zh-CN" altLang="en-US"/>
              <a:t>：创建一个新的事务，如果当前存在事务，则把当前事务挂起。</a:t>
            </a:r>
          </a:p>
          <a:p>
            <a:pPr lvl="1"/>
            <a:r>
              <a:rPr lang="en-US" altLang="zh-CN"/>
              <a:t>TransactionDefinition.PROPAGATION_SUPPORTS</a:t>
            </a:r>
            <a:r>
              <a:rPr lang="zh-CN" altLang="en-US"/>
              <a:t>：如果当前存在事务，则加入该事务；如果当前没有事务，则以非事务的方式继续运行。</a:t>
            </a:r>
            <a:endParaRPr lang="en-US" altLang="zh-CN"/>
          </a:p>
          <a:p>
            <a:pPr lvl="1"/>
            <a:r>
              <a:rPr lang="en-US" altLang="zh-CN"/>
              <a:t>TransactionDefinition.PROPAGATION_NOT_SUPPORTED</a:t>
            </a:r>
            <a:r>
              <a:rPr lang="zh-CN" altLang="en-US"/>
              <a:t>：以非事务方式运行，如果当前存在事务，则把当前事务挂起。</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15970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a:t>TransactionDefinition.PROPAGATION_NEVER</a:t>
            </a:r>
            <a:r>
              <a:rPr lang="zh-CN" altLang="en-US"/>
              <a:t>：以非事务方式运行，如果当前存在事务，则抛出异常。</a:t>
            </a:r>
            <a:endParaRPr lang="en-US" altLang="zh-CN"/>
          </a:p>
          <a:p>
            <a:pPr lvl="1"/>
            <a:r>
              <a:rPr lang="en-US" altLang="zh-CN"/>
              <a:t>TransactionDefinition.PROPAGATION_MANDATORY</a:t>
            </a:r>
            <a:r>
              <a:rPr lang="zh-CN" altLang="en-US"/>
              <a:t>：如果当前存在事务，则加入该事务；如果当前没有事务，则抛出异常。</a:t>
            </a:r>
          </a:p>
          <a:p>
            <a:pPr lvl="1"/>
            <a:r>
              <a:rPr lang="en-US" altLang="zh-CN"/>
              <a:t>TransactionDefinition.PROPAGATION_NESTED</a:t>
            </a:r>
            <a:r>
              <a:rPr lang="zh-CN" altLang="en-US"/>
              <a:t>：如果当前存在事务，则创建一个事务作为当前事务的嵌套事务来运行；如果当前没有事务，则该取值等价于</a:t>
            </a:r>
            <a:r>
              <a:rPr lang="en-US" altLang="zh-CN"/>
              <a:t>TransactionDefinition.PROPAGATION_REQUIRED</a:t>
            </a:r>
            <a:r>
              <a:rPr lang="zh-CN" altLang="en-US"/>
              <a:t>。</a:t>
            </a:r>
          </a:p>
          <a:p>
            <a:pPr lvl="1"/>
            <a:endParaRPr lang="zh-CN" altLang="en-US"/>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19936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a:t>spring</a:t>
            </a:r>
            <a:r>
              <a:rPr lang="zh-CN" altLang="en-US" b="1"/>
              <a:t>事务回滚规则</a:t>
            </a:r>
            <a:endParaRPr lang="en-US" altLang="zh-CN" b="1"/>
          </a:p>
          <a:p>
            <a:r>
              <a:rPr lang="zh-CN" altLang="en-US"/>
              <a:t>指示</a:t>
            </a:r>
            <a:r>
              <a:rPr lang="en-US" altLang="zh-CN"/>
              <a:t>spring</a:t>
            </a:r>
            <a:r>
              <a:rPr lang="zh-CN" altLang="en-US"/>
              <a:t>事务管理器回滚一个事务的推荐方法是在当前事务的上下文内抛出异常。</a:t>
            </a:r>
            <a:r>
              <a:rPr lang="en-US" altLang="zh-CN"/>
              <a:t>spring</a:t>
            </a:r>
            <a:r>
              <a:rPr lang="zh-CN" altLang="en-US"/>
              <a:t>事务管理器会捕捉任何未处理的异常，然后依据规则决定是否回滚抛出异常的事务。</a:t>
            </a:r>
            <a:endParaRPr lang="en-US" altLang="zh-CN"/>
          </a:p>
          <a:p>
            <a:r>
              <a:rPr lang="zh-CN" altLang="en-US"/>
              <a:t>默认配置下，</a:t>
            </a:r>
            <a:r>
              <a:rPr lang="en-US" altLang="zh-CN"/>
              <a:t>spring</a:t>
            </a:r>
            <a:r>
              <a:rPr lang="zh-CN" altLang="en-US"/>
              <a:t>只有在抛出的异常为运行时</a:t>
            </a:r>
            <a:r>
              <a:rPr lang="en-US" altLang="zh-CN"/>
              <a:t>unchecked</a:t>
            </a:r>
            <a:r>
              <a:rPr lang="zh-CN" altLang="en-US"/>
              <a:t>异常时才回滚该事务，也就是抛出的异常为</a:t>
            </a:r>
            <a:r>
              <a:rPr lang="en-US" altLang="zh-CN"/>
              <a:t>RuntimeException</a:t>
            </a:r>
            <a:r>
              <a:rPr lang="zh-CN" altLang="en-US"/>
              <a:t>的子类</a:t>
            </a:r>
            <a:r>
              <a:rPr lang="en-US" altLang="zh-CN"/>
              <a:t>(Errors</a:t>
            </a:r>
            <a:r>
              <a:rPr lang="zh-CN" altLang="en-US"/>
              <a:t>也会导致事务回滚</a:t>
            </a:r>
            <a:r>
              <a:rPr lang="en-US" altLang="zh-CN"/>
              <a:t>)</a:t>
            </a:r>
            <a:r>
              <a:rPr lang="zh-CN" altLang="en-US"/>
              <a:t>，而抛出</a:t>
            </a:r>
            <a:r>
              <a:rPr lang="en-US" altLang="zh-CN"/>
              <a:t>checked</a:t>
            </a:r>
            <a:r>
              <a:rPr lang="zh-CN" altLang="en-US"/>
              <a:t>异常则不会导致事务回滚。</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105045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可以明确的配置在抛出那些异常时回滚事务，包括</a:t>
            </a:r>
            <a:r>
              <a:rPr lang="en-US" altLang="zh-CN"/>
              <a:t>checked</a:t>
            </a:r>
            <a:r>
              <a:rPr lang="zh-CN" altLang="en-US"/>
              <a:t>异常。也可以明确定义那些异常抛出时不回滚事务。</a:t>
            </a:r>
            <a:endParaRPr lang="en-US" altLang="zh-CN"/>
          </a:p>
          <a:p>
            <a:r>
              <a:rPr lang="en-US" altLang="zh-CN" b="1"/>
              <a:t>@Transactional</a:t>
            </a:r>
            <a:r>
              <a:rPr lang="zh-CN" altLang="en-US" b="1"/>
              <a:t>注解</a:t>
            </a:r>
            <a:endParaRPr lang="en-US" altLang="zh-CN" b="1"/>
          </a:p>
          <a:p>
            <a:r>
              <a:rPr lang="en-US" altLang="zh-CN"/>
              <a:t>@Transactional </a:t>
            </a:r>
            <a:r>
              <a:rPr lang="zh-CN" altLang="en-US"/>
              <a:t>可以作用于接口、接口方法、类以及类方法上。当作用于类上时，该类的所有 </a:t>
            </a:r>
            <a:r>
              <a:rPr lang="en-US" altLang="zh-CN"/>
              <a:t>public </a:t>
            </a:r>
            <a:r>
              <a:rPr lang="zh-CN" altLang="en-US"/>
              <a:t>方法将都具有该类型的事务属性，同时，我们也可以在方法级别使用该标注来覆盖类级别的定义。</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135973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i="1"/>
              <a:t>@Transactional</a:t>
            </a:r>
            <a:r>
              <a:rPr lang="zh-CN" altLang="en-US" i="1"/>
              <a:t>属性</a:t>
            </a:r>
            <a:endParaRPr lang="zh-CN" altLang="en-US"/>
          </a:p>
        </p:txBody>
      </p:sp>
      <p:sp>
        <p:nvSpPr>
          <p:cNvPr id="3" name="标题 2"/>
          <p:cNvSpPr>
            <a:spLocks noGrp="1"/>
          </p:cNvSpPr>
          <p:nvPr>
            <p:ph type="title"/>
          </p:nvPr>
        </p:nvSpPr>
        <p:spPr/>
        <p:txBody>
          <a:bodyPr/>
          <a:lstStyle/>
          <a:p>
            <a:r>
              <a:rPr lang="zh-CN" altLang="en-US"/>
              <a:t>声明式事务管理</a:t>
            </a:r>
          </a:p>
        </p:txBody>
      </p:sp>
      <p:graphicFrame>
        <p:nvGraphicFramePr>
          <p:cNvPr id="5" name="表格 4"/>
          <p:cNvGraphicFramePr>
            <a:graphicFrameLocks noGrp="1"/>
          </p:cNvGraphicFramePr>
          <p:nvPr>
            <p:extLst>
              <p:ext uri="{D42A27DB-BD31-4B8C-83A1-F6EECF244321}">
                <p14:modId xmlns:p14="http://schemas.microsoft.com/office/powerpoint/2010/main" val="3352682342"/>
              </p:ext>
            </p:extLst>
          </p:nvPr>
        </p:nvGraphicFramePr>
        <p:xfrm>
          <a:off x="1269877" y="2420888"/>
          <a:ext cx="9701338" cy="3905256"/>
        </p:xfrm>
        <a:graphic>
          <a:graphicData uri="http://schemas.openxmlformats.org/drawingml/2006/table">
            <a:tbl>
              <a:tblPr/>
              <a:tblGrid>
                <a:gridCol w="1728192">
                  <a:extLst>
                    <a:ext uri="{9D8B030D-6E8A-4147-A177-3AD203B41FA5}">
                      <a16:colId xmlns:a16="http://schemas.microsoft.com/office/drawing/2014/main" val="2027042386"/>
                    </a:ext>
                  </a:extLst>
                </a:gridCol>
                <a:gridCol w="7973146">
                  <a:extLst>
                    <a:ext uri="{9D8B030D-6E8A-4147-A177-3AD203B41FA5}">
                      <a16:colId xmlns:a16="http://schemas.microsoft.com/office/drawing/2014/main" val="2785173429"/>
                    </a:ext>
                  </a:extLst>
                </a:gridCol>
              </a:tblGrid>
              <a:tr h="93929">
                <a:tc>
                  <a:txBody>
                    <a:bodyPr/>
                    <a:lstStyle/>
                    <a:p>
                      <a:pPr algn="ctr"/>
                      <a:r>
                        <a:rPr lang="zh-CN" altLang="en-US" sz="1800" b="1">
                          <a:effectLst/>
                          <a:latin typeface="+mn-ea"/>
                          <a:ea typeface="+mn-ea"/>
                        </a:rPr>
                        <a:t>参数名称</a:t>
                      </a:r>
                      <a:endParaRPr lang="zh-CN" alt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sz="1800" b="1">
                          <a:effectLst/>
                          <a:latin typeface="+mn-ea"/>
                          <a:ea typeface="+mn-ea"/>
                        </a:rPr>
                        <a:t>功能描述</a:t>
                      </a:r>
                      <a:endParaRPr lang="zh-CN" alt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235427104"/>
                  </a:ext>
                </a:extLst>
              </a:tr>
              <a:tr h="327132">
                <a:tc>
                  <a:txBody>
                    <a:bodyPr/>
                    <a:lstStyle/>
                    <a:p>
                      <a:pPr algn="ctr"/>
                      <a:r>
                        <a:rPr lang="en-US" sz="1800" b="1">
                          <a:effectLst/>
                          <a:latin typeface="+mn-ea"/>
                          <a:ea typeface="+mn-ea"/>
                        </a:rPr>
                        <a:t>readOnly</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该属性用于设置当前事务是否为只读事务，设置为</a:t>
                      </a:r>
                      <a:r>
                        <a:rPr lang="en-US" sz="1800">
                          <a:effectLst/>
                          <a:latin typeface="+mn-ea"/>
                          <a:ea typeface="+mn-ea"/>
                        </a:rPr>
                        <a:t>true</a:t>
                      </a:r>
                      <a:r>
                        <a:rPr lang="zh-CN" altLang="en-US" sz="1800">
                          <a:effectLst/>
                          <a:latin typeface="+mn-ea"/>
                          <a:ea typeface="+mn-ea"/>
                        </a:rPr>
                        <a:t>表示只读，</a:t>
                      </a:r>
                      <a:r>
                        <a:rPr lang="en-US" sz="1800">
                          <a:effectLst/>
                          <a:latin typeface="+mn-ea"/>
                          <a:ea typeface="+mn-ea"/>
                        </a:rPr>
                        <a:t>false</a:t>
                      </a:r>
                      <a:r>
                        <a:rPr lang="zh-CN" altLang="en-US" sz="1800">
                          <a:effectLst/>
                          <a:latin typeface="+mn-ea"/>
                          <a:ea typeface="+mn-ea"/>
                        </a:rPr>
                        <a:t>则表示可读写，默认值为</a:t>
                      </a:r>
                      <a:r>
                        <a:rPr lang="en-US" sz="1800">
                          <a:effectLst/>
                          <a:latin typeface="+mn-ea"/>
                          <a:ea typeface="+mn-ea"/>
                        </a:rPr>
                        <a:t>false。</a:t>
                      </a:r>
                      <a:r>
                        <a:rPr lang="zh-CN" altLang="en-US" sz="1800">
                          <a:effectLst/>
                          <a:latin typeface="+mn-ea"/>
                          <a:ea typeface="+mn-ea"/>
                        </a:rPr>
                        <a:t>例如：</a:t>
                      </a:r>
                      <a:r>
                        <a:rPr lang="en-US" altLang="zh-CN" sz="1800">
                          <a:effectLst/>
                          <a:latin typeface="+mn-ea"/>
                          <a:ea typeface="+mn-ea"/>
                        </a:rPr>
                        <a:t>@</a:t>
                      </a:r>
                      <a:r>
                        <a:rPr lang="en-US" sz="1800">
                          <a:effectLst/>
                          <a:latin typeface="+mn-ea"/>
                          <a:ea typeface="+mn-ea"/>
                        </a:rPr>
                        <a:t>Transactional(readOnly=true)</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988301955"/>
                  </a:ext>
                </a:extLst>
              </a:tr>
              <a:tr h="715803">
                <a:tc>
                  <a:txBody>
                    <a:bodyPr/>
                    <a:lstStyle/>
                    <a:p>
                      <a:pPr algn="ctr"/>
                      <a:r>
                        <a:rPr lang="en-US" sz="1800" b="1">
                          <a:effectLst/>
                          <a:latin typeface="+mn-ea"/>
                          <a:ea typeface="+mn-ea"/>
                        </a:rPr>
                        <a:t>rollbackFor</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该属性用于设置需要进行回滚的异常类数组，当方法中抛出指定异常数组中的异常时，则进行事务回滚。例如：</a:t>
                      </a:r>
                    </a:p>
                    <a:p>
                      <a:r>
                        <a:rPr lang="zh-CN" altLang="en-US" sz="1800">
                          <a:effectLst/>
                          <a:latin typeface="+mn-ea"/>
                          <a:ea typeface="+mn-ea"/>
                        </a:rPr>
                        <a:t>指定单一异常类：</a:t>
                      </a:r>
                      <a:r>
                        <a:rPr lang="en-US" altLang="zh-CN" sz="1800">
                          <a:effectLst/>
                          <a:latin typeface="+mn-ea"/>
                          <a:ea typeface="+mn-ea"/>
                        </a:rPr>
                        <a:t>@</a:t>
                      </a:r>
                      <a:r>
                        <a:rPr lang="en-US" sz="1800">
                          <a:effectLst/>
                          <a:latin typeface="+mn-ea"/>
                          <a:ea typeface="+mn-ea"/>
                        </a:rPr>
                        <a:t>Transactional(rollbackFor=RuntimeException.class)</a:t>
                      </a:r>
                    </a:p>
                    <a:p>
                      <a:r>
                        <a:rPr lang="zh-CN" altLang="en-US" sz="1800">
                          <a:effectLst/>
                          <a:latin typeface="+mn-ea"/>
                          <a:ea typeface="+mn-ea"/>
                        </a:rPr>
                        <a:t>指定多个异常类：</a:t>
                      </a:r>
                      <a:r>
                        <a:rPr lang="en-US" altLang="zh-CN" sz="1800">
                          <a:effectLst/>
                          <a:latin typeface="+mn-ea"/>
                          <a:ea typeface="+mn-ea"/>
                        </a:rPr>
                        <a:t>@</a:t>
                      </a:r>
                      <a:r>
                        <a:rPr lang="en-US" sz="1800">
                          <a:effectLst/>
                          <a:latin typeface="+mn-ea"/>
                          <a:ea typeface="+mn-ea"/>
                        </a:rPr>
                        <a:t>Transactional(rollbackFor={RuntimeException.class, Exception.class})</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997343279"/>
                  </a:ext>
                </a:extLst>
              </a:tr>
              <a:tr h="715803">
                <a:tc>
                  <a:txBody>
                    <a:bodyPr/>
                    <a:lstStyle/>
                    <a:p>
                      <a:pPr algn="ctr"/>
                      <a:r>
                        <a:rPr lang="en-US" sz="1800" b="1">
                          <a:effectLst/>
                          <a:latin typeface="+mn-ea"/>
                          <a:ea typeface="+mn-ea"/>
                        </a:rPr>
                        <a:t>rollbackForClassName</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该属性用于设置需要进行回滚的异常类名称数组，当方法中抛出指定异常名称数组中的异常时，则进行事务回滚。例如：</a:t>
                      </a:r>
                    </a:p>
                    <a:p>
                      <a:r>
                        <a:rPr lang="zh-CN" altLang="en-US" sz="1800">
                          <a:effectLst/>
                          <a:latin typeface="+mn-ea"/>
                          <a:ea typeface="+mn-ea"/>
                        </a:rPr>
                        <a:t>指定单一异常类名称：</a:t>
                      </a:r>
                      <a:r>
                        <a:rPr lang="en-US" altLang="zh-CN" sz="1800">
                          <a:effectLst/>
                          <a:latin typeface="+mn-ea"/>
                          <a:ea typeface="+mn-ea"/>
                        </a:rPr>
                        <a:t>@</a:t>
                      </a:r>
                      <a:r>
                        <a:rPr lang="en-US" sz="1800">
                          <a:effectLst/>
                          <a:latin typeface="+mn-ea"/>
                          <a:ea typeface="+mn-ea"/>
                        </a:rPr>
                        <a:t>Transactional(rollbackForClassName="RuntimeException")</a:t>
                      </a:r>
                    </a:p>
                    <a:p>
                      <a:r>
                        <a:rPr lang="zh-CN" altLang="en-US" sz="1800">
                          <a:effectLst/>
                          <a:latin typeface="+mn-ea"/>
                          <a:ea typeface="+mn-ea"/>
                        </a:rPr>
                        <a:t>指定多个异常类名称：</a:t>
                      </a:r>
                      <a:r>
                        <a:rPr lang="en-US" altLang="zh-CN" sz="1800">
                          <a:effectLst/>
                          <a:latin typeface="+mn-ea"/>
                          <a:ea typeface="+mn-ea"/>
                        </a:rPr>
                        <a:t>@</a:t>
                      </a:r>
                      <a:r>
                        <a:rPr lang="en-US" sz="1800">
                          <a:effectLst/>
                          <a:latin typeface="+mn-ea"/>
                          <a:ea typeface="+mn-ea"/>
                        </a:rPr>
                        <a:t>Transactional(rollbackForClassName={"RuntimeException","Exception"})</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727163533"/>
                  </a:ext>
                </a:extLst>
              </a:tr>
            </a:tbl>
          </a:graphicData>
        </a:graphic>
      </p:graphicFrame>
    </p:spTree>
    <p:extLst>
      <p:ext uri="{BB962C8B-B14F-4D97-AF65-F5344CB8AC3E}">
        <p14:creationId xmlns:p14="http://schemas.microsoft.com/office/powerpoint/2010/main" val="31194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i="1"/>
              <a:t>@Transactional</a:t>
            </a:r>
            <a:r>
              <a:rPr lang="zh-CN" altLang="en-US" i="1"/>
              <a:t>属性</a:t>
            </a:r>
            <a:endParaRPr lang="zh-CN" altLang="en-US"/>
          </a:p>
        </p:txBody>
      </p:sp>
      <p:sp>
        <p:nvSpPr>
          <p:cNvPr id="3" name="标题 2"/>
          <p:cNvSpPr>
            <a:spLocks noGrp="1"/>
          </p:cNvSpPr>
          <p:nvPr>
            <p:ph type="title"/>
          </p:nvPr>
        </p:nvSpPr>
        <p:spPr/>
        <p:txBody>
          <a:bodyPr/>
          <a:lstStyle/>
          <a:p>
            <a:r>
              <a:rPr lang="zh-CN" altLang="en-US"/>
              <a:t>声明式事务管理</a:t>
            </a:r>
          </a:p>
        </p:txBody>
      </p:sp>
      <p:graphicFrame>
        <p:nvGraphicFramePr>
          <p:cNvPr id="5" name="表格 4"/>
          <p:cNvGraphicFramePr>
            <a:graphicFrameLocks noGrp="1"/>
          </p:cNvGraphicFramePr>
          <p:nvPr>
            <p:extLst>
              <p:ext uri="{D42A27DB-BD31-4B8C-83A1-F6EECF244321}">
                <p14:modId xmlns:p14="http://schemas.microsoft.com/office/powerpoint/2010/main" val="1763581548"/>
              </p:ext>
            </p:extLst>
          </p:nvPr>
        </p:nvGraphicFramePr>
        <p:xfrm>
          <a:off x="1341884" y="2420888"/>
          <a:ext cx="9629330" cy="1985016"/>
        </p:xfrm>
        <a:graphic>
          <a:graphicData uri="http://schemas.openxmlformats.org/drawingml/2006/table">
            <a:tbl>
              <a:tblPr/>
              <a:tblGrid>
                <a:gridCol w="1656184">
                  <a:extLst>
                    <a:ext uri="{9D8B030D-6E8A-4147-A177-3AD203B41FA5}">
                      <a16:colId xmlns:a16="http://schemas.microsoft.com/office/drawing/2014/main" val="2027042386"/>
                    </a:ext>
                  </a:extLst>
                </a:gridCol>
                <a:gridCol w="7973146">
                  <a:extLst>
                    <a:ext uri="{9D8B030D-6E8A-4147-A177-3AD203B41FA5}">
                      <a16:colId xmlns:a16="http://schemas.microsoft.com/office/drawing/2014/main" val="2785173429"/>
                    </a:ext>
                  </a:extLst>
                </a:gridCol>
              </a:tblGrid>
              <a:tr h="93929">
                <a:tc>
                  <a:txBody>
                    <a:bodyPr/>
                    <a:lstStyle/>
                    <a:p>
                      <a:pPr algn="ctr"/>
                      <a:r>
                        <a:rPr lang="zh-CN" altLang="en-US" sz="1800" b="1">
                          <a:effectLst/>
                          <a:latin typeface="+mn-ea"/>
                          <a:ea typeface="+mn-ea"/>
                        </a:rPr>
                        <a:t>参数名称</a:t>
                      </a:r>
                      <a:endParaRPr lang="zh-CN" alt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sz="1800" b="1">
                          <a:effectLst/>
                          <a:latin typeface="+mn-ea"/>
                          <a:ea typeface="+mn-ea"/>
                        </a:rPr>
                        <a:t>功能描述</a:t>
                      </a:r>
                      <a:endParaRPr lang="zh-CN" alt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235427104"/>
                  </a:ext>
                </a:extLst>
              </a:tr>
              <a:tr h="404866">
                <a:tc>
                  <a:txBody>
                    <a:bodyPr/>
                    <a:lstStyle/>
                    <a:p>
                      <a:pPr algn="ctr"/>
                      <a:r>
                        <a:rPr lang="en-US" sz="1800" b="1">
                          <a:effectLst/>
                          <a:latin typeface="+mn-ea"/>
                          <a:ea typeface="+mn-ea"/>
                        </a:rPr>
                        <a:t>propagation</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该属性用于设置事务的传播行为，具体取值可参考前面的说明。</a:t>
                      </a:r>
                    </a:p>
                    <a:p>
                      <a:r>
                        <a:rPr lang="zh-CN" altLang="en-US" sz="1800">
                          <a:effectLst/>
                          <a:latin typeface="+mn-ea"/>
                          <a:ea typeface="+mn-ea"/>
                        </a:rPr>
                        <a:t>例如：</a:t>
                      </a:r>
                      <a:r>
                        <a:rPr lang="en-US" altLang="zh-CN" sz="1800">
                          <a:effectLst/>
                          <a:latin typeface="+mn-ea"/>
                          <a:ea typeface="+mn-ea"/>
                        </a:rPr>
                        <a:t>@</a:t>
                      </a:r>
                      <a:r>
                        <a:rPr lang="en-US" sz="1800">
                          <a:effectLst/>
                          <a:latin typeface="+mn-ea"/>
                          <a:ea typeface="+mn-ea"/>
                        </a:rPr>
                        <a:t>Transactional(propagation=Propagation.NOT_SUPPORTED,readOnly=true)</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4244303458"/>
                  </a:ext>
                </a:extLst>
              </a:tr>
              <a:tr h="327132">
                <a:tc>
                  <a:txBody>
                    <a:bodyPr/>
                    <a:lstStyle/>
                    <a:p>
                      <a:pPr algn="ctr"/>
                      <a:r>
                        <a:rPr lang="en-US" sz="1800" b="1">
                          <a:effectLst/>
                          <a:latin typeface="+mn-ea"/>
                          <a:ea typeface="+mn-ea"/>
                        </a:rPr>
                        <a:t>isolation</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该属性用于设置底层数据库的事务隔离级别，事务隔离级别用于处理多事务并发的情况，通常使用数据库的默认隔离级别即可，基本不需要进行设置</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626947615"/>
                  </a:ext>
                </a:extLst>
              </a:tr>
              <a:tr h="171663">
                <a:tc>
                  <a:txBody>
                    <a:bodyPr/>
                    <a:lstStyle/>
                    <a:p>
                      <a:pPr algn="ctr"/>
                      <a:r>
                        <a:rPr lang="en-US" sz="1800" b="1">
                          <a:effectLst/>
                          <a:latin typeface="+mn-ea"/>
                          <a:ea typeface="+mn-ea"/>
                        </a:rPr>
                        <a:t>timeout</a:t>
                      </a:r>
                      <a:endParaRPr lang="en-US" sz="1800">
                        <a:effectLst/>
                        <a:latin typeface="+mn-ea"/>
                        <a:ea typeface="+mn-ea"/>
                      </a:endParaRP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sz="1800">
                          <a:effectLst/>
                          <a:latin typeface="+mn-ea"/>
                          <a:ea typeface="+mn-ea"/>
                        </a:rPr>
                        <a:t>该属性用于设置事务的超时秒数，默认值为</a:t>
                      </a:r>
                      <a:r>
                        <a:rPr lang="en-US" altLang="zh-CN" sz="1800">
                          <a:effectLst/>
                          <a:latin typeface="+mn-ea"/>
                          <a:ea typeface="+mn-ea"/>
                        </a:rPr>
                        <a:t>-1</a:t>
                      </a:r>
                      <a:r>
                        <a:rPr lang="zh-CN" altLang="en-US" sz="1800">
                          <a:effectLst/>
                          <a:latin typeface="+mn-ea"/>
                          <a:ea typeface="+mn-ea"/>
                        </a:rPr>
                        <a:t>表示永不超时</a:t>
                      </a:r>
                    </a:p>
                  </a:txBody>
                  <a:tcPr marL="8097" marR="8097" marT="8097" marB="8097"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472988433"/>
                  </a:ext>
                </a:extLst>
              </a:tr>
            </a:tbl>
          </a:graphicData>
        </a:graphic>
      </p:graphicFrame>
    </p:spTree>
    <p:extLst>
      <p:ext uri="{BB962C8B-B14F-4D97-AF65-F5344CB8AC3E}">
        <p14:creationId xmlns:p14="http://schemas.microsoft.com/office/powerpoint/2010/main" val="347197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Spring</a:t>
            </a:r>
            <a:r>
              <a:rPr lang="zh-CN" altLang="en-US"/>
              <a:t>默认情况下会对运行期例外</a:t>
            </a:r>
            <a:r>
              <a:rPr lang="en-US" altLang="zh-CN"/>
              <a:t>(RunTimeException)</a:t>
            </a:r>
            <a:r>
              <a:rPr lang="zh-CN" altLang="en-US"/>
              <a:t>进行事务回滚。这个例外是</a:t>
            </a:r>
            <a:r>
              <a:rPr lang="en-US" altLang="zh-CN"/>
              <a:t>unchecked</a:t>
            </a:r>
            <a:r>
              <a:rPr lang="zh-CN" altLang="en-US"/>
              <a:t>如果遇到</a:t>
            </a:r>
            <a:r>
              <a:rPr lang="en-US" altLang="zh-CN"/>
              <a:t>checked</a:t>
            </a:r>
            <a:r>
              <a:rPr lang="zh-CN" altLang="en-US"/>
              <a:t>意外就不回滚。</a:t>
            </a:r>
            <a:endParaRPr lang="en-US" altLang="zh-CN"/>
          </a:p>
          <a:p>
            <a:r>
              <a:rPr lang="zh-CN" altLang="en-US"/>
              <a:t>如何改变默认规则：</a:t>
            </a:r>
            <a:br>
              <a:rPr lang="en-US" altLang="zh-CN"/>
            </a:br>
            <a:r>
              <a:rPr lang="en-US" altLang="zh-CN" sz="2000"/>
              <a:t>1 </a:t>
            </a:r>
            <a:r>
              <a:rPr lang="zh-CN" altLang="en-US" sz="2000"/>
              <a:t>让</a:t>
            </a:r>
            <a:r>
              <a:rPr lang="en-US" altLang="zh-CN" sz="2000"/>
              <a:t>checked</a:t>
            </a:r>
            <a:r>
              <a:rPr lang="zh-CN" altLang="en-US" sz="2000"/>
              <a:t>例外也回滚：在整个方法前加上 </a:t>
            </a:r>
            <a:r>
              <a:rPr lang="en-US" altLang="zh-CN" sz="2000"/>
              <a:t>@Transactional(rollbackFor=Exception.class)</a:t>
            </a:r>
            <a:br>
              <a:rPr lang="en-US" altLang="zh-CN" sz="2000"/>
            </a:br>
            <a:r>
              <a:rPr lang="en-US" altLang="zh-CN" sz="2000"/>
              <a:t>2 </a:t>
            </a:r>
            <a:r>
              <a:rPr lang="zh-CN" altLang="en-US" sz="2000"/>
              <a:t>让</a:t>
            </a:r>
            <a:r>
              <a:rPr lang="en-US" altLang="zh-CN" sz="2000"/>
              <a:t>unchecked</a:t>
            </a:r>
            <a:r>
              <a:rPr lang="zh-CN" altLang="en-US" sz="2000"/>
              <a:t>例外不回滚： </a:t>
            </a:r>
            <a:r>
              <a:rPr lang="en-US" altLang="zh-CN" sz="2000"/>
              <a:t>@Transactional(notRollbackFor=RunTimeException.class)</a:t>
            </a:r>
            <a:br>
              <a:rPr lang="en-US" altLang="zh-CN" sz="2000"/>
            </a:br>
            <a:r>
              <a:rPr lang="en-US" altLang="zh-CN" sz="2000"/>
              <a:t>3 </a:t>
            </a:r>
            <a:r>
              <a:rPr lang="zh-CN" altLang="en-US" sz="2000"/>
              <a:t>不需要事务管理的</a:t>
            </a:r>
            <a:r>
              <a:rPr lang="en-US" altLang="zh-CN" sz="2000"/>
              <a:t>(</a:t>
            </a:r>
            <a:r>
              <a:rPr lang="zh-CN" altLang="en-US" sz="2000"/>
              <a:t>只查询的</a:t>
            </a:r>
            <a:r>
              <a:rPr lang="en-US" altLang="zh-CN" sz="2000"/>
              <a:t>)</a:t>
            </a:r>
            <a:r>
              <a:rPr lang="zh-CN" altLang="en-US" sz="2000"/>
              <a:t>方法：</a:t>
            </a:r>
            <a:r>
              <a:rPr lang="en-US" altLang="zh-CN" sz="2000"/>
              <a:t>@Transactional(propagation=Propagation.NOT_SUPPORTED) </a:t>
            </a:r>
            <a:br>
              <a:rPr lang="en-US" altLang="zh-CN" sz="2000"/>
            </a:br>
            <a:r>
              <a:rPr lang="en-US" altLang="zh-CN" sz="2000"/>
              <a:t>4 @Transactional(propagation=Propagation.NOT_SUPPORTED, readOnly=true)</a:t>
            </a:r>
            <a:r>
              <a:rPr lang="zh-CN" altLang="en-US" sz="2000"/>
              <a:t>，这样就做成一个只读事务，可以提高效率。 </a:t>
            </a:r>
          </a:p>
        </p:txBody>
      </p:sp>
      <p:sp>
        <p:nvSpPr>
          <p:cNvPr id="3" name="标题 2"/>
          <p:cNvSpPr>
            <a:spLocks noGrp="1"/>
          </p:cNvSpPr>
          <p:nvPr>
            <p:ph type="title"/>
          </p:nvPr>
        </p:nvSpPr>
        <p:spPr/>
        <p:txBody>
          <a:bodyPr/>
          <a:lstStyle/>
          <a:p>
            <a:r>
              <a:rPr lang="zh-CN" altLang="en-US"/>
              <a:t>声明式事务管理</a:t>
            </a:r>
          </a:p>
        </p:txBody>
      </p:sp>
    </p:spTree>
    <p:extLst>
      <p:ext uri="{BB962C8B-B14F-4D97-AF65-F5344CB8AC3E}">
        <p14:creationId xmlns:p14="http://schemas.microsoft.com/office/powerpoint/2010/main" val="358063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业务逻辑组件在运行过程中，</a:t>
            </a:r>
            <a:r>
              <a:rPr lang="en-US" altLang="zh-CN"/>
              <a:t>AOP</a:t>
            </a:r>
            <a:r>
              <a:rPr lang="zh-CN" altLang="en-US"/>
              <a:t>容器会动态创建一个</a:t>
            </a:r>
            <a:r>
              <a:rPr lang="zh-CN" altLang="en-US" b="1"/>
              <a:t>代理对象</a:t>
            </a:r>
            <a:r>
              <a:rPr lang="zh-CN" altLang="en-US"/>
              <a:t>供使用者调用，该代理对象已经按</a:t>
            </a:r>
            <a:r>
              <a:rPr lang="en-US" altLang="zh-CN"/>
              <a:t>Java EE</a:t>
            </a:r>
            <a:r>
              <a:rPr lang="zh-CN" altLang="en-US"/>
              <a:t>程序员的意图将切面成功切入到目标方法的连接点上，从而使切面的功能与业务逻辑的功能同时得以执行。</a:t>
            </a:r>
            <a:endParaRPr lang="en-US" altLang="zh-CN"/>
          </a:p>
          <a:p>
            <a:r>
              <a:rPr lang="zh-CN" altLang="en-US">
                <a:solidFill>
                  <a:srgbClr val="0070C0"/>
                </a:solidFill>
              </a:rPr>
              <a:t>从原理上讲，调用者直接调用的其实是</a:t>
            </a:r>
            <a:r>
              <a:rPr lang="en-US" altLang="zh-CN">
                <a:solidFill>
                  <a:srgbClr val="0070C0"/>
                </a:solidFill>
              </a:rPr>
              <a:t>AOP</a:t>
            </a:r>
            <a:r>
              <a:rPr lang="zh-CN" altLang="en-US">
                <a:solidFill>
                  <a:srgbClr val="0070C0"/>
                </a:solidFill>
              </a:rPr>
              <a:t>容器动态生成的代理对象，再由代理对象调用目标对象完成原始的业务逻辑处理，而代理对象则已经将切面与业务逻辑方法进行了合成。</a:t>
            </a:r>
          </a:p>
        </p:txBody>
      </p:sp>
      <p:sp>
        <p:nvSpPr>
          <p:cNvPr id="3" name="标题 2"/>
          <p:cNvSpPr>
            <a:spLocks noGrp="1"/>
          </p:cNvSpPr>
          <p:nvPr>
            <p:ph type="title"/>
          </p:nvPr>
        </p:nvSpPr>
        <p:spPr/>
        <p:txBody>
          <a:bodyPr/>
          <a:lstStyle/>
          <a:p>
            <a:r>
              <a:rPr lang="en-US" altLang="zh-CN"/>
              <a:t>AOP</a:t>
            </a:r>
            <a:r>
              <a:rPr lang="zh-CN" altLang="en-US"/>
              <a:t>简介</a:t>
            </a:r>
          </a:p>
        </p:txBody>
      </p:sp>
    </p:spTree>
    <p:extLst>
      <p:ext uri="{BB962C8B-B14F-4D97-AF65-F5344CB8AC3E}">
        <p14:creationId xmlns:p14="http://schemas.microsoft.com/office/powerpoint/2010/main" val="3196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878" y="1700808"/>
            <a:ext cx="8165071" cy="4680520"/>
          </a:xfrm>
        </p:spPr>
      </p:pic>
      <p:sp>
        <p:nvSpPr>
          <p:cNvPr id="3" name="标题 2"/>
          <p:cNvSpPr>
            <a:spLocks noGrp="1"/>
          </p:cNvSpPr>
          <p:nvPr>
            <p:ph type="title"/>
          </p:nvPr>
        </p:nvSpPr>
        <p:spPr/>
        <p:txBody>
          <a:bodyPr/>
          <a:lstStyle/>
          <a:p>
            <a:r>
              <a:rPr lang="en-US" altLang="zh-CN"/>
              <a:t>AOP</a:t>
            </a:r>
            <a:r>
              <a:rPr lang="zh-CN" altLang="en-US"/>
              <a:t>简介</a:t>
            </a:r>
          </a:p>
        </p:txBody>
      </p:sp>
    </p:spTree>
    <p:extLst>
      <p:ext uri="{BB962C8B-B14F-4D97-AF65-F5344CB8AC3E}">
        <p14:creationId xmlns:p14="http://schemas.microsoft.com/office/powerpoint/2010/main" val="64056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切面（</a:t>
            </a:r>
            <a:r>
              <a:rPr lang="en-US" altLang="zh-CN" b="1" dirty="0"/>
              <a:t>Aspect</a:t>
            </a:r>
            <a:r>
              <a:rPr lang="zh-CN" altLang="en-US" b="1" dirty="0"/>
              <a:t>）</a:t>
            </a:r>
            <a:r>
              <a:rPr lang="zh-CN" altLang="en-US" dirty="0"/>
              <a:t>：其实就是共有功能的实现。如日志切面、权限切面、事务切面等。在实际应用中通常是一个存放共有功能实现的普通</a:t>
            </a:r>
            <a:r>
              <a:rPr lang="en-US" altLang="zh-CN" dirty="0"/>
              <a:t>Java</a:t>
            </a:r>
            <a:r>
              <a:rPr lang="zh-CN" altLang="en-US" dirty="0"/>
              <a:t>类，之所以能被</a:t>
            </a:r>
            <a:r>
              <a:rPr lang="en-US" altLang="zh-CN" dirty="0" err="1"/>
              <a:t>AOP</a:t>
            </a:r>
            <a:r>
              <a:rPr lang="zh-CN" altLang="en-US" dirty="0"/>
              <a:t>容器识别成切面，是在配置中指定的。</a:t>
            </a:r>
            <a:endParaRPr lang="en-US" altLang="zh-CN" dirty="0"/>
          </a:p>
          <a:p>
            <a:r>
              <a:rPr lang="zh-CN" altLang="en-US" b="1" dirty="0"/>
              <a:t>通知（</a:t>
            </a:r>
            <a:r>
              <a:rPr lang="en-US" altLang="zh-CN" b="1" dirty="0"/>
              <a:t>Advice</a:t>
            </a:r>
            <a:r>
              <a:rPr lang="zh-CN" altLang="en-US" b="1" dirty="0"/>
              <a:t>）：</a:t>
            </a:r>
            <a:r>
              <a:rPr lang="zh-CN" altLang="en-US" dirty="0"/>
              <a:t>是切面的具体实现。以目标方法为参照点，根据放置的地方不同，可分为前置通知（</a:t>
            </a:r>
            <a:r>
              <a:rPr lang="en-US" altLang="zh-CN" dirty="0"/>
              <a:t>Before</a:t>
            </a:r>
            <a:r>
              <a:rPr lang="zh-CN" altLang="en-US" dirty="0"/>
              <a:t>）、后置通知（</a:t>
            </a:r>
            <a:r>
              <a:rPr lang="en-US" altLang="zh-CN" dirty="0" err="1"/>
              <a:t>AfterReturning</a:t>
            </a:r>
            <a:r>
              <a:rPr lang="zh-CN" altLang="en-US" dirty="0"/>
              <a:t>）、异常通知（</a:t>
            </a:r>
            <a:r>
              <a:rPr lang="en-US" altLang="zh-CN" dirty="0" err="1"/>
              <a:t>AfterThrowing</a:t>
            </a:r>
            <a:r>
              <a:rPr lang="zh-CN" altLang="en-US" dirty="0"/>
              <a:t>）、最终通知（</a:t>
            </a:r>
            <a:r>
              <a:rPr lang="en-US" altLang="zh-CN" dirty="0"/>
              <a:t>After</a:t>
            </a:r>
            <a:r>
              <a:rPr lang="zh-CN" altLang="en-US" dirty="0"/>
              <a:t>）与环绕通知（</a:t>
            </a:r>
            <a:r>
              <a:rPr lang="en-US" altLang="zh-CN" dirty="0"/>
              <a:t>Around</a:t>
            </a:r>
            <a:r>
              <a:rPr lang="zh-CN" altLang="en-US" dirty="0"/>
              <a:t>）</a:t>
            </a:r>
            <a:r>
              <a:rPr lang="en-US" altLang="zh-CN" dirty="0"/>
              <a:t>5</a:t>
            </a:r>
            <a:r>
              <a:rPr lang="zh-CN" altLang="en-US" dirty="0"/>
              <a:t>种。在实际应用中通常是切面类中的一个方法，具体属于哪类通知，同样是在配置中指定的。</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11545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@Before</a:t>
            </a:r>
            <a:r>
              <a:rPr lang="zh-CN" altLang="en-US" dirty="0"/>
              <a:t>：前置通知在方法执行前执行</a:t>
            </a:r>
          </a:p>
          <a:p>
            <a:r>
              <a:rPr lang="en-US" altLang="zh-CN" dirty="0"/>
              <a:t>@After</a:t>
            </a:r>
            <a:r>
              <a:rPr lang="zh-CN" altLang="en-US" dirty="0"/>
              <a:t>：最终</a:t>
            </a:r>
            <a:r>
              <a:rPr lang="en-US" altLang="zh-CN" dirty="0"/>
              <a:t>final</a:t>
            </a:r>
            <a:r>
              <a:rPr lang="zh-CN" altLang="en-US" dirty="0"/>
              <a:t>通知，不管是否异常，该通知都会执行</a:t>
            </a:r>
          </a:p>
          <a:p>
            <a:r>
              <a:rPr lang="en-US" altLang="zh-CN" dirty="0"/>
              <a:t>@</a:t>
            </a:r>
            <a:r>
              <a:rPr lang="en-US" altLang="zh-CN" dirty="0" err="1"/>
              <a:t>AfterReturning</a:t>
            </a:r>
            <a:r>
              <a:rPr lang="zh-CN" altLang="en-US" dirty="0"/>
              <a:t>：后置通知，在方法返回结果之后执行</a:t>
            </a:r>
          </a:p>
          <a:p>
            <a:r>
              <a:rPr lang="en-US" altLang="zh-CN" dirty="0"/>
              <a:t>@</a:t>
            </a:r>
            <a:r>
              <a:rPr lang="en-US" altLang="zh-CN" dirty="0" err="1"/>
              <a:t>AfterThrowing</a:t>
            </a:r>
            <a:r>
              <a:rPr lang="zh-CN" altLang="en-US" dirty="0"/>
              <a:t>：异常通知，在方法抛出异常后执行</a:t>
            </a:r>
          </a:p>
          <a:p>
            <a:r>
              <a:rPr lang="en-US" altLang="zh-CN" dirty="0"/>
              <a:t>@Around</a:t>
            </a:r>
            <a:r>
              <a:rPr lang="zh-CN" altLang="en-US" dirty="0"/>
              <a:t>：环绕通知，围绕着方法执行</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35859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7614" y="1828800"/>
            <a:ext cx="9753600" cy="4912568"/>
          </a:xfrm>
        </p:spPr>
        <p:txBody>
          <a:bodyPr>
            <a:normAutofit fontScale="92500" lnSpcReduction="20000"/>
          </a:bodyPr>
          <a:lstStyle/>
          <a:p>
            <a:pPr marL="45720" indent="0">
              <a:buNone/>
            </a:pPr>
            <a:r>
              <a:rPr lang="en-US" altLang="zh-CN" dirty="0"/>
              <a:t>try{	</a:t>
            </a:r>
            <a:br>
              <a:rPr lang="en-US" altLang="zh-CN" dirty="0"/>
            </a:br>
            <a:r>
              <a:rPr lang="en-US" altLang="zh-CN" dirty="0"/>
              <a:t>   try{</a:t>
            </a:r>
            <a:br>
              <a:rPr lang="en-US" altLang="zh-CN" dirty="0"/>
            </a:br>
            <a:r>
              <a:rPr lang="en-US" altLang="zh-CN" dirty="0"/>
              <a:t>	//@Around		</a:t>
            </a:r>
            <a:r>
              <a:rPr lang="zh-CN" altLang="en-US" dirty="0"/>
              <a:t>执行环绕通知</a:t>
            </a:r>
            <a:br>
              <a:rPr lang="en-US" altLang="zh-CN" dirty="0"/>
            </a:br>
            <a:r>
              <a:rPr lang="en-US" altLang="zh-CN" dirty="0"/>
              <a:t>	//@Before 		</a:t>
            </a:r>
            <a:r>
              <a:rPr lang="zh-CN" altLang="en-US" dirty="0"/>
              <a:t>执行前置通知</a:t>
            </a:r>
            <a:br>
              <a:rPr lang="en-US" altLang="zh-CN" dirty="0"/>
            </a:br>
            <a:r>
              <a:rPr lang="en-US" altLang="zh-CN" dirty="0"/>
              <a:t>	</a:t>
            </a:r>
            <a:r>
              <a:rPr lang="en-US" altLang="zh-CN" b="1" dirty="0" err="1">
                <a:solidFill>
                  <a:srgbClr val="FF0000"/>
                </a:solidFill>
              </a:rPr>
              <a:t>method.invoke</a:t>
            </a:r>
            <a:r>
              <a:rPr lang="en-US" altLang="zh-CN" b="1" dirty="0">
                <a:solidFill>
                  <a:srgbClr val="FF0000"/>
                </a:solidFill>
              </a:rPr>
              <a:t>(..);	</a:t>
            </a:r>
            <a:r>
              <a:rPr lang="zh-CN" altLang="en-US" b="1" dirty="0">
                <a:solidFill>
                  <a:srgbClr val="FF0000"/>
                </a:solidFill>
              </a:rPr>
              <a:t>执行目标方法</a:t>
            </a:r>
            <a:br>
              <a:rPr lang="en-US" altLang="zh-CN" dirty="0"/>
            </a:br>
            <a:r>
              <a:rPr lang="en-US" altLang="zh-CN" dirty="0"/>
              <a:t>	//@Around		</a:t>
            </a:r>
            <a:r>
              <a:rPr lang="zh-CN" altLang="en-US" dirty="0"/>
              <a:t>执行环绕通知</a:t>
            </a:r>
            <a:br>
              <a:rPr lang="en-US" altLang="zh-CN" dirty="0"/>
            </a:br>
            <a:r>
              <a:rPr lang="en-US" altLang="zh-CN" dirty="0"/>
              <a:t>   }catch(){</a:t>
            </a:r>
            <a:br>
              <a:rPr lang="en-US" altLang="zh-CN" dirty="0"/>
            </a:br>
            <a:r>
              <a:rPr lang="en-US" altLang="zh-CN" dirty="0"/>
              <a:t>	throw.....;</a:t>
            </a:r>
          </a:p>
          <a:p>
            <a:pPr marL="45720" indent="0">
              <a:buNone/>
            </a:pPr>
            <a:r>
              <a:rPr lang="en-US" altLang="zh-CN" dirty="0"/>
              <a:t>   }finally{</a:t>
            </a:r>
            <a:br>
              <a:rPr lang="en-US" altLang="zh-CN" dirty="0"/>
            </a:br>
            <a:r>
              <a:rPr lang="en-US" altLang="zh-CN" dirty="0"/>
              <a:t>     	//@After		</a:t>
            </a:r>
            <a:r>
              <a:rPr lang="zh-CN" altLang="en-US" dirty="0"/>
              <a:t>执行最终通知</a:t>
            </a:r>
            <a:br>
              <a:rPr lang="en-US" altLang="zh-CN" dirty="0"/>
            </a:br>
            <a:r>
              <a:rPr lang="en-US" altLang="zh-CN" dirty="0"/>
              <a:t>   }</a:t>
            </a:r>
            <a:br>
              <a:rPr lang="en-US" altLang="zh-CN" dirty="0"/>
            </a:br>
            <a:r>
              <a:rPr lang="en-US" altLang="zh-CN" dirty="0"/>
              <a:t>   //@</a:t>
            </a:r>
            <a:r>
              <a:rPr lang="en-US" altLang="zh-CN" dirty="0" err="1"/>
              <a:t>AfterReturning</a:t>
            </a:r>
            <a:r>
              <a:rPr lang="en-US" altLang="zh-CN" dirty="0"/>
              <a:t>	</a:t>
            </a:r>
            <a:r>
              <a:rPr lang="zh-CN" altLang="en-US" dirty="0"/>
              <a:t>执行后置通知</a:t>
            </a:r>
            <a:br>
              <a:rPr lang="en-US" altLang="zh-CN" dirty="0"/>
            </a:br>
            <a:r>
              <a:rPr lang="en-US" altLang="zh-CN" dirty="0"/>
              <a:t>}catch(){</a:t>
            </a:r>
            <a:br>
              <a:rPr lang="en-US" altLang="zh-CN" dirty="0"/>
            </a:br>
            <a:r>
              <a:rPr lang="en-US" altLang="zh-CN" dirty="0"/>
              <a:t>   //@</a:t>
            </a:r>
            <a:r>
              <a:rPr lang="en-US" altLang="zh-CN" dirty="0" err="1"/>
              <a:t>AfterThrowing</a:t>
            </a:r>
            <a:r>
              <a:rPr lang="en-US" altLang="zh-CN" dirty="0"/>
              <a:t>	</a:t>
            </a:r>
            <a:r>
              <a:rPr lang="zh-CN" altLang="en-US" dirty="0"/>
              <a:t>执行异常通知</a:t>
            </a:r>
            <a:br>
              <a:rPr lang="en-US" altLang="zh-CN" dirty="0"/>
            </a:br>
            <a:r>
              <a:rPr lang="en-US" altLang="zh-CN" dirty="0"/>
              <a:t>}</a:t>
            </a:r>
          </a:p>
        </p:txBody>
      </p:sp>
      <p:sp>
        <p:nvSpPr>
          <p:cNvPr id="3" name="标题 2"/>
          <p:cNvSpPr>
            <a:spLocks noGrp="1"/>
          </p:cNvSpPr>
          <p:nvPr>
            <p:ph type="title"/>
          </p:nvPr>
        </p:nvSpPr>
        <p:spPr/>
        <p:txBody>
          <a:bodyPr/>
          <a:lstStyle/>
          <a:p>
            <a:r>
              <a:rPr lang="en-US" altLang="zh-CN"/>
              <a:t>AOP</a:t>
            </a:r>
            <a:r>
              <a:rPr lang="zh-CN" altLang="en-US"/>
              <a:t>概念</a:t>
            </a:r>
          </a:p>
        </p:txBody>
      </p:sp>
    </p:spTree>
    <p:extLst>
      <p:ext uri="{BB962C8B-B14F-4D97-AF65-F5344CB8AC3E}">
        <p14:creationId xmlns:p14="http://schemas.microsoft.com/office/powerpoint/2010/main" val="112975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自定义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3590</Words>
  <Application>Microsoft Office PowerPoint</Application>
  <PresentationFormat>自定义</PresentationFormat>
  <Paragraphs>195</Paragraphs>
  <Slides>46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微软雅黑</vt:lpstr>
      <vt:lpstr>Arial</vt:lpstr>
      <vt:lpstr>Century Gothic</vt:lpstr>
      <vt:lpstr>Courier New</vt:lpstr>
      <vt:lpstr>Wingdings</vt:lpstr>
      <vt:lpstr>Continental_Asia_16x9</vt:lpstr>
      <vt:lpstr>第6讲 面向切面编程AOP</vt:lpstr>
      <vt:lpstr>本讲内容</vt:lpstr>
      <vt:lpstr>AOP简介</vt:lpstr>
      <vt:lpstr>AOP简介</vt:lpstr>
      <vt:lpstr>AOP简介</vt:lpstr>
      <vt:lpstr>AOP简介</vt:lpstr>
      <vt:lpstr>AOP概念</vt:lpstr>
      <vt:lpstr>AOP概念</vt:lpstr>
      <vt:lpstr>AOP概念</vt:lpstr>
      <vt:lpstr>AOP概念</vt:lpstr>
      <vt:lpstr>AOP概念</vt:lpstr>
      <vt:lpstr>AOP概念</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aop切入点表达式</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lpstr>声明式事务管理</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2016-02-17T05:20:02Z</dcterms:created>
  <dcterms:modified xsi:type="dcterms:W3CDTF">2020-03-02T23:53:31Z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