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51"/>
  </p:notesMasterIdLst>
  <p:handoutMasterIdLst>
    <p:handoutMasterId r:id="rId5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4" r:id="rId11"/>
    <p:sldId id="267" r:id="rId12"/>
    <p:sldId id="265" r:id="rId13"/>
    <p:sldId id="263" r:id="rId14"/>
    <p:sldId id="268" r:id="rId15"/>
    <p:sldId id="269" r:id="rId16"/>
    <p:sldId id="270" r:id="rId17"/>
    <p:sldId id="273" r:id="rId18"/>
    <p:sldId id="274" r:id="rId19"/>
    <p:sldId id="272" r:id="rId20"/>
    <p:sldId id="271" r:id="rId21"/>
    <p:sldId id="275" r:id="rId22"/>
    <p:sldId id="277" r:id="rId23"/>
    <p:sldId id="276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1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87" autoAdjust="0"/>
  </p:normalViewPr>
  <p:slideViewPr>
    <p:cSldViewPr>
      <p:cViewPr varScale="1">
        <p:scale>
          <a:sx n="82" d="100"/>
          <a:sy n="82" d="100"/>
        </p:scale>
        <p:origin x="677" y="6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19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28FCA9C-FF92-4024-BDEC-A6D3B663DC09}" type="datetimeFigureOut">
              <a:rPr lang="en-US" altLang="zh-CN"/>
              <a:t>3/8/2020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446DCAE-1661-43FF-8A44-43DAFDC1FD90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72AB877-E7B1-4681-847E-D0918612832B}" type="datetimeFigureOut">
              <a:rPr lang="zh-CN" altLang="en-US"/>
              <a:t>2020/3/8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9C971FF-EF28-4195-A575-329446EFAA55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8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 latinLnBrk="0">
              <a:defRPr lang="zh-CN" sz="4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28600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p"/>
              <a:defRPr baseline="0">
                <a:latin typeface="Courier New" panose="02070309020205020404" pitchFamily="49" charset="0"/>
              </a:defRPr>
            </a:lvl1pPr>
            <a:lvl2pPr marL="502920" indent="-228600">
              <a:lnSpc>
                <a:spcPct val="110000"/>
              </a:lnSpc>
              <a:buClr>
                <a:srgbClr val="00B050"/>
              </a:buClr>
              <a:buFont typeface="Wingdings" panose="05000000000000000000" pitchFamily="2" charset="2"/>
              <a:buChar char="l"/>
              <a:defRPr baseline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defRPr>
            </a:lvl2pPr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2020/3/8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08836" y="1600200"/>
            <a:ext cx="976237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 latinLnBrk="0">
              <a:defRPr lang="zh-CN" sz="4400" b="0" cap="all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2020/3/8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2020/3/8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 baseline="0"/>
            </a:lvl8pPr>
            <a:lvl9pPr latinLnBrk="0">
              <a:defRPr lang="zh-CN" sz="14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2020/3/8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2020/3/8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2020/3/8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2020/3/8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2020/3/8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zh-CN" altLang="en-US"/>
              <a:pPr/>
              <a:t>2020/3/8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 cap="all" baseline="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29444" y="1556792"/>
            <a:ext cx="9753600" cy="1951856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讲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中使用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jdbc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029443" y="4005064"/>
            <a:ext cx="7854389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主讲人：李焕哲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5F8427A-5DC0-4608-BB37-103C29FA8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2492896"/>
            <a:ext cx="9773247" cy="3528392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9C8779DD-D04C-4A63-AF12-80B56A41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</a:t>
            </a:r>
            <a:r>
              <a:rPr lang="zh-CN" altLang="en-US" dirty="0"/>
              <a:t>基于</a:t>
            </a:r>
            <a:r>
              <a:rPr lang="en-US" altLang="zh-CN" dirty="0"/>
              <a:t>JDBC</a:t>
            </a:r>
            <a:r>
              <a:rPr lang="zh-CN" altLang="en-US" dirty="0"/>
              <a:t>驱动的数据源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892260-81BD-4501-8460-EFE39FE1DEC4}"/>
              </a:ext>
            </a:extLst>
          </p:cNvPr>
          <p:cNvSpPr txBox="1"/>
          <p:nvPr/>
        </p:nvSpPr>
        <p:spPr>
          <a:xfrm>
            <a:off x="1217614" y="1988840"/>
            <a:ext cx="3076483" cy="433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使用</a:t>
            </a:r>
            <a:r>
              <a:rPr lang="en-US" altLang="zh-CN" sz="2400" dirty="0"/>
              <a:t>JDBC</a:t>
            </a:r>
            <a:r>
              <a:rPr lang="zh-CN" altLang="en-US" sz="2400" dirty="0"/>
              <a:t>获取数据源</a:t>
            </a:r>
          </a:p>
        </p:txBody>
      </p:sp>
    </p:spTree>
    <p:extLst>
      <p:ext uri="{BB962C8B-B14F-4D97-AF65-F5344CB8AC3E}">
        <p14:creationId xmlns:p14="http://schemas.microsoft.com/office/powerpoint/2010/main" val="198532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C8779DD-D04C-4A63-AF12-80B56A41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</a:t>
            </a:r>
            <a:r>
              <a:rPr lang="zh-CN" altLang="en-US" dirty="0"/>
              <a:t>使用数据源连接池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713A7A-C8D8-4215-87AE-86B22CB77E30}"/>
              </a:ext>
            </a:extLst>
          </p:cNvPr>
          <p:cNvSpPr txBox="1"/>
          <p:nvPr/>
        </p:nvSpPr>
        <p:spPr>
          <a:xfrm>
            <a:off x="1125860" y="1757846"/>
            <a:ext cx="3076483" cy="433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使用</a:t>
            </a:r>
            <a:r>
              <a:rPr lang="en-US" altLang="zh-CN" sz="2400" dirty="0" err="1"/>
              <a:t>C3P0</a:t>
            </a:r>
            <a:r>
              <a:rPr lang="zh-CN" altLang="en-US" sz="2400" dirty="0"/>
              <a:t>获取数据源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7E9CB3-F02E-4EB6-B8FC-EB7FE3D6D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2220888"/>
            <a:ext cx="11233248" cy="463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1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DC4BC22-F75A-4840-977A-656433DE2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相对于持久层框架，</a:t>
            </a:r>
            <a:r>
              <a:rPr lang="en-US" altLang="zh-CN" dirty="0"/>
              <a:t>JDBC</a:t>
            </a:r>
            <a:r>
              <a:rPr lang="zh-CN" altLang="en-US" dirty="0"/>
              <a:t>能够让我们在更低的层次上处理数据，我们可以完全控制应用程序如何读取和管理数据。</a:t>
            </a:r>
            <a:endParaRPr lang="en-US" altLang="zh-CN" dirty="0"/>
          </a:p>
          <a:p>
            <a:r>
              <a:rPr lang="zh-CN" altLang="en-US" dirty="0"/>
              <a:t>但是</a:t>
            </a:r>
            <a:r>
              <a:rPr lang="en-US" altLang="zh-CN" dirty="0"/>
              <a:t>JDBC</a:t>
            </a:r>
            <a:r>
              <a:rPr lang="zh-CN" altLang="en-US" dirty="0"/>
              <a:t>也有问题，比如代码臃肿。因为你要负责处理与数据库访问相关的所有事情，其中包含管理数据库资源和处理异常。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C8779DD-D04C-4A63-AF12-80B56A41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 </a:t>
            </a:r>
            <a:r>
              <a:rPr lang="zh-CN" altLang="en-US" dirty="0"/>
              <a:t>在</a:t>
            </a:r>
            <a:r>
              <a:rPr lang="en-US" altLang="zh-CN" dirty="0"/>
              <a:t>Spring</a:t>
            </a:r>
            <a:r>
              <a:rPr lang="zh-CN" altLang="en-US" dirty="0"/>
              <a:t>中使用</a:t>
            </a:r>
            <a:r>
              <a:rPr lang="en-US" altLang="zh-CN" dirty="0"/>
              <a:t>JDBC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35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DC4BC22-F75A-4840-977A-656433DE2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程序清单</a:t>
            </a:r>
            <a:r>
              <a:rPr lang="en-US" altLang="zh-CN" dirty="0"/>
              <a:t>10.4 </a:t>
            </a:r>
            <a:r>
              <a:rPr lang="zh-CN" altLang="en-US" dirty="0"/>
              <a:t>使用</a:t>
            </a:r>
            <a:r>
              <a:rPr lang="en-US" altLang="zh-CN" dirty="0"/>
              <a:t>JDBC</a:t>
            </a:r>
            <a:r>
              <a:rPr lang="zh-CN" altLang="en-US" dirty="0"/>
              <a:t>查询数据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C8779DD-D04C-4A63-AF12-80B56A41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 </a:t>
            </a:r>
            <a:r>
              <a:rPr lang="zh-CN" altLang="en-US" dirty="0"/>
              <a:t>在</a:t>
            </a:r>
            <a:r>
              <a:rPr lang="en-US" altLang="zh-CN" dirty="0"/>
              <a:t>Spring</a:t>
            </a:r>
            <a:r>
              <a:rPr lang="zh-CN" altLang="en-US" dirty="0"/>
              <a:t>中使用</a:t>
            </a:r>
            <a:r>
              <a:rPr lang="en-US" altLang="zh-CN" dirty="0"/>
              <a:t>JDBC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F5A2C5-36C8-4373-8BB1-4BB56FDA2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2276872"/>
            <a:ext cx="7674005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2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3BC96D-3679-4F4D-9623-053EED5CD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上面的代码中存在大量的重复性的代码，这些代码是为了资源管理和处理异常而不得不添加。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Spring</a:t>
            </a:r>
            <a:r>
              <a:rPr lang="zh-CN" altLang="en-US" dirty="0"/>
              <a:t>中把这些为了资源管理和处理异常的重复性代码叫做样板代码。</a:t>
            </a:r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Spring</a:t>
            </a:r>
            <a:r>
              <a:rPr lang="zh-CN" altLang="en-US" dirty="0">
                <a:solidFill>
                  <a:srgbClr val="0070C0"/>
                </a:solidFill>
              </a:rPr>
              <a:t>的</a:t>
            </a:r>
            <a:r>
              <a:rPr lang="en-US" altLang="zh-CN" dirty="0">
                <a:solidFill>
                  <a:srgbClr val="0070C0"/>
                </a:solidFill>
              </a:rPr>
              <a:t>JDBC</a:t>
            </a:r>
            <a:r>
              <a:rPr lang="zh-CN" altLang="en-US" dirty="0">
                <a:solidFill>
                  <a:srgbClr val="0070C0"/>
                </a:solidFill>
              </a:rPr>
              <a:t>框架承担了资源管理和异常处理的工作，从而简化了</a:t>
            </a:r>
            <a:r>
              <a:rPr lang="en-US" altLang="zh-CN" dirty="0">
                <a:solidFill>
                  <a:srgbClr val="0070C0"/>
                </a:solidFill>
              </a:rPr>
              <a:t>JDBC</a:t>
            </a:r>
            <a:r>
              <a:rPr lang="zh-CN" altLang="en-US" dirty="0">
                <a:solidFill>
                  <a:srgbClr val="0070C0"/>
                </a:solidFill>
              </a:rPr>
              <a:t>代码，让我们只需编写从数据库读写数据的必需代码。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F2C2B86-5CE6-4BF4-B088-994BC7F3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 </a:t>
            </a:r>
            <a:r>
              <a:rPr lang="zh-CN" altLang="en-US" dirty="0"/>
              <a:t>在</a:t>
            </a:r>
            <a:r>
              <a:rPr lang="en-US" altLang="zh-CN" dirty="0"/>
              <a:t>Spring</a:t>
            </a:r>
            <a:r>
              <a:rPr lang="zh-CN" altLang="en-US" dirty="0"/>
              <a:t>中使用</a:t>
            </a:r>
            <a:r>
              <a:rPr lang="en-US" altLang="zh-CN" dirty="0"/>
              <a:t>JDBC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5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3BC96D-3679-4F4D-9623-053EED5CD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将数据访问的样板代码抽象到模板类之中。</a:t>
            </a:r>
            <a:r>
              <a:rPr lang="en-US" altLang="zh-CN" dirty="0"/>
              <a:t>Spring</a:t>
            </a:r>
            <a:r>
              <a:rPr lang="zh-CN" altLang="en-US" dirty="0"/>
              <a:t>为</a:t>
            </a:r>
            <a:r>
              <a:rPr lang="en-US" altLang="zh-CN" dirty="0"/>
              <a:t>JDBC</a:t>
            </a:r>
            <a:r>
              <a:rPr lang="zh-CN" altLang="en-US" dirty="0"/>
              <a:t>提供了二个模板类供选择：</a:t>
            </a:r>
            <a:endParaRPr lang="en-US" altLang="zh-CN" dirty="0"/>
          </a:p>
          <a:p>
            <a:pPr lvl="1"/>
            <a:r>
              <a:rPr lang="en-US" altLang="zh-CN" dirty="0" err="1"/>
              <a:t>JdbcTemplate</a:t>
            </a:r>
            <a:r>
              <a:rPr lang="en-US" altLang="zh-CN" dirty="0"/>
              <a:t>:</a:t>
            </a:r>
            <a:r>
              <a:rPr lang="zh-CN" altLang="en-US" dirty="0"/>
              <a:t>最基本的</a:t>
            </a:r>
            <a:r>
              <a:rPr lang="en-US" altLang="zh-CN" dirty="0"/>
              <a:t>Spring JDBC</a:t>
            </a:r>
            <a:r>
              <a:rPr lang="zh-CN" altLang="en-US" dirty="0"/>
              <a:t>模板，这个模板支持简单的</a:t>
            </a:r>
            <a:r>
              <a:rPr lang="en-US" altLang="zh-CN" dirty="0"/>
              <a:t>JDBC</a:t>
            </a:r>
            <a:r>
              <a:rPr lang="zh-CN" altLang="en-US" dirty="0"/>
              <a:t>数据库访问功能以及基于索引参数的查询。</a:t>
            </a:r>
            <a:endParaRPr lang="en-US" altLang="zh-CN" dirty="0"/>
          </a:p>
          <a:p>
            <a:pPr lvl="1"/>
            <a:r>
              <a:rPr lang="en-US" altLang="zh-CN" dirty="0" err="1"/>
              <a:t>NamedParameterJdbcTemplate</a:t>
            </a:r>
            <a:r>
              <a:rPr lang="en-US" altLang="zh-CN" dirty="0"/>
              <a:t>:</a:t>
            </a:r>
            <a:r>
              <a:rPr lang="zh-CN" altLang="en-US" dirty="0"/>
              <a:t>使用该模板类执行查询时可以将值以命名参数的形式绑定到</a:t>
            </a:r>
            <a:r>
              <a:rPr lang="en-US" altLang="zh-CN" dirty="0"/>
              <a:t>SQL</a:t>
            </a:r>
            <a:r>
              <a:rPr lang="zh-CN" altLang="en-US" dirty="0"/>
              <a:t>中，而不是使用简单的索引参数。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F2C2B86-5CE6-4BF4-B088-994BC7F3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10.3.1 JDBC</a:t>
            </a:r>
            <a:r>
              <a:rPr lang="zh-CN" altLang="en-US" dirty="0"/>
              <a:t>模板</a:t>
            </a:r>
          </a:p>
        </p:txBody>
      </p:sp>
    </p:spTree>
    <p:extLst>
      <p:ext uri="{BB962C8B-B14F-4D97-AF65-F5344CB8AC3E}">
        <p14:creationId xmlns:p14="http://schemas.microsoft.com/office/powerpoint/2010/main" val="330055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3BC96D-3679-4F4D-9623-053EED5CD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为了让</a:t>
            </a:r>
            <a:r>
              <a:rPr lang="en-US" altLang="zh-CN" dirty="0" err="1"/>
              <a:t>JdbcTemplate</a:t>
            </a:r>
            <a:r>
              <a:rPr lang="zh-CN" altLang="en-US" dirty="0"/>
              <a:t>正常工作，只需要为其设置</a:t>
            </a:r>
            <a:r>
              <a:rPr lang="en-US" altLang="zh-CN" dirty="0" err="1"/>
              <a:t>DataSource</a:t>
            </a:r>
            <a:r>
              <a:rPr lang="zh-CN" altLang="en-US" dirty="0"/>
              <a:t>就可以了，这使得在</a:t>
            </a:r>
            <a:r>
              <a:rPr lang="en-US" altLang="zh-CN" dirty="0"/>
              <a:t>Spring</a:t>
            </a:r>
            <a:r>
              <a:rPr lang="zh-CN" altLang="en-US" dirty="0"/>
              <a:t>中配置</a:t>
            </a:r>
            <a:r>
              <a:rPr lang="en-US" altLang="zh-CN" dirty="0" err="1"/>
              <a:t>JdbcTemplate</a:t>
            </a:r>
            <a:r>
              <a:rPr lang="zh-CN" altLang="en-US" dirty="0"/>
              <a:t>非常容易，如下所示：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sz="2000" dirty="0"/>
              <a:t>@Bean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2000" dirty="0"/>
              <a:t>public </a:t>
            </a:r>
            <a:r>
              <a:rPr lang="en-US" altLang="zh-CN" sz="2000" dirty="0" err="1"/>
              <a:t>JdbcTemplate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jdbcTemplate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DataSource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dataSource</a:t>
            </a:r>
            <a:r>
              <a:rPr lang="en-US" altLang="zh-CN" sz="2000" dirty="0"/>
              <a:t>)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2000" dirty="0"/>
              <a:t>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2000" dirty="0"/>
              <a:t>	return new </a:t>
            </a:r>
            <a:r>
              <a:rPr lang="en-US" altLang="zh-CN" sz="2000" dirty="0" err="1"/>
              <a:t>JdbcTemplate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dataSource</a:t>
            </a:r>
            <a:r>
              <a:rPr lang="en-US" altLang="zh-CN" sz="2000" dirty="0"/>
              <a:t>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F2C2B86-5CE6-4BF4-B088-994BC7F3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10.3.1 JDBC</a:t>
            </a:r>
            <a:r>
              <a:rPr lang="zh-CN" altLang="en-US" dirty="0"/>
              <a:t>模板</a:t>
            </a:r>
          </a:p>
        </p:txBody>
      </p:sp>
    </p:spTree>
    <p:extLst>
      <p:ext uri="{BB962C8B-B14F-4D97-AF65-F5344CB8AC3E}">
        <p14:creationId xmlns:p14="http://schemas.microsoft.com/office/powerpoint/2010/main" val="35304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3BC96D-3679-4F4D-9623-053EED5CD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在这里，</a:t>
            </a:r>
            <a:r>
              <a:rPr lang="en-US" altLang="zh-CN" dirty="0" err="1"/>
              <a:t>DataSource</a:t>
            </a:r>
            <a:r>
              <a:rPr lang="zh-CN" altLang="en-US" dirty="0"/>
              <a:t>是通过构造器参数注入进来的。这里所引用的</a:t>
            </a:r>
            <a:r>
              <a:rPr lang="en-US" altLang="zh-CN" dirty="0" err="1"/>
              <a:t>dataSource</a:t>
            </a:r>
            <a:r>
              <a:rPr lang="en-US" altLang="zh-CN" dirty="0"/>
              <a:t> bean</a:t>
            </a:r>
            <a:r>
              <a:rPr lang="zh-CN" altLang="en-US" dirty="0"/>
              <a:t>可以是</a:t>
            </a:r>
            <a:r>
              <a:rPr lang="en-US" altLang="zh-CN" dirty="0" err="1"/>
              <a:t>javax.sql.DataSource</a:t>
            </a:r>
            <a:r>
              <a:rPr lang="zh-CN" altLang="en-US" dirty="0"/>
              <a:t>的任意实现。</a:t>
            </a:r>
            <a:endParaRPr lang="en-US" altLang="zh-CN" dirty="0"/>
          </a:p>
          <a:p>
            <a:r>
              <a:rPr lang="zh-CN" altLang="en-US" dirty="0"/>
              <a:t>现在，可以将</a:t>
            </a:r>
            <a:r>
              <a:rPr lang="en-US" altLang="zh-CN" dirty="0" err="1"/>
              <a:t>jdbcTemplate</a:t>
            </a:r>
            <a:r>
              <a:rPr lang="zh-CN" altLang="en-US" dirty="0"/>
              <a:t>装配到</a:t>
            </a:r>
            <a:r>
              <a:rPr lang="en-US" altLang="zh-CN" dirty="0"/>
              <a:t>Repository</a:t>
            </a:r>
            <a:r>
              <a:rPr lang="zh-CN" altLang="en-US" dirty="0"/>
              <a:t>中并使用它来访问数据库。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F2C2B86-5CE6-4BF4-B088-994BC7F3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10.3.1 JDBC</a:t>
            </a:r>
            <a:r>
              <a:rPr lang="zh-CN" altLang="en-US" dirty="0"/>
              <a:t>模板</a:t>
            </a:r>
          </a:p>
        </p:txBody>
      </p:sp>
    </p:spTree>
    <p:extLst>
      <p:ext uri="{BB962C8B-B14F-4D97-AF65-F5344CB8AC3E}">
        <p14:creationId xmlns:p14="http://schemas.microsoft.com/office/powerpoint/2010/main" val="844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3BC96D-3679-4F4D-9623-053EED5CD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10421414" cy="4343400"/>
          </a:xfrm>
        </p:spPr>
        <p:txBody>
          <a:bodyPr/>
          <a:lstStyle/>
          <a:p>
            <a:r>
              <a:rPr lang="zh-CN" altLang="en-US" dirty="0"/>
              <a:t>例如：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sz="2000" dirty="0"/>
              <a:t>@Repository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2000" dirty="0"/>
              <a:t>public class </a:t>
            </a:r>
            <a:r>
              <a:rPr lang="en-US" altLang="zh-CN" sz="2000" dirty="0" err="1"/>
              <a:t>JdbcSpitterRepository</a:t>
            </a:r>
            <a:r>
              <a:rPr lang="en-US" altLang="zh-CN" sz="2000" dirty="0"/>
              <a:t> implements </a:t>
            </a:r>
            <a:r>
              <a:rPr lang="en-US" altLang="zh-CN" sz="2000" dirty="0" err="1"/>
              <a:t>SpitterRepository</a:t>
            </a:r>
            <a:r>
              <a:rPr lang="en-US" altLang="zh-CN" sz="2000" dirty="0"/>
              <a:t>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2000" dirty="0"/>
              <a:t>   private </a:t>
            </a:r>
            <a:r>
              <a:rPr lang="en-US" altLang="zh-CN" sz="2000" dirty="0" err="1"/>
              <a:t>JdbcOperations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jdbcOperations</a:t>
            </a:r>
            <a:r>
              <a:rPr lang="en-US" altLang="zh-CN" sz="2000" dirty="0"/>
              <a:t>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2000" dirty="0"/>
              <a:t>   @Inject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2000" dirty="0"/>
              <a:t>   public </a:t>
            </a:r>
            <a:r>
              <a:rPr lang="en-US" altLang="zh-CN" sz="2000" dirty="0" err="1"/>
              <a:t>JdbcSpitterRepository</a:t>
            </a:r>
            <a:r>
              <a:rPr lang="en-US" altLang="zh-CN" sz="2000" dirty="0"/>
              <a:t>(</a:t>
            </a:r>
            <a:r>
              <a:rPr lang="en-US" altLang="zh-CN" sz="2000" dirty="0" err="1"/>
              <a:t>JdbcOperations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jdbcOperations</a:t>
            </a:r>
            <a:r>
              <a:rPr lang="en-US" altLang="zh-CN" sz="2000" dirty="0"/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2000" dirty="0"/>
              <a:t>  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this.jdbcOperations</a:t>
            </a:r>
            <a:r>
              <a:rPr lang="en-US" altLang="zh-CN" sz="2000" dirty="0"/>
              <a:t>=</a:t>
            </a:r>
            <a:r>
              <a:rPr lang="en-US" altLang="zh-CN" sz="2000" dirty="0" err="1"/>
              <a:t>jdbcOperations</a:t>
            </a:r>
            <a:r>
              <a:rPr lang="en-US" altLang="zh-CN" sz="2000" dirty="0"/>
              <a:t>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2000" dirty="0"/>
              <a:t>   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2000" dirty="0"/>
              <a:t>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@Inject </a:t>
            </a:r>
            <a:r>
              <a:rPr lang="zh-CN" altLang="en-US" dirty="0"/>
              <a:t>标注的构造、成员字段和方法是可注入的</a:t>
            </a:r>
            <a:endParaRPr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F2C2B86-5CE6-4BF4-B088-994BC7F3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10.3.1 JDBC</a:t>
            </a:r>
            <a:r>
              <a:rPr lang="zh-CN" altLang="en-US" dirty="0"/>
              <a:t>模板</a:t>
            </a:r>
          </a:p>
        </p:txBody>
      </p:sp>
    </p:spTree>
    <p:extLst>
      <p:ext uri="{BB962C8B-B14F-4D97-AF65-F5344CB8AC3E}">
        <p14:creationId xmlns:p14="http://schemas.microsoft.com/office/powerpoint/2010/main" val="374922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3BC96D-3679-4F4D-9623-053EED5CD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@Repository</a:t>
            </a:r>
            <a:r>
              <a:rPr lang="zh-CN" altLang="en-US" dirty="0"/>
              <a:t>注解表明它会在组件扫描时自动创建。它的构造器上使用了</a:t>
            </a:r>
            <a:r>
              <a:rPr lang="en-US" altLang="zh-CN" dirty="0"/>
              <a:t>@Inject</a:t>
            </a:r>
            <a:r>
              <a:rPr lang="zh-CN" altLang="en-US" dirty="0"/>
              <a:t>注解，因此在创建的时候，会自动获得一个</a:t>
            </a:r>
            <a:r>
              <a:rPr lang="en-US" altLang="zh-CN" dirty="0" err="1"/>
              <a:t>JdbcOperations</a:t>
            </a:r>
            <a:r>
              <a:rPr lang="zh-CN" altLang="en-US" dirty="0"/>
              <a:t>对象。</a:t>
            </a:r>
            <a:endParaRPr lang="en-US" altLang="zh-CN" dirty="0"/>
          </a:p>
          <a:p>
            <a:r>
              <a:rPr lang="en-US" altLang="zh-CN" dirty="0" err="1"/>
              <a:t>JdbcOperations</a:t>
            </a:r>
            <a:r>
              <a:rPr lang="zh-CN" altLang="en-US" dirty="0"/>
              <a:t>是一个接口，定义了</a:t>
            </a:r>
            <a:r>
              <a:rPr lang="en-US" altLang="zh-CN" dirty="0" err="1"/>
              <a:t>JdbcTemplate</a:t>
            </a:r>
            <a:r>
              <a:rPr lang="zh-CN" altLang="en-US" dirty="0"/>
              <a:t>所实现的操作。</a:t>
            </a:r>
            <a:endParaRPr lang="en-US" altLang="zh-CN" dirty="0"/>
          </a:p>
          <a:p>
            <a:r>
              <a:rPr lang="zh-CN" altLang="en-US" dirty="0"/>
              <a:t>通过注入</a:t>
            </a:r>
            <a:r>
              <a:rPr lang="en-US" altLang="zh-CN" dirty="0" err="1"/>
              <a:t>JdbcOperations</a:t>
            </a:r>
            <a:r>
              <a:rPr lang="zh-CN" altLang="en-US" dirty="0"/>
              <a:t>，而不是具体的</a:t>
            </a:r>
            <a:r>
              <a:rPr lang="en-US" altLang="zh-CN" dirty="0" err="1"/>
              <a:t>JdbcTemplate</a:t>
            </a:r>
            <a:r>
              <a:rPr lang="zh-CN" altLang="en-US" dirty="0"/>
              <a:t>，是为了保证</a:t>
            </a:r>
            <a:r>
              <a:rPr lang="en-US" altLang="zh-CN" dirty="0" err="1"/>
              <a:t>JdbcSpitterRepository</a:t>
            </a:r>
            <a:r>
              <a:rPr lang="zh-CN" altLang="en-US" dirty="0"/>
              <a:t>与</a:t>
            </a:r>
            <a:r>
              <a:rPr lang="en-US" altLang="zh-CN" dirty="0" err="1"/>
              <a:t>JdbcTemplate</a:t>
            </a:r>
            <a:r>
              <a:rPr lang="zh-CN" altLang="en-US" dirty="0"/>
              <a:t>保持松耦合。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F2C2B86-5CE6-4BF4-B088-994BC7F3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10.3.1 JDBC</a:t>
            </a:r>
            <a:r>
              <a:rPr lang="zh-CN" altLang="en-US" dirty="0"/>
              <a:t>模板</a:t>
            </a:r>
          </a:p>
        </p:txBody>
      </p:sp>
    </p:spTree>
    <p:extLst>
      <p:ext uri="{BB962C8B-B14F-4D97-AF65-F5344CB8AC3E}">
        <p14:creationId xmlns:p14="http://schemas.microsoft.com/office/powerpoint/2010/main" val="145895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/>
          <a:p>
            <a:r>
              <a:rPr lang="zh-CN" altLang="en-US"/>
              <a:t>本讲内容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Spring</a:t>
            </a:r>
            <a:r>
              <a:rPr lang="zh-CN" altLang="en-US" dirty="0"/>
              <a:t>的数据访问哲学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配置数据源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在</a:t>
            </a:r>
            <a:r>
              <a:rPr lang="en-US" altLang="zh-CN" dirty="0"/>
              <a:t>Spring</a:t>
            </a:r>
            <a:r>
              <a:rPr lang="zh-CN" altLang="en-US" dirty="0"/>
              <a:t>中使用</a:t>
            </a:r>
            <a:r>
              <a:rPr lang="en-US" altLang="zh-CN" dirty="0"/>
              <a:t>JDBC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10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7FF3EFD-0CEB-4382-B069-3F3DF591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1828800"/>
            <a:ext cx="10801200" cy="4343400"/>
          </a:xfrm>
        </p:spPr>
        <p:txBody>
          <a:bodyPr/>
          <a:lstStyle/>
          <a:p>
            <a:r>
              <a:rPr lang="zh-CN" altLang="en-US" dirty="0"/>
              <a:t>作为另外一种组件扫描和自动装配的方案，我们可以将</a:t>
            </a:r>
            <a:r>
              <a:rPr lang="en-US" altLang="zh-CN" dirty="0" err="1"/>
              <a:t>JdbcSpitterRepository</a:t>
            </a:r>
            <a:r>
              <a:rPr lang="zh-CN" altLang="en-US" dirty="0"/>
              <a:t>显式声明为</a:t>
            </a:r>
            <a:r>
              <a:rPr lang="en-US" altLang="zh-CN" dirty="0"/>
              <a:t>Spring</a:t>
            </a:r>
            <a:r>
              <a:rPr lang="zh-CN" altLang="en-US" dirty="0"/>
              <a:t>中的</a:t>
            </a:r>
            <a:r>
              <a:rPr lang="en-US" altLang="zh-CN" dirty="0"/>
              <a:t>bean</a:t>
            </a:r>
            <a:r>
              <a:rPr lang="zh-CN" altLang="en-US" dirty="0"/>
              <a:t>，如下所示：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sz="2000" dirty="0"/>
              <a:t>@Bean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2000" dirty="0"/>
              <a:t>public </a:t>
            </a:r>
            <a:r>
              <a:rPr lang="en-US" altLang="zh-CN" sz="2000" dirty="0" err="1"/>
              <a:t>SpitterRepository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spitterRepository</a:t>
            </a:r>
            <a:r>
              <a:rPr lang="en-US" altLang="zh-CN" sz="2000" dirty="0"/>
              <a:t>(</a:t>
            </a:r>
            <a:r>
              <a:rPr lang="en-US" altLang="zh-CN" sz="2000" dirty="0" err="1"/>
              <a:t>JdbcTemplate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jdbcTemplate</a:t>
            </a:r>
            <a:r>
              <a:rPr lang="en-US" altLang="zh-CN" sz="2000" dirty="0"/>
              <a:t>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2000" dirty="0"/>
              <a:t>   return new </a:t>
            </a:r>
            <a:r>
              <a:rPr lang="en-US" altLang="zh-CN" sz="2000" dirty="0" err="1"/>
              <a:t>JdbcSpitterRepository</a:t>
            </a:r>
            <a:r>
              <a:rPr lang="en-US" altLang="zh-CN" sz="2000" dirty="0"/>
              <a:t>(</a:t>
            </a:r>
            <a:r>
              <a:rPr lang="en-US" altLang="zh-CN" sz="2000" dirty="0" err="1"/>
              <a:t>jdbcTemplate,dataSource</a:t>
            </a:r>
            <a:r>
              <a:rPr lang="en-US" altLang="zh-CN" sz="2000" dirty="0"/>
              <a:t>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CA3C987-19B0-4DD5-8DAF-E09D5DC7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10.3.1 JDBC</a:t>
            </a:r>
            <a:r>
              <a:rPr lang="zh-CN" altLang="en-US" dirty="0"/>
              <a:t>模板</a:t>
            </a:r>
          </a:p>
        </p:txBody>
      </p:sp>
    </p:spTree>
    <p:extLst>
      <p:ext uri="{BB962C8B-B14F-4D97-AF65-F5344CB8AC3E}">
        <p14:creationId xmlns:p14="http://schemas.microsoft.com/office/powerpoint/2010/main" val="269118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7FF3EFD-0CEB-4382-B069-3F3DF591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Repository</a:t>
            </a:r>
            <a:r>
              <a:rPr lang="zh-CN" altLang="en-US" dirty="0"/>
              <a:t>中具备可用的</a:t>
            </a:r>
            <a:r>
              <a:rPr lang="en-US" altLang="zh-CN" dirty="0" err="1"/>
              <a:t>JdbcTemplate</a:t>
            </a:r>
            <a:r>
              <a:rPr lang="zh-CN" altLang="en-US" dirty="0"/>
              <a:t>后，可以极大的简化程序：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CA3C987-19B0-4DD5-8DAF-E09D5DC7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10.3.1 JDBC</a:t>
            </a:r>
            <a:r>
              <a:rPr lang="zh-CN" altLang="en-US" dirty="0"/>
              <a:t>模板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7D6035-AE68-477A-89F3-0344355A1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2996952"/>
            <a:ext cx="9208650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1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7FF3EFD-0CEB-4382-B069-3F3DF591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JdbcTemplate</a:t>
            </a:r>
            <a:r>
              <a:rPr lang="zh-CN" altLang="en-US" dirty="0"/>
              <a:t>主要提供以下五类方法：</a:t>
            </a:r>
            <a:endParaRPr lang="en-US" altLang="zh-CN" dirty="0"/>
          </a:p>
          <a:p>
            <a:pPr lvl="1"/>
            <a:r>
              <a:rPr lang="en-US" altLang="zh-CN" dirty="0"/>
              <a:t>execute</a:t>
            </a:r>
            <a:r>
              <a:rPr lang="zh-CN" altLang="en-US" dirty="0"/>
              <a:t>方法：可以用于执行任何</a:t>
            </a:r>
            <a:r>
              <a:rPr lang="en-US" altLang="zh-CN" dirty="0"/>
              <a:t>SQL</a:t>
            </a:r>
            <a:r>
              <a:rPr lang="zh-CN" altLang="en-US" dirty="0"/>
              <a:t>语句，一般用于执行</a:t>
            </a:r>
            <a:r>
              <a:rPr lang="en-US" altLang="zh-CN" dirty="0" err="1"/>
              <a:t>DDL</a:t>
            </a:r>
            <a:r>
              <a:rPr lang="zh-CN" altLang="en-US" dirty="0"/>
              <a:t>语句；</a:t>
            </a:r>
          </a:p>
          <a:p>
            <a:pPr lvl="1"/>
            <a:r>
              <a:rPr lang="en-US" altLang="zh-CN" dirty="0"/>
              <a:t>update</a:t>
            </a:r>
            <a:r>
              <a:rPr lang="zh-CN" altLang="en-US" dirty="0"/>
              <a:t>方法：</a:t>
            </a:r>
            <a:r>
              <a:rPr lang="en-US" altLang="zh-CN" dirty="0"/>
              <a:t>update</a:t>
            </a:r>
            <a:r>
              <a:rPr lang="zh-CN" altLang="en-US" dirty="0"/>
              <a:t>方法用于执行新增、修改、删除等语句；</a:t>
            </a:r>
          </a:p>
          <a:p>
            <a:pPr lvl="1"/>
            <a:r>
              <a:rPr lang="en-US" altLang="zh-CN" dirty="0" err="1"/>
              <a:t>batchUpdate</a:t>
            </a:r>
            <a:r>
              <a:rPr lang="zh-CN" altLang="en-US" dirty="0"/>
              <a:t>方法：</a:t>
            </a:r>
            <a:r>
              <a:rPr lang="en-US" altLang="zh-CN" dirty="0" err="1"/>
              <a:t>batchUpdate</a:t>
            </a:r>
            <a:r>
              <a:rPr lang="zh-CN" altLang="en-US" dirty="0"/>
              <a:t>方法用于执行批处理相关语句；</a:t>
            </a:r>
          </a:p>
          <a:p>
            <a:pPr lvl="1"/>
            <a:r>
              <a:rPr lang="en-US" altLang="zh-CN" dirty="0"/>
              <a:t>query</a:t>
            </a:r>
            <a:r>
              <a:rPr lang="zh-CN" altLang="en-US" dirty="0"/>
              <a:t>方法及</a:t>
            </a:r>
            <a:r>
              <a:rPr lang="en-US" altLang="zh-CN" dirty="0" err="1"/>
              <a:t>queryForXXX</a:t>
            </a:r>
            <a:r>
              <a:rPr lang="zh-CN" altLang="en-US" dirty="0"/>
              <a:t>方法：</a:t>
            </a:r>
            <a:r>
              <a:rPr lang="en-US" altLang="zh-CN" dirty="0"/>
              <a:t> query</a:t>
            </a:r>
            <a:r>
              <a:rPr lang="zh-CN" altLang="en-US" dirty="0"/>
              <a:t>方法及</a:t>
            </a:r>
            <a:r>
              <a:rPr lang="en-US" altLang="zh-CN" dirty="0" err="1"/>
              <a:t>queryForXXX</a:t>
            </a:r>
            <a:r>
              <a:rPr lang="zh-CN" altLang="en-US" dirty="0"/>
              <a:t>方法；</a:t>
            </a:r>
          </a:p>
          <a:p>
            <a:pPr lvl="1"/>
            <a:r>
              <a:rPr lang="en-US" altLang="zh-CN" dirty="0"/>
              <a:t>call</a:t>
            </a:r>
            <a:r>
              <a:rPr lang="zh-CN" altLang="en-US" dirty="0"/>
              <a:t>方法：用于执行存储过程、函数相关语句。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CA3C987-19B0-4DD5-8DAF-E09D5DC7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10.3.1 JDBC</a:t>
            </a:r>
            <a:r>
              <a:rPr lang="zh-CN" altLang="en-US" dirty="0"/>
              <a:t>模板</a:t>
            </a:r>
          </a:p>
        </p:txBody>
      </p:sp>
    </p:spTree>
    <p:extLst>
      <p:ext uri="{BB962C8B-B14F-4D97-AF65-F5344CB8AC3E}">
        <p14:creationId xmlns:p14="http://schemas.microsoft.com/office/powerpoint/2010/main" val="223122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7FF3EFD-0CEB-4382-B069-3F3DF591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execute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说明：可以用于执行任何</a:t>
            </a:r>
            <a:r>
              <a:rPr lang="en-US" altLang="zh-CN" dirty="0"/>
              <a:t>SQL</a:t>
            </a:r>
            <a:r>
              <a:rPr lang="zh-CN" altLang="en-US" dirty="0"/>
              <a:t>语句，一般用于执行</a:t>
            </a:r>
            <a:r>
              <a:rPr lang="en-US" altLang="zh-CN" dirty="0" err="1"/>
              <a:t>DDL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zh-CN" altLang="en-US" dirty="0"/>
              <a:t>用法示例：</a:t>
            </a:r>
            <a:br>
              <a:rPr lang="en-US" altLang="zh-CN" dirty="0"/>
            </a:br>
            <a:r>
              <a:rPr lang="en-US" altLang="zh-CN" dirty="0" err="1"/>
              <a:t>jdbcTemplate.execute</a:t>
            </a:r>
            <a:r>
              <a:rPr lang="en-US" altLang="zh-CN" dirty="0"/>
              <a:t>("CREATE TABLE USER (</a:t>
            </a:r>
            <a:r>
              <a:rPr lang="en-US" altLang="zh-CN" dirty="0" err="1"/>
              <a:t>user_id</a:t>
            </a:r>
            <a:r>
              <a:rPr lang="en-US" altLang="zh-CN" dirty="0"/>
              <a:t> integer, name varchar(100))"); 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CA3C987-19B0-4DD5-8DAF-E09D5DC7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10.3.1 JDBC</a:t>
            </a:r>
            <a:r>
              <a:rPr lang="zh-CN" altLang="en-US" dirty="0"/>
              <a:t>模板</a:t>
            </a:r>
          </a:p>
        </p:txBody>
      </p:sp>
    </p:spTree>
    <p:extLst>
      <p:ext uri="{BB962C8B-B14F-4D97-AF65-F5344CB8AC3E}">
        <p14:creationId xmlns:p14="http://schemas.microsoft.com/office/powerpoint/2010/main" val="46833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7FF3EFD-0CEB-4382-B069-3F3DF591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  <a:r>
              <a:rPr lang="zh-CN" altLang="en-US" dirty="0"/>
              <a:t>方法</a:t>
            </a:r>
            <a:br>
              <a:rPr lang="en-US" altLang="zh-CN" dirty="0"/>
            </a:br>
            <a:r>
              <a:rPr lang="en-US" altLang="zh-CN" dirty="0"/>
              <a:t>int update(final String </a:t>
            </a:r>
            <a:r>
              <a:rPr lang="en-US" altLang="zh-CN" dirty="0" err="1"/>
              <a:t>sql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zh-CN" altLang="en-US" dirty="0"/>
              <a:t>其中</a:t>
            </a:r>
            <a:r>
              <a:rPr lang="en-US" altLang="zh-CN" dirty="0" err="1"/>
              <a:t>sql</a:t>
            </a:r>
            <a:r>
              <a:rPr lang="zh-CN" altLang="en-US" dirty="0"/>
              <a:t>参数为需要传入的插入</a:t>
            </a:r>
            <a:r>
              <a:rPr lang="en-US" altLang="zh-CN" dirty="0" err="1"/>
              <a:t>sql</a:t>
            </a:r>
            <a:r>
              <a:rPr lang="zh-CN" altLang="en-US" dirty="0"/>
              <a:t>语句。</a:t>
            </a:r>
            <a:endParaRPr lang="en-US" altLang="zh-CN" dirty="0"/>
          </a:p>
          <a:p>
            <a:r>
              <a:rPr lang="zh-CN" altLang="en-US" dirty="0"/>
              <a:t>说明：</a:t>
            </a:r>
            <a:r>
              <a:rPr lang="en-US" altLang="zh-CN" dirty="0"/>
              <a:t>update</a:t>
            </a:r>
            <a:r>
              <a:rPr lang="zh-CN" altLang="en-US" dirty="0"/>
              <a:t>方法用于执行新增、修改、删除等语句</a:t>
            </a:r>
            <a:endParaRPr lang="en-US" altLang="zh-CN" dirty="0"/>
          </a:p>
          <a:p>
            <a:r>
              <a:rPr lang="zh-CN" altLang="en-US" dirty="0"/>
              <a:t>用法示例：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CA3C987-19B0-4DD5-8DAF-E09D5DC7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10.3.1 JDBC</a:t>
            </a:r>
            <a:r>
              <a:rPr lang="zh-CN" altLang="en-US" dirty="0"/>
              <a:t>模板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521990-CA94-4D6F-B562-B3117347E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96" y="4509120"/>
            <a:ext cx="6614850" cy="159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3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7FF3EFD-0CEB-4382-B069-3F3DF591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10133382" cy="4343400"/>
          </a:xfrm>
        </p:spPr>
        <p:txBody>
          <a:bodyPr/>
          <a:lstStyle/>
          <a:p>
            <a:r>
              <a:rPr lang="en-US" altLang="zh-CN" dirty="0"/>
              <a:t>update</a:t>
            </a:r>
            <a:r>
              <a:rPr lang="zh-CN" altLang="en-US" dirty="0"/>
              <a:t>方法</a:t>
            </a:r>
            <a:br>
              <a:rPr lang="en-US" altLang="zh-CN" dirty="0"/>
            </a:br>
            <a:r>
              <a:rPr lang="en-US" altLang="zh-CN" dirty="0"/>
              <a:t>int update(String </a:t>
            </a:r>
            <a:r>
              <a:rPr lang="en-US" altLang="zh-CN" dirty="0" err="1"/>
              <a:t>sql</a:t>
            </a:r>
            <a:r>
              <a:rPr lang="en-US" altLang="zh-CN" dirty="0"/>
              <a:t>, Object[] </a:t>
            </a:r>
            <a:r>
              <a:rPr lang="en-US" altLang="zh-CN" dirty="0" err="1"/>
              <a:t>args</a:t>
            </a:r>
            <a:r>
              <a:rPr lang="en-US" altLang="zh-CN" dirty="0"/>
              <a:t>, int[] </a:t>
            </a:r>
            <a:r>
              <a:rPr lang="en-US" altLang="zh-CN" dirty="0" err="1"/>
              <a:t>argTypes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 err="1"/>
              <a:t>sql</a:t>
            </a:r>
            <a:r>
              <a:rPr lang="en-US" altLang="zh-CN" dirty="0"/>
              <a:t>:</a:t>
            </a:r>
            <a:r>
              <a:rPr lang="zh-CN" altLang="en-US" dirty="0"/>
              <a:t>预处理</a:t>
            </a:r>
            <a:r>
              <a:rPr lang="en-US" altLang="zh-CN" dirty="0" err="1"/>
              <a:t>sql</a:t>
            </a:r>
            <a:r>
              <a:rPr lang="zh-CN" altLang="en-US" dirty="0"/>
              <a:t>语句； </a:t>
            </a:r>
            <a:r>
              <a:rPr lang="en-US" altLang="zh-CN" dirty="0" err="1"/>
              <a:t>args:sql</a:t>
            </a:r>
            <a:r>
              <a:rPr lang="zh-CN" altLang="en-US" dirty="0"/>
              <a:t>需要注入的参数； </a:t>
            </a:r>
            <a:r>
              <a:rPr lang="en-US" altLang="zh-CN" dirty="0" err="1"/>
              <a:t>argTypes</a:t>
            </a:r>
            <a:r>
              <a:rPr lang="en-US" altLang="zh-CN" dirty="0"/>
              <a:t>:</a:t>
            </a:r>
            <a:r>
              <a:rPr lang="zh-CN" altLang="en-US" dirty="0"/>
              <a:t>需要注入的</a:t>
            </a:r>
            <a:r>
              <a:rPr lang="en-US" altLang="zh-CN" dirty="0" err="1"/>
              <a:t>sql</a:t>
            </a:r>
            <a:r>
              <a:rPr lang="zh-CN" altLang="en-US" dirty="0"/>
              <a:t>参数的</a:t>
            </a:r>
            <a:r>
              <a:rPr lang="en-US" altLang="zh-CN" dirty="0"/>
              <a:t>JDBC</a:t>
            </a:r>
            <a:r>
              <a:rPr lang="zh-CN" altLang="en-US" dirty="0"/>
              <a:t>类型。</a:t>
            </a:r>
            <a:endParaRPr lang="en-US" altLang="zh-CN" dirty="0"/>
          </a:p>
          <a:p>
            <a:r>
              <a:rPr lang="zh-CN" altLang="en-US" dirty="0"/>
              <a:t>用法示例：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CA3C987-19B0-4DD5-8DAF-E09D5DC7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10.3.1 JDBC</a:t>
            </a:r>
            <a:r>
              <a:rPr lang="zh-CN" altLang="en-US" dirty="0"/>
              <a:t>模板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86652F-E52A-4BAC-BFD1-DC0FE6813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05" y="4437112"/>
            <a:ext cx="10900213" cy="173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4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7FF3EFD-0CEB-4382-B069-3F3DF591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10133382" cy="4343400"/>
          </a:xfrm>
        </p:spPr>
        <p:txBody>
          <a:bodyPr/>
          <a:lstStyle/>
          <a:p>
            <a:r>
              <a:rPr lang="en-US" altLang="zh-CN" dirty="0"/>
              <a:t>update</a:t>
            </a:r>
            <a:r>
              <a:rPr lang="zh-CN" altLang="en-US" dirty="0"/>
              <a:t>方法</a:t>
            </a:r>
            <a:br>
              <a:rPr lang="en-US" altLang="zh-CN" dirty="0"/>
            </a:br>
            <a:r>
              <a:rPr lang="en-US" altLang="zh-CN" dirty="0"/>
              <a:t>int update(String </a:t>
            </a:r>
            <a:r>
              <a:rPr lang="en-US" altLang="zh-CN" dirty="0" err="1"/>
              <a:t>sql</a:t>
            </a:r>
            <a:r>
              <a:rPr lang="en-US" altLang="zh-CN" dirty="0"/>
              <a:t>, Object[] 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 err="1"/>
              <a:t>sql</a:t>
            </a:r>
            <a:r>
              <a:rPr lang="en-US" altLang="zh-CN" dirty="0"/>
              <a:t>:</a:t>
            </a:r>
            <a:r>
              <a:rPr lang="zh-CN" altLang="en-US" dirty="0"/>
              <a:t>预处理</a:t>
            </a:r>
            <a:r>
              <a:rPr lang="en-US" altLang="zh-CN" dirty="0" err="1"/>
              <a:t>sql</a:t>
            </a:r>
            <a:r>
              <a:rPr lang="zh-CN" altLang="en-US" dirty="0"/>
              <a:t>语句； </a:t>
            </a:r>
            <a:r>
              <a:rPr lang="en-US" altLang="zh-CN" dirty="0" err="1"/>
              <a:t>args:sql</a:t>
            </a:r>
            <a:r>
              <a:rPr lang="zh-CN" altLang="en-US" dirty="0"/>
              <a:t>需要注入的参数；</a:t>
            </a:r>
            <a:endParaRPr lang="en-US" altLang="zh-CN" dirty="0"/>
          </a:p>
          <a:p>
            <a:r>
              <a:rPr lang="zh-CN" altLang="en-US" dirty="0"/>
              <a:t>用法示例：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CA3C987-19B0-4DD5-8DAF-E09D5DC7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10.3.1 JDBC</a:t>
            </a:r>
            <a:r>
              <a:rPr lang="zh-CN" altLang="en-US" dirty="0"/>
              <a:t>模板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1C0D02-8E87-4618-9473-92AA486A3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29" y="3861048"/>
            <a:ext cx="9657965" cy="201622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1D7E16A-26B3-4161-8C19-88450156A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614" y="6172200"/>
            <a:ext cx="10034886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3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7FF3EFD-0CEB-4382-B069-3F3DF591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10133382" cy="4343400"/>
          </a:xfrm>
        </p:spPr>
        <p:txBody>
          <a:bodyPr/>
          <a:lstStyle/>
          <a:p>
            <a:r>
              <a:rPr lang="en-US" altLang="zh-CN" dirty="0"/>
              <a:t>update</a:t>
            </a:r>
            <a:r>
              <a:rPr lang="zh-CN" altLang="en-US" dirty="0"/>
              <a:t>方法</a:t>
            </a:r>
            <a:br>
              <a:rPr lang="en-US" altLang="zh-CN" dirty="0"/>
            </a:br>
            <a:r>
              <a:rPr lang="en-US" altLang="zh-CN" dirty="0"/>
              <a:t>int update(String </a:t>
            </a:r>
            <a:r>
              <a:rPr lang="en-US" altLang="zh-CN" dirty="0" err="1"/>
              <a:t>sql</a:t>
            </a:r>
            <a:r>
              <a:rPr lang="en-US" altLang="zh-CN" dirty="0"/>
              <a:t>, </a:t>
            </a:r>
            <a:r>
              <a:rPr lang="en-US" altLang="zh-CN" dirty="0" err="1"/>
              <a:t>PreparedStatementSetter</a:t>
            </a:r>
            <a:r>
              <a:rPr lang="en-US" altLang="zh-CN" dirty="0"/>
              <a:t> </a:t>
            </a:r>
            <a:r>
              <a:rPr lang="en-US" altLang="zh-CN" dirty="0" err="1"/>
              <a:t>pss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 err="1"/>
              <a:t>sql</a:t>
            </a:r>
            <a:r>
              <a:rPr lang="en-US" altLang="zh-CN" dirty="0"/>
              <a:t>:</a:t>
            </a:r>
            <a:r>
              <a:rPr lang="zh-CN" altLang="en-US" dirty="0"/>
              <a:t>预处理</a:t>
            </a:r>
            <a:r>
              <a:rPr lang="en-US" altLang="zh-CN" dirty="0" err="1"/>
              <a:t>sql</a:t>
            </a:r>
            <a:r>
              <a:rPr lang="zh-CN" altLang="en-US" dirty="0"/>
              <a:t>语句； </a:t>
            </a:r>
            <a:r>
              <a:rPr lang="en-US" altLang="zh-CN" dirty="0" err="1"/>
              <a:t>pss</a:t>
            </a:r>
            <a:r>
              <a:rPr lang="en-US" altLang="zh-CN" dirty="0"/>
              <a:t>:</a:t>
            </a:r>
            <a:r>
              <a:rPr lang="zh-CN" altLang="en-US" dirty="0"/>
              <a:t>用于参数填充；</a:t>
            </a:r>
            <a:endParaRPr lang="en-US" altLang="zh-CN" dirty="0"/>
          </a:p>
          <a:p>
            <a:r>
              <a:rPr lang="zh-CN" altLang="en-US" dirty="0"/>
              <a:t>用法示例：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CA3C987-19B0-4DD5-8DAF-E09D5DC7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10.3.1 JDBC</a:t>
            </a:r>
            <a:r>
              <a:rPr lang="zh-CN" altLang="en-US" dirty="0"/>
              <a:t>模板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84782F-BA51-4E51-BD4D-6202459E8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12" y="3789040"/>
            <a:ext cx="6684703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4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7FF3EFD-0CEB-4382-B069-3F3DF591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10133382" cy="434340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batchUpdate</a:t>
            </a:r>
            <a:r>
              <a:rPr lang="zh-CN" altLang="en-US" dirty="0"/>
              <a:t>方法</a:t>
            </a:r>
            <a:br>
              <a:rPr lang="en-US" altLang="zh-CN" dirty="0"/>
            </a:br>
            <a:r>
              <a:rPr lang="en-US" altLang="zh-CN" dirty="0" err="1"/>
              <a:t>1.int</a:t>
            </a:r>
            <a:r>
              <a:rPr lang="en-US" altLang="zh-CN" dirty="0"/>
              <a:t>[] </a:t>
            </a:r>
            <a:r>
              <a:rPr lang="en-US" altLang="zh-CN" dirty="0" err="1"/>
              <a:t>batchUpdate</a:t>
            </a:r>
            <a:r>
              <a:rPr lang="en-US" altLang="zh-CN" dirty="0"/>
              <a:t>(final String[] </a:t>
            </a:r>
            <a:r>
              <a:rPr lang="en-US" altLang="zh-CN" dirty="0" err="1"/>
              <a:t>sql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zh-CN" altLang="en-US" dirty="0"/>
              <a:t>参数是一个</a:t>
            </a:r>
            <a:r>
              <a:rPr lang="en-US" altLang="zh-CN" dirty="0"/>
              <a:t>String</a:t>
            </a:r>
            <a:r>
              <a:rPr lang="zh-CN" altLang="en-US" dirty="0"/>
              <a:t>数组，存放多条</a:t>
            </a:r>
            <a:r>
              <a:rPr lang="en-US" altLang="zh-CN" dirty="0" err="1"/>
              <a:t>sql</a:t>
            </a:r>
            <a:r>
              <a:rPr lang="zh-CN" altLang="en-US" dirty="0"/>
              <a:t>语句；返回值是</a:t>
            </a:r>
            <a:r>
              <a:rPr lang="en-US" altLang="zh-CN" dirty="0"/>
              <a:t>int</a:t>
            </a:r>
            <a:r>
              <a:rPr lang="zh-CN" altLang="en-US" dirty="0"/>
              <a:t>数组，即每条</a:t>
            </a:r>
            <a:r>
              <a:rPr lang="en-US" altLang="zh-CN" dirty="0" err="1"/>
              <a:t>sql</a:t>
            </a:r>
            <a:r>
              <a:rPr lang="zh-CN" altLang="en-US" dirty="0"/>
              <a:t>更新影响的行数。</a:t>
            </a:r>
            <a:br>
              <a:rPr lang="en-US" altLang="zh-CN" dirty="0"/>
            </a:br>
            <a:r>
              <a:rPr lang="en-US" altLang="zh-CN" dirty="0" err="1"/>
              <a:t>2.int</a:t>
            </a:r>
            <a:r>
              <a:rPr lang="en-US" altLang="zh-CN" dirty="0"/>
              <a:t>[] </a:t>
            </a:r>
            <a:r>
              <a:rPr lang="en-US" altLang="zh-CN" dirty="0" err="1"/>
              <a:t>batchUpdate</a:t>
            </a:r>
            <a:r>
              <a:rPr lang="en-US" altLang="zh-CN" dirty="0"/>
              <a:t>(String </a:t>
            </a:r>
            <a:r>
              <a:rPr lang="en-US" altLang="zh-CN" dirty="0" err="1"/>
              <a:t>sql</a:t>
            </a:r>
            <a:r>
              <a:rPr lang="en-US" altLang="zh-CN" dirty="0"/>
              <a:t>, final </a:t>
            </a:r>
            <a:r>
              <a:rPr lang="en-US" altLang="zh-CN" dirty="0" err="1"/>
              <a:t>BatchPreparedStatementSetter</a:t>
            </a:r>
            <a:r>
              <a:rPr lang="en-US" altLang="zh-CN" dirty="0"/>
              <a:t> </a:t>
            </a:r>
            <a:r>
              <a:rPr lang="en-US" altLang="zh-CN" dirty="0" err="1"/>
              <a:t>pss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zh-CN" altLang="en-US" dirty="0"/>
              <a:t>参数</a:t>
            </a:r>
            <a:r>
              <a:rPr lang="en-US" altLang="zh-CN" dirty="0" err="1"/>
              <a:t>sql</a:t>
            </a:r>
            <a:r>
              <a:rPr lang="zh-CN" altLang="en-US" dirty="0"/>
              <a:t>：一条预处理</a:t>
            </a:r>
            <a:r>
              <a:rPr lang="en-US" altLang="zh-CN" dirty="0" err="1"/>
              <a:t>sql</a:t>
            </a:r>
            <a:r>
              <a:rPr lang="zh-CN" altLang="en-US" dirty="0"/>
              <a:t>（如果是批量处理预处理</a:t>
            </a:r>
            <a:r>
              <a:rPr lang="en-US" altLang="zh-CN" dirty="0" err="1"/>
              <a:t>sql</a:t>
            </a:r>
            <a:r>
              <a:rPr lang="zh-CN" altLang="en-US" dirty="0"/>
              <a:t>，那么</a:t>
            </a:r>
            <a:r>
              <a:rPr lang="en-US" altLang="zh-CN" dirty="0" err="1"/>
              <a:t>sql</a:t>
            </a:r>
            <a:r>
              <a:rPr lang="zh-CN" altLang="en-US" dirty="0"/>
              <a:t>的格式就是固定的，只填充参数而已）；第二个参数就是回调类</a:t>
            </a:r>
            <a:endParaRPr lang="en-US" altLang="zh-CN" dirty="0"/>
          </a:p>
          <a:p>
            <a:r>
              <a:rPr lang="zh-CN" altLang="en-US" dirty="0"/>
              <a:t>说明：批量执行多条</a:t>
            </a:r>
            <a:r>
              <a:rPr lang="en-US" altLang="zh-CN" dirty="0" err="1"/>
              <a:t>sql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CA3C987-19B0-4DD5-8DAF-E09D5DC7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10.3.1 JDBC</a:t>
            </a:r>
            <a:r>
              <a:rPr lang="zh-CN" altLang="en-US" dirty="0"/>
              <a:t>模板</a:t>
            </a:r>
          </a:p>
        </p:txBody>
      </p:sp>
    </p:spTree>
    <p:extLst>
      <p:ext uri="{BB962C8B-B14F-4D97-AF65-F5344CB8AC3E}">
        <p14:creationId xmlns:p14="http://schemas.microsoft.com/office/powerpoint/2010/main" val="28176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7FF3EFD-0CEB-4382-B069-3F3DF591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10133382" cy="4343400"/>
          </a:xfrm>
        </p:spPr>
        <p:txBody>
          <a:bodyPr/>
          <a:lstStyle/>
          <a:p>
            <a:r>
              <a:rPr lang="zh-CN" altLang="en-US" dirty="0"/>
              <a:t>用法示例：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CA3C987-19B0-4DD5-8DAF-E09D5DC7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10.3.1 JDBC</a:t>
            </a:r>
            <a:r>
              <a:rPr lang="zh-CN" altLang="en-US" dirty="0"/>
              <a:t>模板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0D3448-34CA-491F-876B-711B2FD56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92" y="1741500"/>
            <a:ext cx="8397968" cy="5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0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71F65F4-70D1-47CF-BA66-0DC74BA34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Spring</a:t>
            </a:r>
            <a:r>
              <a:rPr lang="zh-CN" altLang="en-US" dirty="0">
                <a:solidFill>
                  <a:srgbClr val="0070C0"/>
                </a:solidFill>
              </a:rPr>
              <a:t>的目标之一就是允许我们在开发应用程序时，能够遵循面向对象（</a:t>
            </a:r>
            <a:r>
              <a:rPr lang="en-US" altLang="zh-CN" dirty="0" err="1">
                <a:solidFill>
                  <a:srgbClr val="0070C0"/>
                </a:solidFill>
              </a:rPr>
              <a:t>OO</a:t>
            </a:r>
            <a:r>
              <a:rPr lang="zh-CN" altLang="en-US" dirty="0">
                <a:solidFill>
                  <a:srgbClr val="0070C0"/>
                </a:solidFill>
              </a:rPr>
              <a:t>）原则中的“针对接口编程”。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/>
              <a:t>为了避免持久化的逻辑分散到应用的各个组件中，最好将数据访问的功能放到一个或多个专注于此项任务的组件中。</a:t>
            </a:r>
            <a:endParaRPr lang="en-US" altLang="zh-CN" dirty="0"/>
          </a:p>
          <a:p>
            <a:r>
              <a:rPr lang="zh-CN" altLang="en-US" dirty="0"/>
              <a:t>这样的组件通常称为数据访问对象（</a:t>
            </a:r>
            <a:r>
              <a:rPr lang="en-US" altLang="zh-CN" dirty="0"/>
              <a:t>data access </a:t>
            </a:r>
            <a:r>
              <a:rPr lang="en-US" altLang="zh-CN" dirty="0" err="1"/>
              <a:t>object,DAO</a:t>
            </a:r>
            <a:r>
              <a:rPr lang="zh-CN" altLang="en-US" dirty="0"/>
              <a:t>）或</a:t>
            </a:r>
            <a:r>
              <a:rPr lang="en-US" altLang="zh-CN" dirty="0"/>
              <a:t>Repository</a:t>
            </a:r>
            <a:r>
              <a:rPr lang="zh-CN" altLang="en-US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73C460-1251-44D5-84A1-C6CF1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Spring</a:t>
            </a:r>
            <a:r>
              <a:rPr lang="zh-CN" altLang="en-US" dirty="0"/>
              <a:t>的数据访问哲学</a:t>
            </a:r>
          </a:p>
        </p:txBody>
      </p:sp>
    </p:spTree>
    <p:extLst>
      <p:ext uri="{BB962C8B-B14F-4D97-AF65-F5344CB8AC3E}">
        <p14:creationId xmlns:p14="http://schemas.microsoft.com/office/powerpoint/2010/main" val="181351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7FF3EFD-0CEB-4382-B069-3F3DF591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10133382" cy="4343400"/>
          </a:xfrm>
        </p:spPr>
        <p:txBody>
          <a:bodyPr>
            <a:normAutofit/>
          </a:bodyPr>
          <a:lstStyle/>
          <a:p>
            <a:r>
              <a:rPr lang="zh-CN" altLang="en-US" dirty="0"/>
              <a:t>查询</a:t>
            </a:r>
            <a:r>
              <a:rPr lang="en-US" altLang="zh-CN" dirty="0"/>
              <a:t>query</a:t>
            </a:r>
            <a:r>
              <a:rPr lang="zh-CN" altLang="en-US" dirty="0"/>
              <a:t>方法及</a:t>
            </a:r>
            <a:r>
              <a:rPr lang="en-US" altLang="zh-CN" dirty="0" err="1"/>
              <a:t>queryForXXX</a:t>
            </a:r>
            <a:r>
              <a:rPr lang="zh-CN" altLang="en-US" dirty="0"/>
              <a:t>方法</a:t>
            </a:r>
            <a:br>
              <a:rPr lang="en-US" altLang="zh-CN" dirty="0"/>
            </a:br>
            <a:r>
              <a:rPr lang="en-US" altLang="zh-CN" dirty="0" err="1"/>
              <a:t>queryForObject</a:t>
            </a:r>
            <a:r>
              <a:rPr lang="en-US" altLang="zh-CN" dirty="0"/>
              <a:t>(String </a:t>
            </a:r>
            <a:r>
              <a:rPr lang="en-US" altLang="zh-CN" dirty="0" err="1"/>
              <a:t>sql</a:t>
            </a:r>
            <a:r>
              <a:rPr lang="en-US" altLang="zh-CN" dirty="0"/>
              <a:t>, Class&lt;T&gt; </a:t>
            </a:r>
            <a:r>
              <a:rPr lang="en-US" altLang="zh-CN" dirty="0" err="1"/>
              <a:t>requiredType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br>
              <a:rPr lang="en-US" altLang="zh-CN" dirty="0"/>
            </a:br>
            <a:r>
              <a:rPr lang="en-US" altLang="zh-CN" dirty="0" err="1"/>
              <a:t>sql</a:t>
            </a:r>
            <a:r>
              <a:rPr lang="en-US" altLang="zh-CN" dirty="0"/>
              <a:t>:</a:t>
            </a:r>
            <a:r>
              <a:rPr lang="zh-CN" altLang="en-US" dirty="0"/>
              <a:t>预处理</a:t>
            </a:r>
            <a:r>
              <a:rPr lang="en-US" altLang="zh-CN" dirty="0" err="1"/>
              <a:t>sql</a:t>
            </a:r>
            <a:r>
              <a:rPr lang="zh-CN" altLang="en-US" dirty="0"/>
              <a:t>；</a:t>
            </a:r>
            <a:r>
              <a:rPr lang="en-US" altLang="zh-CN" dirty="0" err="1"/>
              <a:t>requiredType</a:t>
            </a:r>
            <a:r>
              <a:rPr lang="zh-CN" altLang="en-US" dirty="0"/>
              <a:t>：查询单列结果的类型；</a:t>
            </a:r>
            <a:br>
              <a:rPr lang="en-US" altLang="zh-CN" dirty="0"/>
            </a:br>
            <a:r>
              <a:rPr lang="zh-CN" altLang="en-US" dirty="0"/>
              <a:t>参数</a:t>
            </a:r>
            <a:r>
              <a:rPr lang="en-US" altLang="zh-CN" dirty="0" err="1"/>
              <a:t>requiredType</a:t>
            </a:r>
            <a:r>
              <a:rPr lang="zh-CN" altLang="en-US" dirty="0"/>
              <a:t>只能是</a:t>
            </a:r>
            <a:r>
              <a:rPr lang="en-US" altLang="zh-CN" dirty="0"/>
              <a:t>String</a:t>
            </a:r>
            <a:r>
              <a:rPr lang="zh-CN" altLang="en-US" dirty="0"/>
              <a:t>，</a:t>
            </a:r>
            <a:r>
              <a:rPr lang="en-US" altLang="zh-CN" dirty="0"/>
              <a:t>Integer</a:t>
            </a:r>
            <a:r>
              <a:rPr lang="zh-CN" altLang="en-US" dirty="0"/>
              <a:t>这种类型，不能是自定义的实体类型，只能返回一个值，不能映射对象</a:t>
            </a:r>
            <a:endParaRPr lang="en-US" altLang="zh-CN" dirty="0"/>
          </a:p>
          <a:p>
            <a:r>
              <a:rPr lang="zh-CN" altLang="en-US" dirty="0"/>
              <a:t>说明：查询一个值（不需要注入参数）</a:t>
            </a:r>
            <a:br>
              <a:rPr lang="zh-CN" altLang="en-US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CA3C987-19B0-4DD5-8DAF-E09D5DC7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10.3.1 JDBC</a:t>
            </a:r>
            <a:r>
              <a:rPr lang="zh-CN" altLang="en-US" dirty="0"/>
              <a:t>模板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32F9A7-C5E8-4F00-A7E2-7FB10CBEF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64" y="4772203"/>
            <a:ext cx="7666758" cy="160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7FF3EFD-0CEB-4382-B069-3F3DF591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10133382" cy="4343400"/>
          </a:xfrm>
        </p:spPr>
        <p:txBody>
          <a:bodyPr>
            <a:normAutofit/>
          </a:bodyPr>
          <a:lstStyle/>
          <a:p>
            <a:r>
              <a:rPr lang="zh-CN" altLang="en-US" dirty="0"/>
              <a:t>查询</a:t>
            </a:r>
            <a:r>
              <a:rPr lang="en-US" altLang="zh-CN" dirty="0"/>
              <a:t>query</a:t>
            </a:r>
            <a:r>
              <a:rPr lang="zh-CN" altLang="en-US" dirty="0"/>
              <a:t>方法及</a:t>
            </a:r>
            <a:r>
              <a:rPr lang="en-US" altLang="zh-CN" dirty="0" err="1"/>
              <a:t>queryForXXX</a:t>
            </a:r>
            <a:r>
              <a:rPr lang="zh-CN" altLang="en-US" dirty="0"/>
              <a:t>方法</a:t>
            </a:r>
            <a:br>
              <a:rPr lang="en-US" altLang="zh-CN" dirty="0"/>
            </a:br>
            <a:r>
              <a:rPr lang="en-US" altLang="zh-CN" dirty="0" err="1"/>
              <a:t>queryForObject</a:t>
            </a:r>
            <a:r>
              <a:rPr lang="en-US" altLang="zh-CN" dirty="0"/>
              <a:t>(String </a:t>
            </a:r>
            <a:r>
              <a:rPr lang="en-US" altLang="zh-CN" dirty="0" err="1"/>
              <a:t>sql</a:t>
            </a:r>
            <a:r>
              <a:rPr lang="en-US" altLang="zh-CN" dirty="0"/>
              <a:t>, Object[] </a:t>
            </a:r>
            <a:r>
              <a:rPr lang="en-US" altLang="zh-CN" dirty="0" err="1"/>
              <a:t>args</a:t>
            </a:r>
            <a:r>
              <a:rPr lang="en-US" altLang="zh-CN" dirty="0"/>
              <a:t>, Class&lt;T&gt; </a:t>
            </a:r>
            <a:r>
              <a:rPr lang="en-US" altLang="zh-CN" dirty="0" err="1"/>
              <a:t>requiredType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说明：查询一个值（使用预处理</a:t>
            </a:r>
            <a:r>
              <a:rPr lang="en-US" altLang="zh-CN" dirty="0" err="1"/>
              <a:t>sql</a:t>
            </a:r>
            <a:r>
              <a:rPr lang="zh-CN" altLang="en-US" dirty="0"/>
              <a:t>，需要注入参数）</a:t>
            </a:r>
            <a:br>
              <a:rPr lang="zh-CN" altLang="en-US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CA3C987-19B0-4DD5-8DAF-E09D5DC7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10.3.1 JDBC</a:t>
            </a:r>
            <a:r>
              <a:rPr lang="zh-CN" altLang="en-US" dirty="0"/>
              <a:t>模板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BE4B61-C171-400E-8A23-4071D6A30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4293096"/>
            <a:ext cx="10715040" cy="144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3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7FF3EFD-0CEB-4382-B069-3F3DF591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10133382" cy="4343400"/>
          </a:xfrm>
        </p:spPr>
        <p:txBody>
          <a:bodyPr>
            <a:normAutofit/>
          </a:bodyPr>
          <a:lstStyle/>
          <a:p>
            <a:r>
              <a:rPr lang="zh-CN" altLang="en-US" dirty="0"/>
              <a:t>查询</a:t>
            </a:r>
            <a:r>
              <a:rPr lang="en-US" altLang="zh-CN" dirty="0"/>
              <a:t>query</a:t>
            </a:r>
            <a:r>
              <a:rPr lang="zh-CN" altLang="en-US" dirty="0"/>
              <a:t>方法及</a:t>
            </a:r>
            <a:r>
              <a:rPr lang="en-US" altLang="zh-CN" dirty="0" err="1"/>
              <a:t>queryForXXX</a:t>
            </a:r>
            <a:r>
              <a:rPr lang="zh-CN" altLang="en-US" dirty="0"/>
              <a:t>方法</a:t>
            </a:r>
            <a:br>
              <a:rPr lang="en-US" altLang="zh-CN" dirty="0"/>
            </a:br>
            <a:r>
              <a:rPr lang="fr-FR" altLang="zh-CN" dirty="0"/>
              <a:t>&lt;T&gt; T queryForObject(String sql, RowMapper&lt;T&gt; rowMapper)</a:t>
            </a:r>
          </a:p>
          <a:p>
            <a:r>
              <a:rPr lang="zh-CN" altLang="en-US" dirty="0"/>
              <a:t>说明：查询单行记录，转换成一个对象（固定</a:t>
            </a:r>
            <a:r>
              <a:rPr lang="en-US" altLang="zh-CN" dirty="0" err="1"/>
              <a:t>sql</a:t>
            </a:r>
            <a:r>
              <a:rPr lang="zh-CN" altLang="en-US" dirty="0"/>
              <a:t>，不需要参数）</a:t>
            </a:r>
            <a:endParaRPr lang="en-US" altLang="zh-CN" dirty="0"/>
          </a:p>
          <a:p>
            <a:r>
              <a:rPr lang="zh-CN" altLang="en-US" dirty="0"/>
              <a:t>用法法例：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CA3C987-19B0-4DD5-8DAF-E09D5DC7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10.3.1 JDBC</a:t>
            </a:r>
            <a:r>
              <a:rPr lang="zh-CN" altLang="en-US" dirty="0"/>
              <a:t>模板</a:t>
            </a:r>
          </a:p>
        </p:txBody>
      </p:sp>
    </p:spTree>
    <p:extLst>
      <p:ext uri="{BB962C8B-B14F-4D97-AF65-F5344CB8AC3E}">
        <p14:creationId xmlns:p14="http://schemas.microsoft.com/office/powerpoint/2010/main" val="14115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9FEBABA-F08C-4847-9745-4C0236709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13" y="1772816"/>
            <a:ext cx="9293398" cy="4450506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1CA3C987-19B0-4DD5-8DAF-E09D5DC7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10.3.1 JDBC</a:t>
            </a:r>
            <a:r>
              <a:rPr lang="zh-CN" altLang="en-US" dirty="0"/>
              <a:t>模板</a:t>
            </a:r>
          </a:p>
        </p:txBody>
      </p:sp>
    </p:spTree>
    <p:extLst>
      <p:ext uri="{BB962C8B-B14F-4D97-AF65-F5344CB8AC3E}">
        <p14:creationId xmlns:p14="http://schemas.microsoft.com/office/powerpoint/2010/main" val="74275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7FF3EFD-0CEB-4382-B069-3F3DF591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10133382" cy="4343400"/>
          </a:xfrm>
        </p:spPr>
        <p:txBody>
          <a:bodyPr>
            <a:normAutofit/>
          </a:bodyPr>
          <a:lstStyle/>
          <a:p>
            <a:r>
              <a:rPr lang="zh-CN" altLang="en-US" dirty="0"/>
              <a:t>查询</a:t>
            </a:r>
            <a:r>
              <a:rPr lang="en-US" altLang="zh-CN" dirty="0"/>
              <a:t>query</a:t>
            </a:r>
            <a:r>
              <a:rPr lang="zh-CN" altLang="en-US" dirty="0"/>
              <a:t>方法及</a:t>
            </a:r>
            <a:r>
              <a:rPr lang="en-US" altLang="zh-CN" dirty="0" err="1"/>
              <a:t>queryForXXX</a:t>
            </a:r>
            <a:r>
              <a:rPr lang="zh-CN" altLang="en-US" dirty="0"/>
              <a:t>方法</a:t>
            </a:r>
            <a:br>
              <a:rPr lang="en-US" altLang="zh-CN" dirty="0"/>
            </a:br>
            <a:r>
              <a:rPr lang="fr-FR" altLang="zh-CN" dirty="0"/>
              <a:t>&lt;T&gt; T queryForObject(String sql, Object[] args, RowMapper&lt;T&gt; rowMapper)</a:t>
            </a:r>
          </a:p>
          <a:p>
            <a:r>
              <a:rPr lang="zh-CN" altLang="en-US" dirty="0"/>
              <a:t>说明：查询单行记录，转换成一个对象（预处理</a:t>
            </a:r>
            <a:r>
              <a:rPr lang="en-US" altLang="zh-CN" dirty="0" err="1"/>
              <a:t>sql</a:t>
            </a:r>
            <a:r>
              <a:rPr lang="zh-CN" altLang="en-US" dirty="0"/>
              <a:t>，需要注入参数）</a:t>
            </a:r>
            <a:endParaRPr lang="en-US" altLang="zh-CN" dirty="0"/>
          </a:p>
          <a:p>
            <a:r>
              <a:rPr lang="zh-CN" altLang="en-US" dirty="0"/>
              <a:t>用法法例：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CA3C987-19B0-4DD5-8DAF-E09D5DC7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10.3.1 JDBC</a:t>
            </a:r>
            <a:r>
              <a:rPr lang="zh-CN" altLang="en-US" dirty="0"/>
              <a:t>模板</a:t>
            </a:r>
          </a:p>
        </p:txBody>
      </p:sp>
    </p:spTree>
    <p:extLst>
      <p:ext uri="{BB962C8B-B14F-4D97-AF65-F5344CB8AC3E}">
        <p14:creationId xmlns:p14="http://schemas.microsoft.com/office/powerpoint/2010/main" val="113886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CA3C987-19B0-4DD5-8DAF-E09D5DC7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10.3.1 JDBC</a:t>
            </a:r>
            <a:r>
              <a:rPr lang="zh-CN" altLang="en-US" dirty="0"/>
              <a:t>模板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D2D9E01-F57C-48A4-AC33-2AD56B8BC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4" y="1772816"/>
            <a:ext cx="10065858" cy="4101956"/>
          </a:xfrm>
        </p:spPr>
      </p:pic>
    </p:spTree>
    <p:extLst>
      <p:ext uri="{BB962C8B-B14F-4D97-AF65-F5344CB8AC3E}">
        <p14:creationId xmlns:p14="http://schemas.microsoft.com/office/powerpoint/2010/main" val="33715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7FF3EFD-0CEB-4382-B069-3F3DF591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10133382" cy="4343400"/>
          </a:xfrm>
        </p:spPr>
        <p:txBody>
          <a:bodyPr>
            <a:normAutofit/>
          </a:bodyPr>
          <a:lstStyle/>
          <a:p>
            <a:r>
              <a:rPr lang="zh-CN" altLang="en-US" dirty="0"/>
              <a:t>也可以使用如下方式：</a:t>
            </a:r>
            <a:endParaRPr lang="en-US" altLang="zh-CN" dirty="0"/>
          </a:p>
          <a:p>
            <a:pPr marL="4572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&lt;T&gt; T </a:t>
            </a:r>
            <a:r>
              <a:rPr lang="en-US" altLang="zh-CN" dirty="0" err="1"/>
              <a:t>queryForObject</a:t>
            </a:r>
            <a:r>
              <a:rPr lang="en-US" altLang="zh-CN" dirty="0"/>
              <a:t>(String </a:t>
            </a:r>
            <a:r>
              <a:rPr lang="en-US" altLang="zh-CN" dirty="0" err="1"/>
              <a:t>sql</a:t>
            </a:r>
            <a:r>
              <a:rPr lang="en-US" altLang="zh-CN" dirty="0"/>
              <a:t>, Object[] </a:t>
            </a:r>
            <a:r>
              <a:rPr lang="en-US" altLang="zh-CN" dirty="0" err="1"/>
              <a:t>args</a:t>
            </a:r>
            <a:r>
              <a:rPr lang="en-US" altLang="zh-CN" dirty="0"/>
              <a:t>, int[] </a:t>
            </a:r>
            <a:r>
              <a:rPr lang="en-US" altLang="zh-CN" dirty="0" err="1"/>
              <a:t>argTypes</a:t>
            </a:r>
            <a:r>
              <a:rPr lang="en-US" altLang="zh-CN" dirty="0"/>
              <a:t>, </a:t>
            </a:r>
            <a:r>
              <a:rPr lang="en-US" altLang="zh-CN" dirty="0" err="1"/>
              <a:t>RowMapper</a:t>
            </a:r>
            <a:r>
              <a:rPr lang="en-US" altLang="zh-CN" dirty="0"/>
              <a:t>&lt;T&gt; </a:t>
            </a:r>
            <a:r>
              <a:rPr lang="en-US" altLang="zh-CN" dirty="0" err="1"/>
              <a:t>rowMapper</a:t>
            </a:r>
            <a:r>
              <a:rPr lang="en-US" altLang="zh-CN" dirty="0"/>
              <a:t>);</a:t>
            </a:r>
          </a:p>
          <a:p>
            <a:pPr marL="4572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&lt;T&gt; T </a:t>
            </a:r>
            <a:r>
              <a:rPr lang="en-US" altLang="zh-CN" dirty="0" err="1"/>
              <a:t>queryForObject</a:t>
            </a:r>
            <a:r>
              <a:rPr lang="en-US" altLang="zh-CN" dirty="0"/>
              <a:t>(String </a:t>
            </a:r>
            <a:r>
              <a:rPr lang="en-US" altLang="zh-CN" dirty="0" err="1"/>
              <a:t>sql</a:t>
            </a:r>
            <a:r>
              <a:rPr lang="en-US" altLang="zh-CN" dirty="0"/>
              <a:t>, </a:t>
            </a:r>
            <a:r>
              <a:rPr lang="en-US" altLang="zh-CN" dirty="0" err="1"/>
              <a:t>RowMapper</a:t>
            </a:r>
            <a:r>
              <a:rPr lang="en-US" altLang="zh-CN" dirty="0"/>
              <a:t>&lt;T&gt; </a:t>
            </a:r>
            <a:r>
              <a:rPr lang="en-US" altLang="zh-CN" dirty="0" err="1"/>
              <a:t>rowMapper</a:t>
            </a:r>
            <a:r>
              <a:rPr lang="en-US" altLang="zh-CN" dirty="0"/>
              <a:t>, Object... </a:t>
            </a:r>
            <a:r>
              <a:rPr lang="en-US" altLang="zh-CN" dirty="0" err="1"/>
              <a:t>args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CA3C987-19B0-4DD5-8DAF-E09D5DC7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10.3.1 JDBC</a:t>
            </a:r>
            <a:r>
              <a:rPr lang="zh-CN" altLang="en-US" dirty="0"/>
              <a:t>模板</a:t>
            </a:r>
          </a:p>
        </p:txBody>
      </p:sp>
    </p:spTree>
    <p:extLst>
      <p:ext uri="{BB962C8B-B14F-4D97-AF65-F5344CB8AC3E}">
        <p14:creationId xmlns:p14="http://schemas.microsoft.com/office/powerpoint/2010/main" val="382618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7FF3EFD-0CEB-4382-B069-3F3DF591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10133382" cy="4343400"/>
          </a:xfrm>
        </p:spPr>
        <p:txBody>
          <a:bodyPr>
            <a:normAutofit/>
          </a:bodyPr>
          <a:lstStyle/>
          <a:p>
            <a:r>
              <a:rPr lang="zh-CN" altLang="en-US" dirty="0"/>
              <a:t>查询</a:t>
            </a:r>
            <a:r>
              <a:rPr lang="en-US" altLang="zh-CN" dirty="0"/>
              <a:t>query</a:t>
            </a:r>
            <a:r>
              <a:rPr lang="zh-CN" altLang="en-US" dirty="0"/>
              <a:t>方法及</a:t>
            </a:r>
            <a:r>
              <a:rPr lang="en-US" altLang="zh-CN" dirty="0" err="1"/>
              <a:t>queryForXXX</a:t>
            </a:r>
            <a:r>
              <a:rPr lang="zh-CN" altLang="en-US" dirty="0"/>
              <a:t>方法</a:t>
            </a:r>
            <a:br>
              <a:rPr lang="en-US" altLang="zh-CN" dirty="0"/>
            </a:br>
            <a:r>
              <a:rPr lang="en-US" altLang="zh-CN" dirty="0"/>
              <a:t>List&lt;Map&lt;String, Object&gt;&gt; </a:t>
            </a:r>
            <a:r>
              <a:rPr lang="en-US" altLang="zh-CN" dirty="0" err="1"/>
              <a:t>queryForList</a:t>
            </a:r>
            <a:r>
              <a:rPr lang="en-US" altLang="zh-CN" dirty="0"/>
              <a:t>(String </a:t>
            </a:r>
            <a:r>
              <a:rPr lang="en-US" altLang="zh-CN" dirty="0" err="1"/>
              <a:t>sql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zh-CN" altLang="en-US" dirty="0"/>
              <a:t>这个方法封装成</a:t>
            </a:r>
            <a:r>
              <a:rPr lang="en-US" altLang="zh-CN" dirty="0"/>
              <a:t>map</a:t>
            </a:r>
            <a:r>
              <a:rPr lang="zh-CN" altLang="en-US" dirty="0"/>
              <a:t>放入</a:t>
            </a:r>
            <a:r>
              <a:rPr lang="en-US" altLang="zh-CN" dirty="0"/>
              <a:t>list</a:t>
            </a:r>
            <a:r>
              <a:rPr lang="zh-CN" altLang="en-US" dirty="0"/>
              <a:t>中，</a:t>
            </a:r>
            <a:r>
              <a:rPr lang="en-US" altLang="zh-CN" dirty="0"/>
              <a:t>key:</a:t>
            </a:r>
            <a:r>
              <a:rPr lang="zh-CN" altLang="en-US" dirty="0"/>
              <a:t>列名，</a:t>
            </a:r>
            <a:r>
              <a:rPr lang="en-US" altLang="zh-CN" dirty="0"/>
              <a:t>value:</a:t>
            </a:r>
            <a:r>
              <a:rPr lang="zh-CN" altLang="en-US" dirty="0"/>
              <a:t>列的值</a:t>
            </a:r>
            <a:endParaRPr lang="en-US" altLang="zh-CN" dirty="0"/>
          </a:p>
          <a:p>
            <a:r>
              <a:rPr lang="zh-CN" altLang="en-US" dirty="0"/>
              <a:t>说明：查询数据库中一列多行数据，即查询数据库中单列数据存入一个</a:t>
            </a:r>
            <a:r>
              <a:rPr lang="en-US" altLang="zh-CN" dirty="0"/>
              <a:t>list</a:t>
            </a:r>
            <a:r>
              <a:rPr lang="zh-CN" altLang="en-US" dirty="0"/>
              <a:t>中，方式如下：（固定</a:t>
            </a:r>
            <a:r>
              <a:rPr lang="en-US" altLang="zh-CN" dirty="0" err="1"/>
              <a:t>sql</a:t>
            </a:r>
            <a:r>
              <a:rPr lang="zh-CN" altLang="en-US" dirty="0"/>
              <a:t>，没参数）</a:t>
            </a:r>
            <a:endParaRPr lang="en-US" altLang="zh-CN" dirty="0"/>
          </a:p>
          <a:p>
            <a:r>
              <a:rPr lang="zh-CN" altLang="en-US" dirty="0"/>
              <a:t>用法法例：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CA3C987-19B0-4DD5-8DAF-E09D5DC7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10.3.1 JDBC</a:t>
            </a:r>
            <a:r>
              <a:rPr lang="zh-CN" altLang="en-US" dirty="0"/>
              <a:t>模板</a:t>
            </a:r>
          </a:p>
        </p:txBody>
      </p:sp>
    </p:spTree>
    <p:extLst>
      <p:ext uri="{BB962C8B-B14F-4D97-AF65-F5344CB8AC3E}">
        <p14:creationId xmlns:p14="http://schemas.microsoft.com/office/powerpoint/2010/main" val="426331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CA3C987-19B0-4DD5-8DAF-E09D5DC7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10.3.1 JDBC</a:t>
            </a:r>
            <a:r>
              <a:rPr lang="zh-CN" altLang="en-US" dirty="0"/>
              <a:t>模板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24AE36D-921D-43FB-9902-5DDCDC124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28" y="2060848"/>
            <a:ext cx="10093179" cy="2232248"/>
          </a:xfrm>
        </p:spPr>
      </p:pic>
    </p:spTree>
    <p:extLst>
      <p:ext uri="{BB962C8B-B14F-4D97-AF65-F5344CB8AC3E}">
        <p14:creationId xmlns:p14="http://schemas.microsoft.com/office/powerpoint/2010/main" val="207189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7FF3EFD-0CEB-4382-B069-3F3DF591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10133382" cy="4343400"/>
          </a:xfrm>
        </p:spPr>
        <p:txBody>
          <a:bodyPr>
            <a:normAutofit/>
          </a:bodyPr>
          <a:lstStyle/>
          <a:p>
            <a:r>
              <a:rPr lang="zh-CN" altLang="en-US" dirty="0"/>
              <a:t>查询</a:t>
            </a:r>
            <a:r>
              <a:rPr lang="en-US" altLang="zh-CN" dirty="0"/>
              <a:t>query</a:t>
            </a:r>
            <a:r>
              <a:rPr lang="zh-CN" altLang="en-US" dirty="0"/>
              <a:t>方法及</a:t>
            </a:r>
            <a:r>
              <a:rPr lang="en-US" altLang="zh-CN" dirty="0" err="1"/>
              <a:t>queryForXXX</a:t>
            </a:r>
            <a:r>
              <a:rPr lang="zh-CN" altLang="en-US" dirty="0"/>
              <a:t>方法</a:t>
            </a:r>
            <a:br>
              <a:rPr lang="en-US" altLang="zh-CN" dirty="0"/>
            </a:br>
            <a:r>
              <a:rPr lang="en-US" altLang="zh-CN" dirty="0"/>
              <a:t>&lt;T&gt; List&lt;T&gt; </a:t>
            </a:r>
            <a:r>
              <a:rPr lang="en-US" altLang="zh-CN" dirty="0" err="1"/>
              <a:t>queryForList</a:t>
            </a:r>
            <a:r>
              <a:rPr lang="en-US" altLang="zh-CN" dirty="0"/>
              <a:t>(String </a:t>
            </a:r>
            <a:r>
              <a:rPr lang="en-US" altLang="zh-CN" dirty="0" err="1"/>
              <a:t>sql</a:t>
            </a:r>
            <a:r>
              <a:rPr lang="en-US" altLang="zh-CN" dirty="0"/>
              <a:t>, Class&lt;T&gt; </a:t>
            </a:r>
            <a:r>
              <a:rPr lang="en-US" altLang="zh-CN" dirty="0" err="1"/>
              <a:t>elementType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说明：这个方法就是直接将单类型数据存入</a:t>
            </a:r>
            <a:r>
              <a:rPr lang="en-US" altLang="zh-CN" dirty="0"/>
              <a:t>List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注意：这个</a:t>
            </a:r>
            <a:r>
              <a:rPr lang="en-US" altLang="zh-CN" dirty="0"/>
              <a:t>T</a:t>
            </a:r>
            <a:r>
              <a:rPr lang="zh-CN" altLang="en-US" dirty="0"/>
              <a:t>虽然是泛型，但是只支持</a:t>
            </a:r>
            <a:r>
              <a:rPr lang="en-US" altLang="zh-CN" dirty="0" err="1"/>
              <a:t>Integer.class</a:t>
            </a:r>
            <a:r>
              <a:rPr lang="en-US" altLang="zh-CN" dirty="0"/>
              <a:t> </a:t>
            </a:r>
            <a:r>
              <a:rPr lang="en-US" altLang="zh-CN" dirty="0" err="1"/>
              <a:t>String.class</a:t>
            </a:r>
            <a:r>
              <a:rPr lang="en-US" altLang="zh-CN" dirty="0"/>
              <a:t> </a:t>
            </a:r>
            <a:r>
              <a:rPr lang="zh-CN" altLang="en-US" dirty="0"/>
              <a:t>这种单数据类型的，自己定义的</a:t>
            </a:r>
            <a:r>
              <a:rPr lang="en-US" altLang="zh-CN" dirty="0"/>
              <a:t>Bean</a:t>
            </a:r>
            <a:r>
              <a:rPr lang="zh-CN" altLang="en-US" dirty="0"/>
              <a:t>不支持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CA3C987-19B0-4DD5-8DAF-E09D5DC7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10.3.1 JDBC</a:t>
            </a:r>
            <a:r>
              <a:rPr lang="zh-CN" altLang="en-US" dirty="0"/>
              <a:t>模板</a:t>
            </a:r>
          </a:p>
        </p:txBody>
      </p:sp>
    </p:spTree>
    <p:extLst>
      <p:ext uri="{BB962C8B-B14F-4D97-AF65-F5344CB8AC3E}">
        <p14:creationId xmlns:p14="http://schemas.microsoft.com/office/powerpoint/2010/main" val="74777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71F65F4-70D1-47CF-BA66-0DC74BA34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为了避免应用与特定的数据访问策略耦合在一起，编写良好的</a:t>
            </a:r>
            <a:r>
              <a:rPr lang="en-US" altLang="zh-CN" dirty="0"/>
              <a:t>Repository</a:t>
            </a:r>
            <a:r>
              <a:rPr lang="zh-CN" altLang="en-US" dirty="0"/>
              <a:t>应该以接口的方式暴露功能。</a:t>
            </a:r>
            <a:endParaRPr lang="en-US" altLang="zh-CN" dirty="0"/>
          </a:p>
          <a:p>
            <a:r>
              <a:rPr lang="zh-CN" altLang="en-US" dirty="0"/>
              <a:t>图</a:t>
            </a:r>
            <a:r>
              <a:rPr lang="en-US" altLang="zh-CN" dirty="0"/>
              <a:t>10.1</a:t>
            </a:r>
            <a:r>
              <a:rPr lang="zh-CN" altLang="en-US" dirty="0"/>
              <a:t>展现了设计数据访问层的合理方式。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73C460-1251-44D5-84A1-C6CF1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Spring</a:t>
            </a:r>
            <a:r>
              <a:rPr lang="zh-CN" altLang="en-US" dirty="0"/>
              <a:t>的数据访问哲学</a:t>
            </a:r>
          </a:p>
        </p:txBody>
      </p:sp>
    </p:spTree>
    <p:extLst>
      <p:ext uri="{BB962C8B-B14F-4D97-AF65-F5344CB8AC3E}">
        <p14:creationId xmlns:p14="http://schemas.microsoft.com/office/powerpoint/2010/main" val="225864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CA3C987-19B0-4DD5-8DAF-E09D5DC7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10.3.1 JDBC</a:t>
            </a:r>
            <a:r>
              <a:rPr lang="zh-CN" altLang="en-US" dirty="0"/>
              <a:t>模板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D404D08-05F7-434A-BA44-B499D5556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54" y="2060848"/>
            <a:ext cx="10045116" cy="1944216"/>
          </a:xfrm>
        </p:spPr>
      </p:pic>
    </p:spTree>
    <p:extLst>
      <p:ext uri="{BB962C8B-B14F-4D97-AF65-F5344CB8AC3E}">
        <p14:creationId xmlns:p14="http://schemas.microsoft.com/office/powerpoint/2010/main" val="174582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7FF3EFD-0CEB-4382-B069-3F3DF591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10133382" cy="4343400"/>
          </a:xfrm>
        </p:spPr>
        <p:txBody>
          <a:bodyPr>
            <a:normAutofit/>
          </a:bodyPr>
          <a:lstStyle/>
          <a:p>
            <a:r>
              <a:rPr lang="zh-CN" altLang="en-US" dirty="0"/>
              <a:t>查询</a:t>
            </a:r>
            <a:r>
              <a:rPr lang="en-US" altLang="zh-CN" dirty="0"/>
              <a:t>query</a:t>
            </a:r>
            <a:r>
              <a:rPr lang="zh-CN" altLang="en-US" dirty="0"/>
              <a:t>方法及</a:t>
            </a:r>
            <a:r>
              <a:rPr lang="en-US" altLang="zh-CN" dirty="0" err="1"/>
              <a:t>queryForXXX</a:t>
            </a:r>
            <a:r>
              <a:rPr lang="zh-CN" altLang="en-US" dirty="0"/>
              <a:t>方法</a:t>
            </a:r>
            <a:br>
              <a:rPr lang="en-US" altLang="zh-CN" dirty="0"/>
            </a:br>
            <a:r>
              <a:rPr lang="en-US" altLang="zh-CN" dirty="0"/>
              <a:t>&lt;T&gt; List&lt;T&gt; </a:t>
            </a:r>
            <a:r>
              <a:rPr lang="en-US" altLang="zh-CN" dirty="0" err="1"/>
              <a:t>queryForList</a:t>
            </a:r>
            <a:r>
              <a:rPr lang="en-US" altLang="zh-CN" dirty="0"/>
              <a:t>(String </a:t>
            </a:r>
            <a:r>
              <a:rPr lang="en-US" altLang="zh-CN" dirty="0" err="1"/>
              <a:t>sql</a:t>
            </a:r>
            <a:r>
              <a:rPr lang="en-US" altLang="zh-CN" dirty="0"/>
              <a:t>, Object[] </a:t>
            </a:r>
            <a:r>
              <a:rPr lang="en-US" altLang="zh-CN" dirty="0" err="1"/>
              <a:t>args</a:t>
            </a:r>
            <a:r>
              <a:rPr lang="en-US" altLang="zh-CN" dirty="0"/>
              <a:t>, Class&lt;T&gt; </a:t>
            </a:r>
            <a:r>
              <a:rPr lang="en-US" altLang="zh-CN" dirty="0" err="1"/>
              <a:t>elementType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说明：查询数据库中一列多行数据，即查询数据库中单列数据存入一个</a:t>
            </a:r>
            <a:r>
              <a:rPr lang="en-US" altLang="zh-CN" dirty="0"/>
              <a:t>list</a:t>
            </a:r>
            <a:r>
              <a:rPr lang="zh-CN" altLang="en-US" dirty="0"/>
              <a:t>中，方式如下：（预处理</a:t>
            </a:r>
            <a:r>
              <a:rPr lang="en-US" altLang="zh-CN" dirty="0" err="1"/>
              <a:t>sql</a:t>
            </a:r>
            <a:r>
              <a:rPr lang="zh-CN" altLang="en-US" dirty="0"/>
              <a:t>，需要注入参数）</a:t>
            </a:r>
            <a:endParaRPr lang="en-US" altLang="zh-CN" dirty="0"/>
          </a:p>
          <a:p>
            <a:r>
              <a:rPr lang="zh-CN" altLang="en-US" dirty="0"/>
              <a:t>注意：这个</a:t>
            </a:r>
            <a:r>
              <a:rPr lang="en-US" altLang="zh-CN" dirty="0"/>
              <a:t>T</a:t>
            </a:r>
            <a:r>
              <a:rPr lang="zh-CN" altLang="en-US" dirty="0"/>
              <a:t>虽然是泛型，但是只支持</a:t>
            </a:r>
            <a:r>
              <a:rPr lang="en-US" altLang="zh-CN" dirty="0" err="1"/>
              <a:t>Integer.class</a:t>
            </a:r>
            <a:r>
              <a:rPr lang="en-US" altLang="zh-CN" dirty="0"/>
              <a:t> </a:t>
            </a:r>
            <a:r>
              <a:rPr lang="en-US" altLang="zh-CN" dirty="0" err="1"/>
              <a:t>String.class</a:t>
            </a:r>
            <a:r>
              <a:rPr lang="en-US" altLang="zh-CN" dirty="0"/>
              <a:t> </a:t>
            </a:r>
            <a:r>
              <a:rPr lang="zh-CN" altLang="en-US" dirty="0"/>
              <a:t>这种单数据类型的，自己定义的</a:t>
            </a:r>
            <a:r>
              <a:rPr lang="en-US" altLang="zh-CN" dirty="0"/>
              <a:t>Bean</a:t>
            </a:r>
            <a:r>
              <a:rPr lang="zh-CN" altLang="en-US" dirty="0"/>
              <a:t>不支持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CA3C987-19B0-4DD5-8DAF-E09D5DC7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10.3.1 JDBC</a:t>
            </a:r>
            <a:r>
              <a:rPr lang="zh-CN" altLang="en-US" dirty="0"/>
              <a:t>模板</a:t>
            </a:r>
          </a:p>
        </p:txBody>
      </p:sp>
    </p:spTree>
    <p:extLst>
      <p:ext uri="{BB962C8B-B14F-4D97-AF65-F5344CB8AC3E}">
        <p14:creationId xmlns:p14="http://schemas.microsoft.com/office/powerpoint/2010/main" val="191102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CA3C987-19B0-4DD5-8DAF-E09D5DC7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10.3.1 JDBC</a:t>
            </a:r>
            <a:r>
              <a:rPr lang="zh-CN" altLang="en-US" dirty="0"/>
              <a:t>模板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CBFB99B-048D-4DDB-ACDF-517C3205F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1765526"/>
            <a:ext cx="8842583" cy="1440160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1E90444-0C3F-49D3-8092-9DD7BADA8F17}"/>
              </a:ext>
            </a:extLst>
          </p:cNvPr>
          <p:cNvSpPr/>
          <p:nvPr/>
        </p:nvSpPr>
        <p:spPr>
          <a:xfrm>
            <a:off x="1413892" y="3573016"/>
            <a:ext cx="95573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还有如下方式实现：</a:t>
            </a:r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/>
              <a:t>&lt;T&gt; List&lt;T&gt; </a:t>
            </a:r>
            <a:r>
              <a:rPr lang="en-US" altLang="zh-CN" sz="2000" dirty="0" err="1"/>
              <a:t>queryForList</a:t>
            </a:r>
            <a:r>
              <a:rPr lang="en-US" altLang="zh-CN" sz="2000" dirty="0"/>
              <a:t>(String </a:t>
            </a:r>
            <a:r>
              <a:rPr lang="en-US" altLang="zh-CN" sz="2000" dirty="0" err="1"/>
              <a:t>sql</a:t>
            </a:r>
            <a:r>
              <a:rPr lang="en-US" altLang="zh-CN" sz="2000" dirty="0"/>
              <a:t>, Object[]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, int[] </a:t>
            </a:r>
            <a:r>
              <a:rPr lang="en-US" altLang="zh-CN" sz="2000" dirty="0" err="1"/>
              <a:t>argTypes</a:t>
            </a:r>
            <a:r>
              <a:rPr lang="en-US" altLang="zh-CN" sz="2000" dirty="0"/>
              <a:t>, Class&lt;T&gt; </a:t>
            </a:r>
            <a:r>
              <a:rPr lang="en-US" altLang="zh-CN" sz="2000" dirty="0" err="1"/>
              <a:t>elementType</a:t>
            </a:r>
            <a:r>
              <a:rPr lang="en-US" altLang="zh-CN" sz="2000" dirty="0"/>
              <a:t>)</a:t>
            </a:r>
            <a:r>
              <a:rPr lang="zh-CN" altLang="en-US" sz="2000" dirty="0"/>
              <a:t>；</a:t>
            </a:r>
          </a:p>
          <a:p>
            <a:endParaRPr lang="zh-CN" altLang="en-US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altLang="zh-CN" sz="2000" dirty="0"/>
              <a:t>&lt;T&gt; List&lt;T&gt; </a:t>
            </a:r>
            <a:r>
              <a:rPr lang="en-US" altLang="zh-CN" sz="2000" dirty="0" err="1"/>
              <a:t>queryForList</a:t>
            </a:r>
            <a:r>
              <a:rPr lang="en-US" altLang="zh-CN" sz="2000" dirty="0"/>
              <a:t>(String </a:t>
            </a:r>
            <a:r>
              <a:rPr lang="en-US" altLang="zh-CN" sz="2000" dirty="0" err="1"/>
              <a:t>sql</a:t>
            </a:r>
            <a:r>
              <a:rPr lang="en-US" altLang="zh-CN" sz="2000" dirty="0"/>
              <a:t>, Class&lt;T&gt; </a:t>
            </a:r>
            <a:r>
              <a:rPr lang="en-US" altLang="zh-CN" sz="2000" dirty="0" err="1"/>
              <a:t>elementType</a:t>
            </a:r>
            <a:r>
              <a:rPr lang="en-US" altLang="zh-CN" sz="2000" dirty="0"/>
              <a:t>, Object...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</a:t>
            </a:r>
            <a:r>
              <a:rPr lang="zh-CN" altLang="en-US" sz="2000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89576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7FF3EFD-0CEB-4382-B069-3F3DF591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10133382" cy="4343400"/>
          </a:xfrm>
        </p:spPr>
        <p:txBody>
          <a:bodyPr>
            <a:normAutofit/>
          </a:bodyPr>
          <a:lstStyle/>
          <a:p>
            <a:r>
              <a:rPr lang="zh-CN" altLang="en-US" dirty="0"/>
              <a:t>查询</a:t>
            </a:r>
            <a:r>
              <a:rPr lang="en-US" altLang="zh-CN" dirty="0"/>
              <a:t>query</a:t>
            </a:r>
            <a:r>
              <a:rPr lang="zh-CN" altLang="en-US" dirty="0"/>
              <a:t>方法及</a:t>
            </a:r>
            <a:r>
              <a:rPr lang="en-US" altLang="zh-CN" dirty="0" err="1"/>
              <a:t>queryForXXX</a:t>
            </a:r>
            <a:r>
              <a:rPr lang="zh-CN" altLang="en-US" dirty="0"/>
              <a:t>方法</a:t>
            </a:r>
            <a:br>
              <a:rPr lang="en-US" altLang="zh-CN" dirty="0"/>
            </a:br>
            <a:r>
              <a:rPr lang="en-US" altLang="zh-CN" dirty="0"/>
              <a:t>&lt;T&gt; List&lt;T&gt; query(String </a:t>
            </a:r>
            <a:r>
              <a:rPr lang="en-US" altLang="zh-CN" dirty="0" err="1"/>
              <a:t>sql</a:t>
            </a:r>
            <a:r>
              <a:rPr lang="en-US" altLang="zh-CN" dirty="0"/>
              <a:t>, </a:t>
            </a:r>
            <a:r>
              <a:rPr lang="en-US" altLang="zh-CN" dirty="0" err="1"/>
              <a:t>RowMapper</a:t>
            </a:r>
            <a:r>
              <a:rPr lang="en-US" altLang="zh-CN" dirty="0"/>
              <a:t>&lt;T&gt; </a:t>
            </a:r>
            <a:r>
              <a:rPr lang="en-US" altLang="zh-CN" dirty="0" err="1"/>
              <a:t>rowMapper</a:t>
            </a:r>
            <a:r>
              <a:rPr lang="en-US" altLang="zh-CN" dirty="0"/>
              <a:t>) </a:t>
            </a:r>
          </a:p>
          <a:p>
            <a:r>
              <a:rPr lang="zh-CN" altLang="en-US" dirty="0"/>
              <a:t>说明：查询多条数据（固定</a:t>
            </a:r>
            <a:r>
              <a:rPr lang="en-US" altLang="zh-CN" dirty="0" err="1"/>
              <a:t>sql</a:t>
            </a:r>
            <a:r>
              <a:rPr lang="zh-CN" altLang="en-US" dirty="0"/>
              <a:t>，没有参数）</a:t>
            </a:r>
            <a:endParaRPr lang="en-US" altLang="zh-CN" dirty="0"/>
          </a:p>
          <a:p>
            <a:r>
              <a:rPr lang="zh-CN" altLang="en-US" dirty="0"/>
              <a:t>注意：每条数据映射为</a:t>
            </a:r>
            <a:r>
              <a:rPr lang="en-US" altLang="zh-CN" dirty="0"/>
              <a:t>java</a:t>
            </a:r>
            <a:r>
              <a:rPr lang="zh-CN" altLang="en-US" dirty="0"/>
              <a:t>对象，放入</a:t>
            </a:r>
            <a:r>
              <a:rPr lang="en-US" altLang="zh-CN" dirty="0"/>
              <a:t>List</a:t>
            </a:r>
            <a:r>
              <a:rPr lang="zh-CN" altLang="en-US" dirty="0"/>
              <a:t>中。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CA3C987-19B0-4DD5-8DAF-E09D5DC7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10.3.1 JDBC</a:t>
            </a:r>
            <a:r>
              <a:rPr lang="zh-CN" altLang="en-US" dirty="0"/>
              <a:t>模板</a:t>
            </a:r>
          </a:p>
        </p:txBody>
      </p:sp>
    </p:spTree>
    <p:extLst>
      <p:ext uri="{BB962C8B-B14F-4D97-AF65-F5344CB8AC3E}">
        <p14:creationId xmlns:p14="http://schemas.microsoft.com/office/powerpoint/2010/main" val="153327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CA3C987-19B0-4DD5-8DAF-E09D5DC7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10.3.1 JDBC</a:t>
            </a:r>
            <a:r>
              <a:rPr lang="zh-CN" altLang="en-US" dirty="0"/>
              <a:t>模板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1F3919B-57E5-4287-8EE7-047BCC3DC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1772816"/>
            <a:ext cx="8822580" cy="4810546"/>
          </a:xfrm>
        </p:spPr>
      </p:pic>
    </p:spTree>
    <p:extLst>
      <p:ext uri="{BB962C8B-B14F-4D97-AF65-F5344CB8AC3E}">
        <p14:creationId xmlns:p14="http://schemas.microsoft.com/office/powerpoint/2010/main" val="70515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7FF3EFD-0CEB-4382-B069-3F3DF591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10133382" cy="4343400"/>
          </a:xfrm>
        </p:spPr>
        <p:txBody>
          <a:bodyPr>
            <a:normAutofit/>
          </a:bodyPr>
          <a:lstStyle/>
          <a:p>
            <a:r>
              <a:rPr lang="zh-CN" altLang="en-US" dirty="0"/>
              <a:t>查询</a:t>
            </a:r>
            <a:r>
              <a:rPr lang="en-US" altLang="zh-CN" dirty="0"/>
              <a:t>query</a:t>
            </a:r>
            <a:r>
              <a:rPr lang="zh-CN" altLang="en-US" dirty="0"/>
              <a:t>方法及</a:t>
            </a:r>
            <a:r>
              <a:rPr lang="en-US" altLang="zh-CN" dirty="0" err="1"/>
              <a:t>queryForXXX</a:t>
            </a:r>
            <a:r>
              <a:rPr lang="zh-CN" altLang="en-US" dirty="0"/>
              <a:t>方法</a:t>
            </a:r>
            <a:br>
              <a:rPr lang="en-US" altLang="zh-CN" dirty="0"/>
            </a:br>
            <a:r>
              <a:rPr lang="en-US" altLang="zh-CN" dirty="0"/>
              <a:t>&lt;T&gt; List&lt;T&gt; query(String </a:t>
            </a:r>
            <a:r>
              <a:rPr lang="en-US" altLang="zh-CN" dirty="0" err="1"/>
              <a:t>sql</a:t>
            </a:r>
            <a:r>
              <a:rPr lang="en-US" altLang="zh-CN" dirty="0"/>
              <a:t>, </a:t>
            </a:r>
            <a:r>
              <a:rPr lang="en-US" altLang="zh-CN" dirty="0" err="1"/>
              <a:t>PreparedStatementSetter</a:t>
            </a:r>
            <a:r>
              <a:rPr lang="en-US" altLang="zh-CN" dirty="0"/>
              <a:t> </a:t>
            </a:r>
            <a:r>
              <a:rPr lang="en-US" altLang="zh-CN" dirty="0" err="1"/>
              <a:t>pss</a:t>
            </a:r>
            <a:r>
              <a:rPr lang="en-US" altLang="zh-CN" dirty="0"/>
              <a:t>, </a:t>
            </a:r>
            <a:r>
              <a:rPr lang="en-US" altLang="zh-CN" dirty="0" err="1"/>
              <a:t>RowMapper</a:t>
            </a:r>
            <a:r>
              <a:rPr lang="en-US" altLang="zh-CN" dirty="0"/>
              <a:t>&lt;T&gt; </a:t>
            </a:r>
            <a:r>
              <a:rPr lang="en-US" altLang="zh-CN" dirty="0" err="1"/>
              <a:t>rowMapper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说明：查询多条数据（预处理</a:t>
            </a:r>
            <a:r>
              <a:rPr lang="en-US" altLang="zh-CN" dirty="0" err="1"/>
              <a:t>sql</a:t>
            </a:r>
            <a:r>
              <a:rPr lang="zh-CN" altLang="en-US" dirty="0"/>
              <a:t>，需要传入参数）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CA3C987-19B0-4DD5-8DAF-E09D5DC7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10.3.1 JDBC</a:t>
            </a:r>
            <a:r>
              <a:rPr lang="zh-CN" altLang="en-US" dirty="0"/>
              <a:t>模板</a:t>
            </a:r>
          </a:p>
        </p:txBody>
      </p:sp>
    </p:spTree>
    <p:extLst>
      <p:ext uri="{BB962C8B-B14F-4D97-AF65-F5344CB8AC3E}">
        <p14:creationId xmlns:p14="http://schemas.microsoft.com/office/powerpoint/2010/main" val="41744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CA3C987-19B0-4DD5-8DAF-E09D5DC7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10.3.1 JDBC</a:t>
            </a:r>
            <a:r>
              <a:rPr lang="zh-CN" altLang="en-US" dirty="0"/>
              <a:t>模板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2FD47F0-62DC-4EA6-89B6-473A84420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1772815"/>
            <a:ext cx="7848872" cy="5444493"/>
          </a:xfrm>
        </p:spPr>
      </p:pic>
    </p:spTree>
    <p:extLst>
      <p:ext uri="{BB962C8B-B14F-4D97-AF65-F5344CB8AC3E}">
        <p14:creationId xmlns:p14="http://schemas.microsoft.com/office/powerpoint/2010/main" val="147386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CA3C987-19B0-4DD5-8DAF-E09D5DC7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10.3.1 JDBC</a:t>
            </a:r>
            <a:r>
              <a:rPr lang="zh-CN" altLang="en-US" dirty="0"/>
              <a:t>模板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E0A342-3361-4363-830C-E673D72F5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</a:t>
            </a:r>
            <a:r>
              <a:rPr lang="en-US" altLang="zh-CN" dirty="0" err="1"/>
              <a:t>RowMapper</a:t>
            </a:r>
            <a:r>
              <a:rPr lang="zh-CN" altLang="en-US" dirty="0"/>
              <a:t>回调类还有三种方法：</a:t>
            </a:r>
          </a:p>
          <a:p>
            <a:pPr marL="4572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&lt;T&gt; List&lt;T&gt; query(String </a:t>
            </a:r>
            <a:r>
              <a:rPr lang="en-US" altLang="zh-CN" dirty="0" err="1"/>
              <a:t>sql</a:t>
            </a:r>
            <a:r>
              <a:rPr lang="en-US" altLang="zh-CN" dirty="0"/>
              <a:t>, Object[] </a:t>
            </a:r>
            <a:r>
              <a:rPr lang="en-US" altLang="zh-CN" dirty="0" err="1"/>
              <a:t>args</a:t>
            </a:r>
            <a:r>
              <a:rPr lang="en-US" altLang="zh-CN" dirty="0"/>
              <a:t>, int[] </a:t>
            </a:r>
            <a:r>
              <a:rPr lang="en-US" altLang="zh-CN" dirty="0" err="1"/>
              <a:t>argTypes</a:t>
            </a:r>
            <a:r>
              <a:rPr lang="en-US" altLang="zh-CN" dirty="0"/>
              <a:t>, </a:t>
            </a:r>
            <a:r>
              <a:rPr lang="en-US" altLang="zh-CN" dirty="0" err="1"/>
              <a:t>RowMapper</a:t>
            </a:r>
            <a:r>
              <a:rPr lang="en-US" altLang="zh-CN" dirty="0"/>
              <a:t>&lt;T&gt; </a:t>
            </a:r>
            <a:r>
              <a:rPr lang="en-US" altLang="zh-CN" dirty="0" err="1"/>
              <a:t>rowMapper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marL="4572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&lt;T&gt; List&lt;T&gt; query(String </a:t>
            </a:r>
            <a:r>
              <a:rPr lang="en-US" altLang="zh-CN" dirty="0" err="1"/>
              <a:t>sql</a:t>
            </a:r>
            <a:r>
              <a:rPr lang="en-US" altLang="zh-CN" dirty="0"/>
              <a:t>, Object[] </a:t>
            </a:r>
            <a:r>
              <a:rPr lang="en-US" altLang="zh-CN" dirty="0" err="1"/>
              <a:t>args</a:t>
            </a:r>
            <a:r>
              <a:rPr lang="en-US" altLang="zh-CN" dirty="0"/>
              <a:t>, </a:t>
            </a:r>
            <a:r>
              <a:rPr lang="en-US" altLang="zh-CN" dirty="0" err="1"/>
              <a:t>RowMapper</a:t>
            </a:r>
            <a:r>
              <a:rPr lang="en-US" altLang="zh-CN" dirty="0"/>
              <a:t>&lt;T&gt; </a:t>
            </a:r>
            <a:r>
              <a:rPr lang="en-US" altLang="zh-CN" dirty="0" err="1"/>
              <a:t>rowMapper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marL="4572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&lt;T&gt; List&lt;T&gt; query(String </a:t>
            </a:r>
            <a:r>
              <a:rPr lang="en-US" altLang="zh-CN" dirty="0" err="1"/>
              <a:t>sql</a:t>
            </a:r>
            <a:r>
              <a:rPr lang="en-US" altLang="zh-CN" dirty="0"/>
              <a:t>, </a:t>
            </a:r>
            <a:r>
              <a:rPr lang="en-US" altLang="zh-CN" dirty="0" err="1"/>
              <a:t>RowMapper</a:t>
            </a:r>
            <a:r>
              <a:rPr lang="en-US" altLang="zh-CN" dirty="0"/>
              <a:t>&lt;T&gt; </a:t>
            </a:r>
            <a:r>
              <a:rPr lang="en-US" altLang="zh-CN" dirty="0" err="1"/>
              <a:t>rowMapper</a:t>
            </a:r>
            <a:r>
              <a:rPr lang="en-US" altLang="zh-CN" dirty="0"/>
              <a:t>, Object... 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06105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CA3C987-19B0-4DD5-8DAF-E09D5DC7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10.3.1 JDBC</a:t>
            </a:r>
            <a:r>
              <a:rPr lang="zh-CN" altLang="en-US" dirty="0"/>
              <a:t>模板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37E563D-4CB5-41E4-8C56-DACA95F0E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6" y="2427242"/>
            <a:ext cx="9753600" cy="646689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A5854E8-6214-4526-AC6A-32C7A0C3F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6" y="3284984"/>
            <a:ext cx="11560542" cy="34674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0DED1D6-8A3E-4871-BEA0-52448D0E38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6" y="1931064"/>
            <a:ext cx="11498008" cy="30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3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4349448-6D6F-4EF4-AD98-216B45D8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Spring</a:t>
            </a:r>
            <a:r>
              <a:rPr lang="zh-CN" altLang="en-US" dirty="0"/>
              <a:t>的数据访问哲学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63009C21-5D26-4672-A535-15FE4EFFF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124" y="1916832"/>
            <a:ext cx="4908546" cy="2808312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435AA68-AB29-4A45-832F-4AF242023AAF}"/>
              </a:ext>
            </a:extLst>
          </p:cNvPr>
          <p:cNvSpPr txBox="1"/>
          <p:nvPr/>
        </p:nvSpPr>
        <p:spPr>
          <a:xfrm>
            <a:off x="1321752" y="5157192"/>
            <a:ext cx="9269290" cy="597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服务对象本身并不会处理数据访问，而是将数据访问委托给</a:t>
            </a:r>
            <a:r>
              <a:rPr lang="en-US" altLang="zh-CN" dirty="0"/>
              <a:t>Repository</a:t>
            </a:r>
            <a:r>
              <a:rPr lang="zh-CN" altLang="en-US" dirty="0"/>
              <a:t>。</a:t>
            </a:r>
            <a:r>
              <a:rPr lang="en-US" altLang="zh-CN" dirty="0"/>
              <a:t>Repository</a:t>
            </a:r>
            <a:r>
              <a:rPr lang="zh-CN" altLang="en-US" dirty="0"/>
              <a:t>接口确保其与服务对象的松耦合。</a:t>
            </a:r>
          </a:p>
        </p:txBody>
      </p:sp>
    </p:spTree>
    <p:extLst>
      <p:ext uri="{BB962C8B-B14F-4D97-AF65-F5344CB8AC3E}">
        <p14:creationId xmlns:p14="http://schemas.microsoft.com/office/powerpoint/2010/main" val="98202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DC4BC22-F75A-4840-977A-656433DE2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提供了在</a:t>
            </a:r>
            <a:r>
              <a:rPr lang="en-US" altLang="zh-CN" dirty="0"/>
              <a:t>Spring</a:t>
            </a:r>
            <a:r>
              <a:rPr lang="zh-CN" altLang="en-US" dirty="0"/>
              <a:t>上下文中配置数据源</a:t>
            </a:r>
            <a:r>
              <a:rPr lang="en-US" altLang="zh-CN" dirty="0"/>
              <a:t>bean</a:t>
            </a:r>
            <a:r>
              <a:rPr lang="zh-CN" altLang="en-US" dirty="0"/>
              <a:t>的多种方式，包括：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JDBC</a:t>
            </a:r>
            <a:r>
              <a:rPr lang="zh-CN" altLang="en-US" dirty="0"/>
              <a:t>驱动程序定义的数据源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 err="1"/>
              <a:t>JNDI</a:t>
            </a:r>
            <a:r>
              <a:rPr lang="zh-CN" altLang="en-US" dirty="0"/>
              <a:t>查找的数据源</a:t>
            </a:r>
            <a:endParaRPr lang="en-US" altLang="zh-CN" dirty="0"/>
          </a:p>
          <a:p>
            <a:pPr lvl="1"/>
            <a:r>
              <a:rPr lang="zh-CN" altLang="en-US" dirty="0"/>
              <a:t>连接池的数据源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C8779DD-D04C-4A63-AF12-80B56A41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</a:t>
            </a:r>
            <a:r>
              <a:rPr lang="zh-CN" altLang="en-US" dirty="0"/>
              <a:t>配置数据源</a:t>
            </a:r>
          </a:p>
        </p:txBody>
      </p:sp>
    </p:spTree>
    <p:extLst>
      <p:ext uri="{BB962C8B-B14F-4D97-AF65-F5344CB8AC3E}">
        <p14:creationId xmlns:p14="http://schemas.microsoft.com/office/powerpoint/2010/main" val="184137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DC4BC22-F75A-4840-977A-656433DE2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应用程序经常部署在</a:t>
            </a:r>
            <a:r>
              <a:rPr lang="en-US" altLang="zh-CN" dirty="0"/>
              <a:t>java EE</a:t>
            </a:r>
            <a:r>
              <a:rPr lang="zh-CN" altLang="en-US" dirty="0"/>
              <a:t>应用服务器中，如</a:t>
            </a:r>
            <a:r>
              <a:rPr lang="en-US" altLang="zh-CN" dirty="0"/>
              <a:t>WebSphere</a:t>
            </a:r>
            <a:r>
              <a:rPr lang="zh-CN" altLang="en-US" dirty="0"/>
              <a:t>、</a:t>
            </a:r>
            <a:r>
              <a:rPr lang="en-US" altLang="zh-CN" dirty="0"/>
              <a:t>JBoss</a:t>
            </a:r>
            <a:r>
              <a:rPr lang="zh-CN" altLang="en-US" dirty="0"/>
              <a:t>或</a:t>
            </a:r>
            <a:r>
              <a:rPr lang="en-US" altLang="zh-CN" dirty="0"/>
              <a:t>Tomcat</a:t>
            </a:r>
            <a:r>
              <a:rPr lang="zh-CN" altLang="en-US" dirty="0"/>
              <a:t>这样的</a:t>
            </a:r>
            <a:r>
              <a:rPr lang="en-US" altLang="zh-CN" dirty="0"/>
              <a:t>Web</a:t>
            </a:r>
            <a:r>
              <a:rPr lang="zh-CN" altLang="en-US" dirty="0"/>
              <a:t>容器中。</a:t>
            </a:r>
            <a:endParaRPr lang="en-US" altLang="zh-CN" dirty="0"/>
          </a:p>
          <a:p>
            <a:r>
              <a:rPr lang="zh-CN" altLang="en-US" dirty="0"/>
              <a:t>这些服务器允许你配置通过</a:t>
            </a:r>
            <a:r>
              <a:rPr lang="en-US" altLang="zh-CN" dirty="0" err="1"/>
              <a:t>JNDI</a:t>
            </a:r>
            <a:r>
              <a:rPr lang="zh-CN" altLang="en-US" dirty="0"/>
              <a:t>获取数据源。这种配置的好处在于数据源完全可以在应用程序之外进行管理。</a:t>
            </a:r>
            <a:endParaRPr lang="en-US" altLang="zh-CN" dirty="0"/>
          </a:p>
          <a:p>
            <a:r>
              <a:rPr lang="zh-CN" altLang="en-US" dirty="0"/>
              <a:t>另外，在应用服务器中管理的数据源通常以池的方式组织，从而具备更好的性能。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C8779DD-D04C-4A63-AF12-80B56A41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10.2.1 </a:t>
            </a:r>
            <a:r>
              <a:rPr lang="zh-CN" altLang="en-US" dirty="0"/>
              <a:t>使用</a:t>
            </a:r>
            <a:r>
              <a:rPr lang="en-US" altLang="zh-CN" dirty="0" err="1"/>
              <a:t>JNDI</a:t>
            </a:r>
            <a:r>
              <a:rPr lang="zh-CN" altLang="en-US" dirty="0"/>
              <a:t>数据源</a:t>
            </a:r>
          </a:p>
        </p:txBody>
      </p:sp>
    </p:spTree>
    <p:extLst>
      <p:ext uri="{BB962C8B-B14F-4D97-AF65-F5344CB8AC3E}">
        <p14:creationId xmlns:p14="http://schemas.microsoft.com/office/powerpoint/2010/main" val="191919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C8779DD-D04C-4A63-AF12-80B56A41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10.2.1 </a:t>
            </a:r>
            <a:r>
              <a:rPr lang="zh-CN" altLang="en-US" dirty="0"/>
              <a:t>使用</a:t>
            </a:r>
            <a:r>
              <a:rPr lang="en-US" altLang="zh-CN" dirty="0" err="1"/>
              <a:t>JNDI</a:t>
            </a:r>
            <a:r>
              <a:rPr lang="zh-CN" altLang="en-US" dirty="0"/>
              <a:t>数据源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9D47162C-534C-46C9-BADD-FDA0E63E1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4" y="2636912"/>
            <a:ext cx="9832453" cy="2736304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EB69CF1-3DDD-44D2-9088-4B7DB1A65859}"/>
              </a:ext>
            </a:extLst>
          </p:cNvPr>
          <p:cNvSpPr txBox="1"/>
          <p:nvPr/>
        </p:nvSpPr>
        <p:spPr>
          <a:xfrm>
            <a:off x="1217614" y="1988840"/>
            <a:ext cx="3076483" cy="433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使用</a:t>
            </a:r>
            <a:r>
              <a:rPr lang="en-US" altLang="zh-CN" sz="2400" dirty="0" err="1"/>
              <a:t>JNDI</a:t>
            </a:r>
            <a:r>
              <a:rPr lang="zh-CN" altLang="en-US" sz="2400" dirty="0"/>
              <a:t>获取数据源</a:t>
            </a:r>
          </a:p>
        </p:txBody>
      </p:sp>
    </p:spTree>
    <p:extLst>
      <p:ext uri="{BB962C8B-B14F-4D97-AF65-F5344CB8AC3E}">
        <p14:creationId xmlns:p14="http://schemas.microsoft.com/office/powerpoint/2010/main" val="8651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DC4BC22-F75A-4840-977A-656433DE2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Spring</a:t>
            </a:r>
            <a:r>
              <a:rPr lang="zh-CN" altLang="en-US" dirty="0"/>
              <a:t>中，通过</a:t>
            </a:r>
            <a:r>
              <a:rPr lang="en-US" altLang="zh-CN" dirty="0"/>
              <a:t>JDBC</a:t>
            </a:r>
            <a:r>
              <a:rPr lang="zh-CN" altLang="en-US" dirty="0"/>
              <a:t>驱动定义数据源是最简单的配置方式。</a:t>
            </a:r>
            <a:endParaRPr lang="en-US" altLang="zh-CN" dirty="0"/>
          </a:p>
          <a:p>
            <a:r>
              <a:rPr lang="en-US" altLang="zh-CN" dirty="0"/>
              <a:t>Spring</a:t>
            </a:r>
            <a:r>
              <a:rPr lang="zh-CN" altLang="en-US" dirty="0"/>
              <a:t>提供了三个这样的数据源类供选择：</a:t>
            </a:r>
            <a:endParaRPr lang="en-US" altLang="zh-CN" dirty="0"/>
          </a:p>
          <a:p>
            <a:pPr lvl="1"/>
            <a:r>
              <a:rPr lang="en-US" altLang="zh-CN" dirty="0" err="1"/>
              <a:t>DriverManageDataSource</a:t>
            </a:r>
            <a:r>
              <a:rPr lang="en-US" altLang="zh-CN" dirty="0"/>
              <a:t>:</a:t>
            </a:r>
            <a:r>
              <a:rPr lang="zh-CN" altLang="en-US" dirty="0"/>
              <a:t>在每个连接请求时都会返回一个新建的连接，没有进行池化管理。</a:t>
            </a:r>
            <a:endParaRPr lang="en-US" altLang="zh-CN" dirty="0"/>
          </a:p>
          <a:p>
            <a:pPr lvl="1"/>
            <a:r>
              <a:rPr lang="en-US" altLang="zh-CN" dirty="0" err="1"/>
              <a:t>SimpleDriverDataSource</a:t>
            </a:r>
            <a:r>
              <a:rPr lang="en-US" altLang="zh-CN" dirty="0"/>
              <a:t>:</a:t>
            </a:r>
            <a:r>
              <a:rPr lang="zh-CN" altLang="en-US" dirty="0"/>
              <a:t>与</a:t>
            </a:r>
            <a:r>
              <a:rPr lang="en-US" altLang="zh-CN" dirty="0" err="1"/>
              <a:t>DriverManageDataSource</a:t>
            </a:r>
            <a:r>
              <a:rPr lang="zh-CN" altLang="en-US" dirty="0"/>
              <a:t>的工作方式类似，但是它直接使用</a:t>
            </a:r>
            <a:r>
              <a:rPr lang="en-US" altLang="zh-CN" dirty="0"/>
              <a:t>JDBC</a:t>
            </a:r>
            <a:r>
              <a:rPr lang="zh-CN" altLang="en-US" dirty="0"/>
              <a:t>驱动，来解决在特定环境下的类加载问题。</a:t>
            </a:r>
            <a:endParaRPr lang="en-US" altLang="zh-CN" dirty="0"/>
          </a:p>
          <a:p>
            <a:pPr lvl="1"/>
            <a:r>
              <a:rPr lang="en-US" altLang="zh-CN" dirty="0" err="1"/>
              <a:t>SingleConnectionDataSource</a:t>
            </a:r>
            <a:r>
              <a:rPr lang="zh-CN" altLang="en-US" dirty="0"/>
              <a:t>：在每个连接请求时都会返回同一个连接。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C8779DD-D04C-4A63-AF12-80B56A41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</a:t>
            </a:r>
            <a:r>
              <a:rPr lang="zh-CN" altLang="en-US" dirty="0"/>
              <a:t>基于</a:t>
            </a:r>
            <a:r>
              <a:rPr lang="en-US" altLang="zh-CN" dirty="0"/>
              <a:t>JDBC</a:t>
            </a:r>
            <a:r>
              <a:rPr lang="zh-CN" altLang="en-US" dirty="0"/>
              <a:t>驱动的数据源</a:t>
            </a:r>
          </a:p>
        </p:txBody>
      </p:sp>
    </p:spTree>
    <p:extLst>
      <p:ext uri="{BB962C8B-B14F-4D97-AF65-F5344CB8AC3E}">
        <p14:creationId xmlns:p14="http://schemas.microsoft.com/office/powerpoint/2010/main" val="410915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定义 1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9C8696-0FC9-4CE5-B92E-6DB3A3C9E6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世界地图系列、亚洲大陆演示（宽屏）</Template>
  <TotalTime>0</TotalTime>
  <Words>2142</Words>
  <Application>Microsoft Office PowerPoint</Application>
  <PresentationFormat>自定义</PresentationFormat>
  <Paragraphs>167</Paragraphs>
  <Slides>48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4" baseType="lpstr">
      <vt:lpstr>微软雅黑</vt:lpstr>
      <vt:lpstr>Arial</vt:lpstr>
      <vt:lpstr>Century Gothic</vt:lpstr>
      <vt:lpstr>Courier New</vt:lpstr>
      <vt:lpstr>Wingdings</vt:lpstr>
      <vt:lpstr>Continental_Asia_16x9</vt:lpstr>
      <vt:lpstr>第8讲 Spring中使用jdbc</vt:lpstr>
      <vt:lpstr>本讲内容</vt:lpstr>
      <vt:lpstr>10.1 Spring的数据访问哲学</vt:lpstr>
      <vt:lpstr>10.1 Spring的数据访问哲学</vt:lpstr>
      <vt:lpstr>10.1 Spring的数据访问哲学</vt:lpstr>
      <vt:lpstr>10.2 配置数据源</vt:lpstr>
      <vt:lpstr>10.2.1 使用JNDI数据源</vt:lpstr>
      <vt:lpstr>10.2.1 使用JNDI数据源</vt:lpstr>
      <vt:lpstr>10.2 基于JDBC驱动的数据源</vt:lpstr>
      <vt:lpstr>10.2 基于JDBC驱动的数据源</vt:lpstr>
      <vt:lpstr>10.2 使用数据源连接池</vt:lpstr>
      <vt:lpstr>10.3 在Spring中使用JDBC</vt:lpstr>
      <vt:lpstr>10.3 在Spring中使用JDBC</vt:lpstr>
      <vt:lpstr>10.3 在Spring中使用JDBC</vt:lpstr>
      <vt:lpstr>10.3.1 JDBC模板</vt:lpstr>
      <vt:lpstr>10.3.1 JDBC模板</vt:lpstr>
      <vt:lpstr>10.3.1 JDBC模板</vt:lpstr>
      <vt:lpstr>10.3.1 JDBC模板</vt:lpstr>
      <vt:lpstr>10.3.1 JDBC模板</vt:lpstr>
      <vt:lpstr>10.3.1 JDBC模板</vt:lpstr>
      <vt:lpstr>10.3.1 JDBC模板</vt:lpstr>
      <vt:lpstr>10.3.1 JDBC模板</vt:lpstr>
      <vt:lpstr>10.3.1 JDBC模板</vt:lpstr>
      <vt:lpstr>10.3.1 JDBC模板</vt:lpstr>
      <vt:lpstr>10.3.1 JDBC模板</vt:lpstr>
      <vt:lpstr>10.3.1 JDBC模板</vt:lpstr>
      <vt:lpstr>10.3.1 JDBC模板</vt:lpstr>
      <vt:lpstr>10.3.1 JDBC模板</vt:lpstr>
      <vt:lpstr>10.3.1 JDBC模板</vt:lpstr>
      <vt:lpstr>10.3.1 JDBC模板</vt:lpstr>
      <vt:lpstr>10.3.1 JDBC模板</vt:lpstr>
      <vt:lpstr>10.3.1 JDBC模板</vt:lpstr>
      <vt:lpstr>10.3.1 JDBC模板</vt:lpstr>
      <vt:lpstr>10.3.1 JDBC模板</vt:lpstr>
      <vt:lpstr>10.3.1 JDBC模板</vt:lpstr>
      <vt:lpstr>10.3.1 JDBC模板</vt:lpstr>
      <vt:lpstr>10.3.1 JDBC模板</vt:lpstr>
      <vt:lpstr>10.3.1 JDBC模板</vt:lpstr>
      <vt:lpstr>10.3.1 JDBC模板</vt:lpstr>
      <vt:lpstr>10.3.1 JDBC模板</vt:lpstr>
      <vt:lpstr>10.3.1 JDBC模板</vt:lpstr>
      <vt:lpstr>10.3.1 JDBC模板</vt:lpstr>
      <vt:lpstr>10.3.1 JDBC模板</vt:lpstr>
      <vt:lpstr>10.3.1 JDBC模板</vt:lpstr>
      <vt:lpstr>10.3.1 JDBC模板</vt:lpstr>
      <vt:lpstr>10.3.1 JDBC模板</vt:lpstr>
      <vt:lpstr>10.3.1 JDBC模板</vt:lpstr>
      <vt:lpstr>10.3.1 JDBC模板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2016-02-17T05:20:02Z</dcterms:created>
  <dcterms:modified xsi:type="dcterms:W3CDTF">2020-03-08T09:44:21Z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