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5" r:id="rId16"/>
    <p:sldId id="273" r:id="rId17"/>
    <p:sldId id="274" r:id="rId18"/>
    <p:sldId id="277" r:id="rId19"/>
    <p:sldId id="276" r:id="rId20"/>
    <p:sldId id="278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87" autoAdjust="0"/>
  </p:normalViewPr>
  <p:slideViewPr>
    <p:cSldViewPr>
      <p:cViewPr varScale="1">
        <p:scale>
          <a:sx n="82" d="100"/>
          <a:sy n="82" d="100"/>
        </p:scale>
        <p:origin x="677" y="6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6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128FCA9C-FF92-4024-BDEC-A6D3B663DC09}" type="datetimeFigureOut">
              <a:rPr lang="en-US" altLang="zh-CN"/>
              <a:t>3/17/2020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446DCAE-1661-43FF-8A44-43DAFDC1FD90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72AB877-E7B1-4681-847E-D0918612832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9C971FF-EF28-4195-A575-329446EFAA55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8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 latinLnBrk="0">
              <a:defRPr lang="zh-CN" sz="4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indent="-228600">
              <a:lnSpc>
                <a:spcPct val="110000"/>
              </a:lnSpc>
              <a:buClr>
                <a:srgbClr val="0070C0"/>
              </a:buClr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</a:defRPr>
            </a:lvl1pPr>
            <a:lvl2pPr marL="502920" indent="-228600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 baseline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defRPr>
            </a:lvl2pPr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8836" y="1600200"/>
            <a:ext cx="9762377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 latinLnBrk="0">
              <a:defRPr lang="zh-CN" sz="4400" b="0" cap="all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 latinLnBrk="0">
              <a:spcBef>
                <a:spcPts val="0"/>
              </a:spcBef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 baseline="0"/>
            </a:lvl8pPr>
            <a:lvl9pPr latinLnBrk="0">
              <a:defRPr lang="zh-CN" sz="14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 latinLnBrk="0">
              <a:defRPr lang="zh-CN" sz="4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zh-CN" altLang="en-US"/>
              <a:t>2020/3/17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zh-CN" altLang="en-US"/>
              <a:pPr/>
              <a:t>2020/3/17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 cap="all" baseline="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29444" y="1556792"/>
            <a:ext cx="9753600" cy="1951856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讲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原理</a:t>
            </a:r>
            <a:endParaRPr 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029443" y="4005064"/>
            <a:ext cx="785438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zh-CN"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主讲人：李焕哲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/>
              <a:t>组件说明：</a:t>
            </a:r>
          </a:p>
          <a:p>
            <a:pPr lvl="1"/>
            <a:r>
              <a:rPr lang="en-US" altLang="zh-CN" dirty="0" err="1"/>
              <a:t>DispatcherServlet</a:t>
            </a:r>
            <a:r>
              <a:rPr lang="zh-CN" altLang="en-US" dirty="0"/>
              <a:t>：作为前端控制器，整个流程控制的中心，控制其它组件执行，统一调度，降低组件之间的耦合性，提高每个组件的扩展性。</a:t>
            </a:r>
          </a:p>
          <a:p>
            <a:pPr lvl="1"/>
            <a:r>
              <a:rPr lang="en-US" altLang="zh-CN" dirty="0" err="1"/>
              <a:t>HandlerMapping</a:t>
            </a:r>
            <a:r>
              <a:rPr lang="zh-CN" altLang="en-US" dirty="0"/>
              <a:t>：通过扩展处理器映射器实现不同的映射方式，例如：配置文件方式，实现接口方式，注解方式等。</a:t>
            </a:r>
          </a:p>
          <a:p>
            <a:pPr lvl="1"/>
            <a:r>
              <a:rPr lang="en-US" altLang="zh-CN" dirty="0" err="1"/>
              <a:t>HandlAdapter</a:t>
            </a:r>
            <a:r>
              <a:rPr lang="zh-CN" altLang="en-US" dirty="0"/>
              <a:t>：通过扩展处理器适配器，支持更多类型的处理器。</a:t>
            </a:r>
          </a:p>
          <a:p>
            <a:pPr lvl="1"/>
            <a:r>
              <a:rPr lang="en-US" altLang="zh-CN" dirty="0" err="1"/>
              <a:t>ViewResolver</a:t>
            </a:r>
            <a:r>
              <a:rPr lang="zh-CN" altLang="en-US" dirty="0"/>
              <a:t>：通过扩展视图解析器，支持更多类型的视图解析，例如：</a:t>
            </a:r>
            <a:r>
              <a:rPr lang="en-US" altLang="zh-CN" dirty="0" err="1"/>
              <a:t>jsp</a:t>
            </a:r>
            <a:r>
              <a:rPr lang="zh-CN" altLang="en-US" dirty="0"/>
              <a:t>、</a:t>
            </a:r>
            <a:r>
              <a:rPr lang="en-US" altLang="zh-CN" dirty="0" err="1"/>
              <a:t>freemarker</a:t>
            </a:r>
            <a:r>
              <a:rPr lang="zh-CN" altLang="en-US" dirty="0"/>
              <a:t>、</a:t>
            </a:r>
            <a:r>
              <a:rPr lang="en-US" altLang="zh-CN" dirty="0"/>
              <a:t>pdf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等。</a:t>
            </a:r>
          </a:p>
          <a:p>
            <a:pPr marL="4572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87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en-US" altLang="zh-CN" dirty="0"/>
              <a:t>,</a:t>
            </a:r>
            <a:r>
              <a:rPr lang="zh-CN" altLang="en-US" dirty="0"/>
              <a:t>下载相关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/>
              <a:t>spring-web-</a:t>
            </a:r>
            <a:r>
              <a:rPr lang="en-US" altLang="zh-CN" dirty="0" err="1"/>
              <a:t>5.2.4.RELEASE.jar</a:t>
            </a:r>
            <a:endParaRPr lang="en-US" altLang="zh-CN" dirty="0"/>
          </a:p>
          <a:p>
            <a:pPr lvl="1"/>
            <a:r>
              <a:rPr lang="en-US" altLang="zh-CN" dirty="0"/>
              <a:t>spring-</a:t>
            </a:r>
            <a:r>
              <a:rPr lang="en-US" altLang="zh-CN" dirty="0" err="1"/>
              <a:t>webmvc</a:t>
            </a:r>
            <a:r>
              <a:rPr lang="en-US" altLang="zh-CN" dirty="0"/>
              <a:t>-</a:t>
            </a:r>
            <a:r>
              <a:rPr lang="en-US" altLang="zh-CN" dirty="0" err="1"/>
              <a:t>5.2.4.RELEASE.jar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定义处理器</a:t>
            </a:r>
            <a:r>
              <a:rPr lang="en-US" altLang="zh-CN" dirty="0"/>
              <a:t>Handler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0F507-7A9E-4E61-B7B9-0BE1ABE26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2276872"/>
            <a:ext cx="831414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/>
              <a:t>conf</a:t>
            </a:r>
            <a:r>
              <a:rPr lang="zh-CN" altLang="en-US" dirty="0"/>
              <a:t>目录下有一个</a:t>
            </a:r>
            <a:r>
              <a:rPr lang="en-US" altLang="zh-CN" dirty="0" err="1"/>
              <a:t>web.xml</a:t>
            </a:r>
            <a:r>
              <a:rPr lang="zh-CN" altLang="en-US" dirty="0"/>
              <a:t>文件，该</a:t>
            </a:r>
            <a:r>
              <a:rPr lang="en-US" altLang="zh-CN" dirty="0" err="1"/>
              <a:t>web.xml</a:t>
            </a:r>
            <a:r>
              <a:rPr lang="zh-CN" altLang="en-US" dirty="0"/>
              <a:t>对于所有</a:t>
            </a:r>
            <a:r>
              <a:rPr lang="en-US" altLang="zh-CN" dirty="0"/>
              <a:t>tomcat</a:t>
            </a:r>
            <a:r>
              <a:rPr lang="zh-CN" altLang="en-US" dirty="0"/>
              <a:t>加载的</a:t>
            </a:r>
            <a:r>
              <a:rPr lang="en-US" altLang="zh-CN" dirty="0"/>
              <a:t>web</a:t>
            </a:r>
            <a:r>
              <a:rPr lang="zh-CN" altLang="en-US" dirty="0"/>
              <a:t>应用有效</a:t>
            </a:r>
            <a:endParaRPr lang="en-US" altLang="zh-CN" dirty="0"/>
          </a:p>
          <a:p>
            <a:r>
              <a:rPr lang="zh-CN" altLang="en-US" dirty="0"/>
              <a:t>在每个</a:t>
            </a:r>
            <a:r>
              <a:rPr lang="en-US" altLang="zh-CN" dirty="0"/>
              <a:t>web</a:t>
            </a:r>
            <a:r>
              <a:rPr lang="zh-CN" altLang="en-US" dirty="0"/>
              <a:t>应用的</a:t>
            </a:r>
            <a:r>
              <a:rPr lang="en-US" altLang="zh-CN" dirty="0"/>
              <a:t>WEB-INF</a:t>
            </a:r>
            <a:r>
              <a:rPr lang="zh-CN" altLang="en-US" dirty="0"/>
              <a:t>目录下也有一个</a:t>
            </a:r>
            <a:r>
              <a:rPr lang="en-US" altLang="zh-CN" dirty="0" err="1"/>
              <a:t>web.xml</a:t>
            </a:r>
            <a:r>
              <a:rPr lang="zh-CN" altLang="en-US" dirty="0"/>
              <a:t>文件，它仅对该</a:t>
            </a:r>
            <a:r>
              <a:rPr lang="en-US" altLang="zh-CN" dirty="0"/>
              <a:t>web</a:t>
            </a:r>
            <a:r>
              <a:rPr lang="zh-CN" altLang="en-US" dirty="0"/>
              <a:t>应用本身生效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web</a:t>
            </a:r>
            <a:r>
              <a:rPr lang="zh-CN" altLang="en-US" dirty="0"/>
              <a:t>应用的</a:t>
            </a:r>
            <a:r>
              <a:rPr lang="en-US" altLang="zh-CN" dirty="0" err="1"/>
              <a:t>web.xml</a:t>
            </a:r>
            <a:r>
              <a:rPr lang="zh-CN" altLang="en-US" dirty="0"/>
              <a:t>会与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/>
              <a:t>conf</a:t>
            </a:r>
            <a:r>
              <a:rPr lang="zh-CN" altLang="en-US" dirty="0"/>
              <a:t>目录下的</a:t>
            </a:r>
            <a:r>
              <a:rPr lang="en-US" altLang="zh-CN" dirty="0" err="1"/>
              <a:t>web.xml</a:t>
            </a:r>
            <a:r>
              <a:rPr lang="zh-CN" altLang="en-US" dirty="0"/>
              <a:t>进行合并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53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/>
              <a:t>conf</a:t>
            </a:r>
            <a:r>
              <a:rPr lang="zh-CN" altLang="en-US" dirty="0"/>
              <a:t>目录下的</a:t>
            </a:r>
            <a:r>
              <a:rPr lang="en-US" altLang="zh-CN" dirty="0" err="1"/>
              <a:t>web.xml</a:t>
            </a:r>
            <a:r>
              <a:rPr lang="zh-CN" altLang="en-US" dirty="0"/>
              <a:t>文件中有</a:t>
            </a:r>
            <a:r>
              <a:rPr lang="en-US" altLang="zh-CN" dirty="0"/>
              <a:t>Default Servlet</a:t>
            </a:r>
            <a:r>
              <a:rPr lang="zh-CN" altLang="en-US" dirty="0"/>
              <a:t>和</a:t>
            </a:r>
            <a:r>
              <a:rPr lang="en-US" altLang="zh-CN" dirty="0" err="1"/>
              <a:t>jsp</a:t>
            </a:r>
            <a:r>
              <a:rPr lang="en-US" altLang="zh-CN" dirty="0"/>
              <a:t> servlet</a:t>
            </a:r>
            <a:r>
              <a:rPr lang="zh-CN" altLang="en-US" dirty="0"/>
              <a:t>两个</a:t>
            </a:r>
            <a:r>
              <a:rPr lang="en-US" altLang="zh-CN" dirty="0"/>
              <a:t>servlet</a:t>
            </a:r>
          </a:p>
          <a:p>
            <a:pPr lvl="1"/>
            <a:r>
              <a:rPr lang="en-US" altLang="zh-CN" dirty="0"/>
              <a:t>Default Servlet:</a:t>
            </a:r>
            <a:r>
              <a:rPr lang="zh-CN" altLang="en-US" dirty="0"/>
              <a:t>是所有</a:t>
            </a:r>
            <a:r>
              <a:rPr lang="en-US" altLang="zh-CN" dirty="0"/>
              <a:t>web</a:t>
            </a:r>
            <a:r>
              <a:rPr lang="zh-CN" altLang="en-US" dirty="0"/>
              <a:t>应用的默认</a:t>
            </a:r>
            <a:r>
              <a:rPr lang="en-US" altLang="zh-CN" dirty="0"/>
              <a:t>servlet</a:t>
            </a:r>
            <a:r>
              <a:rPr lang="zh-CN" altLang="en-US" dirty="0"/>
              <a:t>，其它</a:t>
            </a:r>
            <a:r>
              <a:rPr lang="en-US" altLang="zh-CN" dirty="0"/>
              <a:t>servlet</a:t>
            </a:r>
            <a:r>
              <a:rPr lang="zh-CN" altLang="en-US" dirty="0"/>
              <a:t>不处理的请求交由它处理，包括静态资源请求。</a:t>
            </a:r>
            <a:endParaRPr lang="en-US" altLang="zh-CN" dirty="0"/>
          </a:p>
          <a:p>
            <a:pPr lvl="1"/>
            <a:r>
              <a:rPr lang="en-US" altLang="zh-CN" dirty="0" err="1"/>
              <a:t>jsp</a:t>
            </a:r>
            <a:r>
              <a:rPr lang="en-US" altLang="zh-CN" dirty="0"/>
              <a:t> servlet</a:t>
            </a:r>
            <a:r>
              <a:rPr lang="zh-CN" altLang="en-US" dirty="0"/>
              <a:t>：</a:t>
            </a:r>
            <a:r>
              <a:rPr lang="en-US" altLang="zh-CN" dirty="0" err="1"/>
              <a:t>JSP</a:t>
            </a:r>
            <a:r>
              <a:rPr lang="zh-CN" altLang="en-US" dirty="0"/>
              <a:t>编译和执行</a:t>
            </a:r>
            <a:r>
              <a:rPr lang="en-US" altLang="zh-CN" dirty="0"/>
              <a:t>servlet</a:t>
            </a:r>
            <a:r>
              <a:rPr lang="zh-CN" altLang="en-US" dirty="0"/>
              <a:t>。</a:t>
            </a:r>
            <a:r>
              <a:rPr lang="en-US" altLang="zh-CN" dirty="0"/>
              <a:t>Tomcat</a:t>
            </a:r>
            <a:r>
              <a:rPr lang="zh-CN" altLang="en-US" dirty="0"/>
              <a:t>就是靠它来支持</a:t>
            </a:r>
            <a:r>
              <a:rPr lang="en-US" altLang="zh-CN" dirty="0" err="1"/>
              <a:t>jsp</a:t>
            </a:r>
            <a:r>
              <a:rPr lang="zh-CN" altLang="en-US" dirty="0"/>
              <a:t>的运行。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5BB031-19CB-44B5-A6C9-61CBEFD4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148" y="4035997"/>
            <a:ext cx="4250252" cy="23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如果把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和</a:t>
            </a:r>
            <a:r>
              <a:rPr lang="en-US" altLang="zh-CN" dirty="0"/>
              <a:t>tomcat</a:t>
            </a:r>
            <a:r>
              <a:rPr lang="zh-CN" altLang="en-US" dirty="0"/>
              <a:t>进行整合会怎么样呢？</a:t>
            </a:r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会引入前端控制器</a:t>
            </a:r>
            <a:r>
              <a:rPr lang="en-US" altLang="zh-CN" dirty="0" err="1"/>
              <a:t>DispatcherServlet</a:t>
            </a:r>
            <a:endParaRPr lang="en-US" altLang="zh-CN" dirty="0"/>
          </a:p>
          <a:p>
            <a:r>
              <a:rPr lang="zh-CN" altLang="en-US" dirty="0"/>
              <a:t>前端控制器会拦截用户的请求。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05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DispatcherServlet</a:t>
            </a:r>
            <a:r>
              <a:rPr lang="zh-CN" altLang="en-US" dirty="0"/>
              <a:t>映射到</a:t>
            </a:r>
            <a:r>
              <a:rPr lang="en-US" altLang="zh-CN" dirty="0"/>
              <a:t>"/"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32DD7-F606-4D46-86DD-9C6DBA218892}"/>
              </a:ext>
            </a:extLst>
          </p:cNvPr>
          <p:cNvSpPr txBox="1"/>
          <p:nvPr/>
        </p:nvSpPr>
        <p:spPr>
          <a:xfrm>
            <a:off x="6376967" y="3617606"/>
            <a:ext cx="4104456" cy="76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dispatcher servlet</a:t>
            </a:r>
            <a:r>
              <a:rPr lang="zh-CN" altLang="en-US" sz="2400" dirty="0"/>
              <a:t>替代了</a:t>
            </a:r>
            <a:r>
              <a:rPr lang="en-US" altLang="zh-CN" sz="2400" dirty="0"/>
              <a:t>default servlet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06A0856-CC9F-4729-B93D-33E64044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852936"/>
            <a:ext cx="3456384" cy="27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Dispatcher Servlet</a:t>
            </a:r>
            <a:r>
              <a:rPr lang="zh-CN" altLang="en-US" dirty="0"/>
              <a:t>的</a:t>
            </a:r>
            <a:r>
              <a:rPr lang="en-US" altLang="zh-CN" dirty="0"/>
              <a:t>mapping</a:t>
            </a:r>
            <a:r>
              <a:rPr lang="zh-CN" altLang="en-US" dirty="0"/>
              <a:t>配置为</a:t>
            </a:r>
            <a:r>
              <a:rPr lang="en-US" altLang="zh-CN" dirty="0"/>
              <a:t>/</a:t>
            </a:r>
            <a:r>
              <a:rPr lang="zh-CN" altLang="en-US" dirty="0"/>
              <a:t>的时候，这时候会覆盖</a:t>
            </a:r>
            <a:r>
              <a:rPr lang="en-US" altLang="zh-CN" dirty="0"/>
              <a:t>Default Servlet</a:t>
            </a:r>
            <a:r>
              <a:rPr lang="zh-CN" altLang="en-US" dirty="0"/>
              <a:t>的配置</a:t>
            </a:r>
            <a:r>
              <a:rPr lang="en-US" altLang="zh-CN" dirty="0"/>
              <a:t>(</a:t>
            </a:r>
            <a:r>
              <a:rPr lang="en-US" altLang="zh-CN" dirty="0" err="1"/>
              <a:t>DispathcerServlet</a:t>
            </a:r>
            <a:r>
              <a:rPr lang="zh-CN" altLang="en-US" dirty="0"/>
              <a:t>会更先匹配到</a:t>
            </a:r>
            <a:r>
              <a:rPr lang="en-US" altLang="zh-CN" dirty="0"/>
              <a:t>)</a:t>
            </a:r>
            <a:r>
              <a:rPr lang="zh-CN" altLang="en-US" dirty="0"/>
              <a:t>，  那么对于</a:t>
            </a:r>
            <a:r>
              <a:rPr lang="en-US" altLang="zh-CN" dirty="0"/>
              <a:t>.jpg,.</a:t>
            </a:r>
            <a:r>
              <a:rPr lang="en-US" altLang="zh-CN" dirty="0" err="1"/>
              <a:t>png</a:t>
            </a:r>
            <a:r>
              <a:rPr lang="zh-CN" altLang="en-US" dirty="0"/>
              <a:t>类似这种静态资源就得不到处理（之前是</a:t>
            </a:r>
            <a:r>
              <a:rPr lang="en-US" altLang="zh-CN" dirty="0" err="1"/>
              <a:t>defaultServlet</a:t>
            </a:r>
            <a:r>
              <a:rPr lang="zh-CN" altLang="en-US" dirty="0"/>
              <a:t>）会处理，所以这类资源就会得到</a:t>
            </a:r>
            <a:r>
              <a:rPr lang="en-US" altLang="zh-CN" dirty="0"/>
              <a:t>404</a:t>
            </a:r>
            <a:r>
              <a:rPr lang="zh-CN" altLang="en-US" dirty="0"/>
              <a:t>错误。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96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</a:t>
            </a:r>
            <a:r>
              <a:rPr lang="en-US" altLang="zh-CN" dirty="0" err="1"/>
              <a:t>DispatcherServlet</a:t>
            </a:r>
            <a:r>
              <a:rPr lang="zh-CN" altLang="en-US" dirty="0"/>
              <a:t>映射到</a:t>
            </a:r>
            <a:r>
              <a:rPr lang="en-US" altLang="zh-CN" dirty="0"/>
              <a:t>"/*"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32DD7-F606-4D46-86DD-9C6DBA218892}"/>
              </a:ext>
            </a:extLst>
          </p:cNvPr>
          <p:cNvSpPr txBox="1"/>
          <p:nvPr/>
        </p:nvSpPr>
        <p:spPr>
          <a:xfrm>
            <a:off x="6376967" y="3617606"/>
            <a:ext cx="4104456" cy="10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dispatcher servlet</a:t>
            </a:r>
            <a:r>
              <a:rPr lang="zh-CN" altLang="en-US" sz="2400" dirty="0"/>
              <a:t>替代了</a:t>
            </a:r>
            <a:r>
              <a:rPr lang="en-US" altLang="zh-CN" sz="2400" dirty="0"/>
              <a:t>default servlet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jsp</a:t>
            </a:r>
            <a:r>
              <a:rPr lang="en-US" altLang="zh-CN" sz="2400" dirty="0"/>
              <a:t> servlet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08A34D-4D3B-4F5D-906F-5CB70646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2708920"/>
            <a:ext cx="3384376" cy="272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Dispatcher Servlet</a:t>
            </a:r>
            <a:r>
              <a:rPr lang="zh-CN" altLang="en-US" dirty="0"/>
              <a:t>的</a:t>
            </a:r>
            <a:r>
              <a:rPr lang="en-US" altLang="zh-CN" dirty="0"/>
              <a:t>mapping</a:t>
            </a:r>
            <a:r>
              <a:rPr lang="zh-CN" altLang="en-US" dirty="0"/>
              <a:t>配置为</a:t>
            </a:r>
            <a:r>
              <a:rPr lang="en-US" altLang="zh-CN" dirty="0"/>
              <a:t>/*</a:t>
            </a:r>
            <a:r>
              <a:rPr lang="zh-CN" altLang="en-US" dirty="0"/>
              <a:t>的时候</a:t>
            </a:r>
            <a:r>
              <a:rPr lang="en-US" altLang="zh-CN" dirty="0"/>
              <a:t>, </a:t>
            </a:r>
            <a:r>
              <a:rPr lang="en-US" altLang="zh-CN" dirty="0" err="1"/>
              <a:t>DispatcherServlet</a:t>
            </a:r>
            <a:r>
              <a:rPr lang="zh-CN" altLang="en-US" dirty="0"/>
              <a:t>将会覆盖所有其他的</a:t>
            </a:r>
            <a:r>
              <a:rPr lang="en-US" altLang="zh-CN" dirty="0"/>
              <a:t>servlet</a:t>
            </a:r>
            <a:r>
              <a:rPr lang="zh-CN" altLang="en-US" dirty="0"/>
              <a:t>，包括由</a:t>
            </a:r>
            <a:r>
              <a:rPr lang="en-US" altLang="zh-CN" dirty="0"/>
              <a:t>servlet</a:t>
            </a:r>
            <a:r>
              <a:rPr lang="zh-CN" altLang="en-US" dirty="0"/>
              <a:t>容器提供的</a:t>
            </a:r>
            <a:r>
              <a:rPr lang="en-US" altLang="zh-CN" dirty="0"/>
              <a:t>default servlet</a:t>
            </a:r>
            <a:r>
              <a:rPr lang="zh-CN" altLang="en-US" dirty="0"/>
              <a:t>以及</a:t>
            </a:r>
            <a:r>
              <a:rPr lang="en-US" altLang="zh-CN" dirty="0" err="1"/>
              <a:t>jsp</a:t>
            </a:r>
            <a:r>
              <a:rPr lang="en-US" altLang="zh-CN" dirty="0"/>
              <a:t> servlet</a:t>
            </a:r>
            <a:r>
              <a:rPr lang="zh-CN" altLang="en-US" dirty="0"/>
              <a:t>。      你的任何请求将都会进入到这个</a:t>
            </a:r>
            <a:r>
              <a:rPr lang="en-US" altLang="zh-CN" dirty="0"/>
              <a:t>servlet</a:t>
            </a:r>
            <a:r>
              <a:rPr lang="zh-CN" altLang="en-US" dirty="0"/>
              <a:t>中，所以这并不是一个好的配置方式。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7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/>
          <a:p>
            <a:r>
              <a:rPr lang="zh-CN" altLang="en-US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使用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与</a:t>
            </a:r>
            <a:r>
              <a:rPr lang="en-US" altLang="zh-CN" dirty="0"/>
              <a:t>Tomcat</a:t>
            </a:r>
            <a:r>
              <a:rPr lang="zh-CN" altLang="en-US" dirty="0"/>
              <a:t>的整合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1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1F65F4-70D1-47CF-BA66-0DC74BA3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提供的一个强大而灵活的</a:t>
            </a:r>
            <a:r>
              <a:rPr lang="en-US" altLang="zh-CN" dirty="0"/>
              <a:t>web</a:t>
            </a:r>
            <a:r>
              <a:rPr lang="zh-CN" altLang="en-US" dirty="0"/>
              <a:t>框架。借助于注解，</a:t>
            </a:r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提供了几乎是</a:t>
            </a:r>
            <a:r>
              <a:rPr lang="en-US" altLang="zh-CN" dirty="0"/>
              <a:t>POJO</a:t>
            </a:r>
            <a:r>
              <a:rPr lang="zh-CN" altLang="en-US" dirty="0"/>
              <a:t>的开发模式，使得控制器的开发和测试更加简单。</a:t>
            </a:r>
            <a:endParaRPr lang="en-US" altLang="zh-CN" dirty="0"/>
          </a:p>
          <a:p>
            <a:r>
              <a:rPr lang="zh-CN" altLang="en-US" dirty="0"/>
              <a:t>这些控制器一般不直接处理请求，而是将其委托给</a:t>
            </a:r>
            <a:r>
              <a:rPr lang="en-US" altLang="zh-CN" dirty="0"/>
              <a:t>Spring</a:t>
            </a:r>
            <a:r>
              <a:rPr lang="zh-CN" altLang="en-US" dirty="0"/>
              <a:t>上下文中的其他</a:t>
            </a:r>
            <a:r>
              <a:rPr lang="en-US" altLang="zh-CN" dirty="0"/>
              <a:t>bean</a:t>
            </a:r>
            <a:r>
              <a:rPr lang="zh-CN" altLang="en-US" dirty="0"/>
              <a:t>，通过</a:t>
            </a:r>
            <a:r>
              <a:rPr lang="en-US" altLang="zh-CN" dirty="0"/>
              <a:t>Spring</a:t>
            </a:r>
            <a:r>
              <a:rPr lang="zh-CN" altLang="en-US" dirty="0"/>
              <a:t>的依赖注入功能，这些</a:t>
            </a:r>
            <a:r>
              <a:rPr lang="en-US" altLang="zh-CN" dirty="0"/>
              <a:t>bean</a:t>
            </a:r>
            <a:r>
              <a:rPr lang="zh-CN" altLang="en-US" dirty="0"/>
              <a:t>被注入到控制器中。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18135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1F65F4-70D1-47CF-BA66-0DC74BA3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主要由以下部分组成</a:t>
            </a:r>
            <a:endParaRPr lang="en-US" altLang="zh-CN" dirty="0"/>
          </a:p>
          <a:p>
            <a:pPr lvl="1"/>
            <a:r>
              <a:rPr lang="zh-CN" altLang="en-US" dirty="0"/>
              <a:t>前端控制器</a:t>
            </a:r>
            <a:r>
              <a:rPr lang="en-US" altLang="zh-CN" dirty="0" err="1"/>
              <a:t>DispatcherServlet</a:t>
            </a:r>
            <a:endParaRPr lang="en-US" altLang="zh-CN" dirty="0"/>
          </a:p>
          <a:p>
            <a:pPr lvl="1"/>
            <a:r>
              <a:rPr lang="zh-CN" altLang="en-US" dirty="0"/>
              <a:t>处理器映射器</a:t>
            </a:r>
            <a:r>
              <a:rPr lang="en-US" altLang="zh-CN" dirty="0" err="1"/>
              <a:t>HandlerMapping</a:t>
            </a:r>
            <a:endParaRPr lang="en-US" altLang="zh-CN" dirty="0"/>
          </a:p>
          <a:p>
            <a:pPr lvl="1"/>
            <a:r>
              <a:rPr lang="zh-CN" altLang="en-US" dirty="0"/>
              <a:t>处理器适配器</a:t>
            </a:r>
            <a:r>
              <a:rPr lang="en-US" altLang="zh-CN" dirty="0" err="1"/>
              <a:t>HandlerAdapter</a:t>
            </a:r>
            <a:endParaRPr lang="en-US" altLang="zh-CN" dirty="0"/>
          </a:p>
          <a:p>
            <a:pPr lvl="1"/>
            <a:r>
              <a:rPr lang="zh-CN" altLang="en-US" dirty="0"/>
              <a:t>处理器</a:t>
            </a:r>
            <a:r>
              <a:rPr lang="en-US" altLang="zh-CN" dirty="0"/>
              <a:t>Handler</a:t>
            </a:r>
          </a:p>
          <a:p>
            <a:pPr lvl="1"/>
            <a:r>
              <a:rPr lang="zh-CN" altLang="en-US" dirty="0"/>
              <a:t>视图解析器</a:t>
            </a:r>
            <a:r>
              <a:rPr lang="en-US" altLang="zh-CN" dirty="0" err="1"/>
              <a:t>ViewResolver</a:t>
            </a:r>
            <a:endParaRPr lang="en-US" altLang="zh-CN" dirty="0"/>
          </a:p>
          <a:p>
            <a:pPr lvl="1"/>
            <a:r>
              <a:rPr lang="zh-CN" altLang="en-US" dirty="0"/>
              <a:t>视图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89152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219BA08-DE3D-4A6E-9E25-8279F03B8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527" y="1772816"/>
            <a:ext cx="9499627" cy="462453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0619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、发起请求到前端控制器</a:t>
            </a:r>
            <a:r>
              <a:rPr lang="en-US" altLang="zh-CN" dirty="0"/>
              <a:t>(</a:t>
            </a:r>
            <a:r>
              <a:rPr lang="en-US" altLang="zh-CN" dirty="0" err="1"/>
              <a:t>DispatcherServlet</a:t>
            </a:r>
            <a:r>
              <a:rPr lang="en-US" altLang="zh-CN" dirty="0"/>
              <a:t>)</a:t>
            </a:r>
            <a:r>
              <a:rPr lang="zh-CN" altLang="en-US" dirty="0"/>
              <a:t>，该控制器中就会过滤出你哪些请求可以访问该</a:t>
            </a:r>
            <a:r>
              <a:rPr lang="en-US" altLang="zh-CN" dirty="0"/>
              <a:t>servlet</a:t>
            </a:r>
            <a:r>
              <a:rPr lang="zh-CN" altLang="en-US" dirty="0"/>
              <a:t>哪些不可以，就是</a:t>
            </a:r>
            <a:r>
              <a:rPr lang="en-US" altLang="zh-CN" dirty="0" err="1"/>
              <a:t>url</a:t>
            </a:r>
            <a:r>
              <a:rPr lang="en-US" altLang="zh-CN" dirty="0"/>
              <a:t>-pattern</a:t>
            </a:r>
            <a:r>
              <a:rPr lang="zh-CN" altLang="en-US" dirty="0"/>
              <a:t>的作用，并且会加载</a:t>
            </a:r>
            <a:r>
              <a:rPr lang="en-US" altLang="zh-CN" dirty="0" err="1"/>
              <a:t>springmvc.xml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、前端控制器会找到</a:t>
            </a:r>
            <a:r>
              <a:rPr lang="en-US" altLang="zh-CN" dirty="0" err="1"/>
              <a:t>HandlerMapping</a:t>
            </a:r>
            <a:r>
              <a:rPr lang="en-US" altLang="zh-CN" dirty="0"/>
              <a:t>(</a:t>
            </a:r>
            <a:r>
              <a:rPr lang="zh-CN" altLang="en-US" dirty="0"/>
              <a:t>处理器映射器</a:t>
            </a:r>
            <a:r>
              <a:rPr lang="en-US" altLang="zh-CN" dirty="0"/>
              <a:t>)</a:t>
            </a:r>
            <a:r>
              <a:rPr lang="zh-CN" altLang="en-US" dirty="0"/>
              <a:t>，通过</a:t>
            </a:r>
            <a:r>
              <a:rPr lang="en-US" altLang="zh-CN" dirty="0" err="1"/>
              <a:t>HandlerMapping</a:t>
            </a:r>
            <a:r>
              <a:rPr lang="zh-CN" altLang="en-US" dirty="0"/>
              <a:t>完成</a:t>
            </a:r>
            <a:r>
              <a:rPr lang="en-US" altLang="zh-CN" dirty="0" err="1"/>
              <a:t>url</a:t>
            </a:r>
            <a:r>
              <a:rPr lang="zh-CN" altLang="en-US" dirty="0"/>
              <a:t>到</a:t>
            </a:r>
            <a:r>
              <a:rPr lang="en-US" altLang="zh-CN" dirty="0"/>
              <a:t>controller</a:t>
            </a:r>
            <a:r>
              <a:rPr lang="zh-CN" altLang="en-US" dirty="0"/>
              <a:t>映射的组件，通俗点讲，就是将在</a:t>
            </a:r>
            <a:r>
              <a:rPr lang="en-US" altLang="zh-CN" dirty="0" err="1"/>
              <a:t>springmvc.xml</a:t>
            </a:r>
            <a:r>
              <a:rPr lang="zh-CN" altLang="en-US" dirty="0"/>
              <a:t>中配置的或者注解的</a:t>
            </a:r>
            <a:r>
              <a:rPr lang="en-US" altLang="zh-CN" dirty="0" err="1"/>
              <a:t>url</a:t>
            </a:r>
            <a:r>
              <a:rPr lang="zh-CN" altLang="en-US" dirty="0"/>
              <a:t>与对应的处理类找到并进行存储，实际上是用一个</a:t>
            </a:r>
            <a:r>
              <a:rPr lang="en-US" altLang="zh-CN" dirty="0"/>
              <a:t>map</a:t>
            </a:r>
            <a:r>
              <a:rPr lang="zh-CN" altLang="en-US" dirty="0"/>
              <a:t>集合来保存这种映射关系，</a:t>
            </a:r>
            <a:r>
              <a:rPr lang="en-US" altLang="zh-CN" dirty="0"/>
              <a:t>map&lt;</a:t>
            </a:r>
            <a:r>
              <a:rPr lang="en-US" altLang="zh-CN" dirty="0" err="1"/>
              <a:t>url</a:t>
            </a:r>
            <a:r>
              <a:rPr lang="zh-CN" altLang="en-US" dirty="0"/>
              <a:t>，</a:t>
            </a:r>
            <a:r>
              <a:rPr lang="en-US" altLang="zh-CN" dirty="0"/>
              <a:t>handler&gt;</a:t>
            </a:r>
            <a:r>
              <a:rPr lang="zh-CN" altLang="en-US" dirty="0"/>
              <a:t>； 这样，就将所有的这种映射关系都记录保存了下来</a:t>
            </a:r>
          </a:p>
        </p:txBody>
      </p:sp>
    </p:spTree>
    <p:extLst>
      <p:ext uri="{BB962C8B-B14F-4D97-AF65-F5344CB8AC3E}">
        <p14:creationId xmlns:p14="http://schemas.microsoft.com/office/powerpoint/2010/main" val="10900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、通过</a:t>
            </a:r>
            <a:r>
              <a:rPr lang="en-US" altLang="zh-CN" dirty="0" err="1"/>
              <a:t>HandlerMapping</a:t>
            </a:r>
            <a:r>
              <a:rPr lang="zh-CN" altLang="en-US" dirty="0"/>
              <a:t>有了这些映射关系，并且找到了</a:t>
            </a:r>
            <a:r>
              <a:rPr lang="en-US" altLang="zh-CN" dirty="0" err="1"/>
              <a:t>url</a:t>
            </a:r>
            <a:r>
              <a:rPr lang="zh-CN" altLang="en-US" dirty="0"/>
              <a:t>对应的处理器，</a:t>
            </a:r>
            <a:r>
              <a:rPr lang="en-US" altLang="zh-CN" dirty="0" err="1"/>
              <a:t>HandlerMapping</a:t>
            </a:r>
            <a:r>
              <a:rPr lang="zh-CN" altLang="en-US" dirty="0"/>
              <a:t>就会将其处理器</a:t>
            </a:r>
            <a:r>
              <a:rPr lang="en-US" altLang="zh-CN" dirty="0"/>
              <a:t>(</a:t>
            </a:r>
            <a:r>
              <a:rPr lang="zh-CN" altLang="en-US" dirty="0"/>
              <a:t>图中红色标明的</a:t>
            </a:r>
            <a:r>
              <a:rPr lang="en-US" altLang="zh-CN" dirty="0"/>
              <a:t>handler)</a:t>
            </a:r>
            <a:r>
              <a:rPr lang="zh-CN" altLang="en-US" dirty="0"/>
              <a:t>返回，在其返回之前，在加上很多的拦截器，其作用后面进行讲解，这里知道在返回的处理器前会有很多的拦截器即可。</a:t>
            </a:r>
          </a:p>
          <a:p>
            <a:pPr marL="4572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DispatcherServlet</a:t>
            </a:r>
            <a:r>
              <a:rPr lang="zh-CN" altLang="en-US" dirty="0"/>
              <a:t>拿到了</a:t>
            </a:r>
            <a:r>
              <a:rPr lang="en-US" altLang="zh-CN" dirty="0"/>
              <a:t>handler</a:t>
            </a:r>
            <a:r>
              <a:rPr lang="zh-CN" altLang="en-US" dirty="0"/>
              <a:t>之后，找到</a:t>
            </a:r>
            <a:r>
              <a:rPr lang="en-US" altLang="zh-CN" dirty="0" err="1"/>
              <a:t>HandlerAdapter</a:t>
            </a:r>
            <a:r>
              <a:rPr lang="en-US" altLang="zh-CN" dirty="0"/>
              <a:t>(</a:t>
            </a:r>
            <a:r>
              <a:rPr lang="zh-CN" altLang="en-US" dirty="0"/>
              <a:t>处理器适配器</a:t>
            </a:r>
            <a:r>
              <a:rPr lang="en-US" altLang="zh-CN" dirty="0"/>
              <a:t>)</a:t>
            </a:r>
            <a:r>
              <a:rPr lang="zh-CN" altLang="en-US" dirty="0"/>
              <a:t>，通过它来访问处理器，并且执行处理器。</a:t>
            </a:r>
          </a:p>
          <a:p>
            <a:pPr marL="45720" indent="0">
              <a:buNone/>
            </a:pPr>
            <a:r>
              <a:rPr lang="zh-CN" altLang="en-US" dirty="0"/>
              <a:t>这里会有人会有疑惑，为什么需要处理器适配器，我们都获得了处理类了，直接调用不就行了吗？</a:t>
            </a:r>
          </a:p>
          <a:p>
            <a:pPr marL="45720" indent="0">
              <a:buNone/>
            </a:pPr>
            <a:r>
              <a:rPr lang="zh-CN" altLang="en-US" dirty="0"/>
              <a:t>不行，因为我们只知道处理类在哪里，并不知道执行处理类中的哪个方法，其实也就是不知道处理类是通过哪种方式创建出来的，实现</a:t>
            </a:r>
            <a:r>
              <a:rPr lang="en-US" altLang="zh-CN" dirty="0" err="1"/>
              <a:t>HttpRequestHandler</a:t>
            </a:r>
            <a:r>
              <a:rPr lang="zh-CN" altLang="en-US" dirty="0"/>
              <a:t>？还是注解方式，或者是其他方式，我们不知道，所以需要</a:t>
            </a:r>
            <a:r>
              <a:rPr lang="en-US" altLang="zh-CN" dirty="0" err="1"/>
              <a:t>HandlerAdapter</a:t>
            </a:r>
            <a:r>
              <a:rPr lang="zh-CN" altLang="en-US" dirty="0"/>
              <a:t>来帮我们确认调用哪个方法。</a:t>
            </a:r>
          </a:p>
        </p:txBody>
      </p:sp>
    </p:spTree>
    <p:extLst>
      <p:ext uri="{BB962C8B-B14F-4D97-AF65-F5344CB8AC3E}">
        <p14:creationId xmlns:p14="http://schemas.microsoft.com/office/powerpoint/2010/main" val="21653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、执行处理器</a:t>
            </a:r>
          </a:p>
          <a:p>
            <a:pPr marL="4572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、处理器会返回一个</a:t>
            </a:r>
            <a:r>
              <a:rPr lang="en-US" altLang="zh-CN" dirty="0" err="1"/>
              <a:t>ModelAndView</a:t>
            </a:r>
            <a:r>
              <a:rPr lang="zh-CN" altLang="en-US" dirty="0"/>
              <a:t>对象给</a:t>
            </a:r>
            <a:r>
              <a:rPr lang="en-US" altLang="zh-CN" dirty="0" err="1"/>
              <a:t>HandlerAdapter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、通过</a:t>
            </a:r>
            <a:r>
              <a:rPr lang="en-US" altLang="zh-CN" dirty="0" err="1"/>
              <a:t>HandlerAdapter</a:t>
            </a:r>
            <a:r>
              <a:rPr lang="zh-CN" altLang="en-US" dirty="0"/>
              <a:t>将</a:t>
            </a:r>
            <a:r>
              <a:rPr lang="en-US" altLang="zh-CN" dirty="0" err="1"/>
              <a:t>ModelAndView</a:t>
            </a:r>
            <a:r>
              <a:rPr lang="zh-CN" altLang="en-US" dirty="0"/>
              <a:t>对象返回给前端控制器</a:t>
            </a:r>
            <a:r>
              <a:rPr lang="en-US" altLang="zh-CN" dirty="0"/>
              <a:t>(</a:t>
            </a:r>
            <a:r>
              <a:rPr lang="en-US" altLang="zh-CN" dirty="0" err="1"/>
              <a:t>DispatcherServlet</a:t>
            </a:r>
            <a:r>
              <a:rPr lang="en-US" altLang="zh-CN" dirty="0"/>
              <a:t>)</a:t>
            </a:r>
          </a:p>
          <a:p>
            <a:pPr marL="45720" indent="0">
              <a:buNone/>
            </a:pPr>
            <a:r>
              <a:rPr lang="en-US" altLang="zh-CN" dirty="0"/>
              <a:t>8</a:t>
            </a:r>
            <a:r>
              <a:rPr lang="zh-CN" altLang="en-US" dirty="0"/>
              <a:t>、前端控制器请求视图解析器</a:t>
            </a:r>
            <a:r>
              <a:rPr lang="en-US" altLang="zh-CN" dirty="0"/>
              <a:t>(</a:t>
            </a:r>
            <a:r>
              <a:rPr lang="en-US" altLang="zh-CN" dirty="0" err="1"/>
              <a:t>ViewResolver</a:t>
            </a:r>
            <a:r>
              <a:rPr lang="en-US" altLang="zh-CN" dirty="0"/>
              <a:t>)</a:t>
            </a:r>
            <a:r>
              <a:rPr lang="zh-CN" altLang="en-US" dirty="0"/>
              <a:t>去进行视图解析，根据逻辑视图名解析成真正的视图</a:t>
            </a:r>
            <a:r>
              <a:rPr lang="en-US" altLang="zh-CN" dirty="0"/>
              <a:t>(</a:t>
            </a:r>
            <a:r>
              <a:rPr lang="en-US" altLang="zh-CN" dirty="0" err="1"/>
              <a:t>jsp</a:t>
            </a:r>
            <a:r>
              <a:rPr lang="en-US" altLang="zh-CN" dirty="0"/>
              <a:t>)</a:t>
            </a:r>
            <a:r>
              <a:rPr lang="zh-CN" altLang="en-US" dirty="0"/>
              <a:t>，其实就是将</a:t>
            </a:r>
            <a:r>
              <a:rPr lang="en-US" altLang="zh-CN" dirty="0" err="1"/>
              <a:t>ModelAndView</a:t>
            </a:r>
            <a:r>
              <a:rPr lang="zh-CN" altLang="en-US" dirty="0"/>
              <a:t>对象中存放视图的名称进行查找，找到对应的页面形成视图对象</a:t>
            </a:r>
          </a:p>
        </p:txBody>
      </p:sp>
    </p:spTree>
    <p:extLst>
      <p:ext uri="{BB962C8B-B14F-4D97-AF65-F5344CB8AC3E}">
        <p14:creationId xmlns:p14="http://schemas.microsoft.com/office/powerpoint/2010/main" val="150230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273C460-1251-44D5-84A1-C6CF1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11.1 Spring</a:t>
            </a:r>
            <a:r>
              <a:rPr lang="zh-CN" altLang="en-US" dirty="0"/>
              <a:t> </a:t>
            </a:r>
            <a:r>
              <a:rPr lang="en-US" altLang="zh-CN" dirty="0" err="1"/>
              <a:t>MVC</a:t>
            </a:r>
            <a:r>
              <a:rPr lang="zh-CN" altLang="en-US" dirty="0"/>
              <a:t>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31941A4-1859-4415-97C6-0E47A124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、返回视图对象到前端控制器。</a:t>
            </a:r>
          </a:p>
          <a:p>
            <a:pPr marL="45720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、视图渲染，就是将</a:t>
            </a:r>
            <a:r>
              <a:rPr lang="en-US" altLang="zh-CN" dirty="0" err="1"/>
              <a:t>ModelAndView</a:t>
            </a:r>
            <a:r>
              <a:rPr lang="zh-CN" altLang="en-US" dirty="0"/>
              <a:t>对象中的数据放到</a:t>
            </a:r>
            <a:r>
              <a:rPr lang="en-US" altLang="zh-CN" dirty="0"/>
              <a:t>request</a:t>
            </a:r>
            <a:r>
              <a:rPr lang="zh-CN" altLang="en-US" dirty="0"/>
              <a:t>域中，用来让页面加载数据的。</a:t>
            </a:r>
          </a:p>
          <a:p>
            <a:pPr marL="45720" indent="0">
              <a:buNone/>
            </a:pPr>
            <a:r>
              <a:rPr lang="en-US" altLang="zh-CN" dirty="0"/>
              <a:t>11</a:t>
            </a:r>
            <a:r>
              <a:rPr lang="zh-CN" altLang="en-US" dirty="0"/>
              <a:t>、通过第</a:t>
            </a:r>
            <a:r>
              <a:rPr lang="en-US" altLang="zh-CN" dirty="0"/>
              <a:t>8</a:t>
            </a:r>
            <a:r>
              <a:rPr lang="zh-CN" altLang="en-US" dirty="0"/>
              <a:t>步，通过名称找到了对应的页面，通过第</a:t>
            </a:r>
            <a:r>
              <a:rPr lang="en-US" altLang="zh-CN" dirty="0"/>
              <a:t>10</a:t>
            </a:r>
            <a:r>
              <a:rPr lang="zh-CN" altLang="en-US" dirty="0"/>
              <a:t>步，</a:t>
            </a:r>
            <a:r>
              <a:rPr lang="en-US" altLang="zh-CN" dirty="0"/>
              <a:t>request</a:t>
            </a:r>
            <a:r>
              <a:rPr lang="zh-CN" altLang="en-US" dirty="0"/>
              <a:t>域中有了所需要的数据，那么就能够进行视图渲染了。最后将其返回</a:t>
            </a:r>
          </a:p>
        </p:txBody>
      </p:sp>
    </p:spTree>
    <p:extLst>
      <p:ext uri="{BB962C8B-B14F-4D97-AF65-F5344CB8AC3E}">
        <p14:creationId xmlns:p14="http://schemas.microsoft.com/office/powerpoint/2010/main" val="31369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_Asia_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定义 1">
      <a:majorFont>
        <a:latin typeface="Courier New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ntinental_16x9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9C8696-0FC9-4CE5-B92E-6DB3A3C9E6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世界地图系列、亚洲大陆演示（宽屏）</Template>
  <TotalTime>0</TotalTime>
  <Words>1091</Words>
  <Application>Microsoft Office PowerPoint</Application>
  <PresentationFormat>自定义</PresentationFormat>
  <Paragraphs>70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微软雅黑</vt:lpstr>
      <vt:lpstr>Arial</vt:lpstr>
      <vt:lpstr>Century Gothic</vt:lpstr>
      <vt:lpstr>Courier New</vt:lpstr>
      <vt:lpstr>Wingdings</vt:lpstr>
      <vt:lpstr>Continental_Asia_16x9</vt:lpstr>
      <vt:lpstr>第12讲 Spring MVC原理</vt:lpstr>
      <vt:lpstr>本讲内容</vt:lpstr>
      <vt:lpstr>11.1 Spring MVC原理</vt:lpstr>
      <vt:lpstr>11.1 Spring MVC原理</vt:lpstr>
      <vt:lpstr>11.1 Spring MVC原理</vt:lpstr>
      <vt:lpstr>11.1 Spring MVC原理</vt:lpstr>
      <vt:lpstr>11.1 Spring MVC原理</vt:lpstr>
      <vt:lpstr>11.1 Spring MVC原理</vt:lpstr>
      <vt:lpstr>11.1 Spring MVC原理</vt:lpstr>
      <vt:lpstr>11.1 Spring MVC原理</vt:lpstr>
      <vt:lpstr>11.2 Spring MVC使用</vt:lpstr>
      <vt:lpstr>11.2 Spring MVC使用</vt:lpstr>
      <vt:lpstr>11.2 Spring MVC与Tomcat的整合</vt:lpstr>
      <vt:lpstr>11.2 Spring MVC与Tomcat的整合</vt:lpstr>
      <vt:lpstr>11.2 Spring MVC与Tomcat的整合</vt:lpstr>
      <vt:lpstr>11.2 Spring MVC与Tomcat的整合</vt:lpstr>
      <vt:lpstr>11.2 Spring MVC与Tomcat的整合</vt:lpstr>
      <vt:lpstr>11.2 Spring MVC与Tomcat的整合</vt:lpstr>
      <vt:lpstr>11.2 Spring MVC与Tomcat的整合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2016-02-17T05:20:02Z</dcterms:created>
  <dcterms:modified xsi:type="dcterms:W3CDTF">2020-03-17T00:25:55Z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