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4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3/9/2020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2020/3/9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基础知识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终于得到了渲染 </a:t>
            </a:r>
            <a:r>
              <a:rPr lang="en-US" altLang="zh-CN" dirty="0"/>
              <a:t>model </a:t>
            </a:r>
            <a:r>
              <a:rPr lang="zh-CN" altLang="en-US" dirty="0"/>
              <a:t>数据的 </a:t>
            </a:r>
            <a:r>
              <a:rPr lang="en-US" altLang="zh-CN" dirty="0"/>
              <a:t>view</a:t>
            </a:r>
            <a:r>
              <a:rPr lang="zh-CN" altLang="en-US" dirty="0"/>
              <a:t>，</a:t>
            </a:r>
            <a:r>
              <a:rPr lang="en-US" altLang="zh-CN" dirty="0"/>
              <a:t>Request </a:t>
            </a:r>
            <a:r>
              <a:rPr lang="zh-CN" altLang="en-US" dirty="0"/>
              <a:t>的旅程也即将走到尽头， 它的最后一站是在 </a:t>
            </a:r>
            <a:r>
              <a:rPr lang="en-US" altLang="zh-CN" dirty="0"/>
              <a:t>view </a:t>
            </a:r>
            <a:r>
              <a:rPr lang="zh-CN" altLang="en-US" dirty="0"/>
              <a:t>的实现部分（上图标号</a:t>
            </a:r>
            <a:r>
              <a:rPr lang="en-US" altLang="zh-CN" dirty="0"/>
              <a:t>6</a:t>
            </a:r>
            <a:r>
              <a:rPr lang="zh-CN" altLang="en-US" dirty="0"/>
              <a:t>），而</a:t>
            </a:r>
            <a:r>
              <a:rPr lang="en-US" altLang="zh-CN" dirty="0"/>
              <a:t>view </a:t>
            </a:r>
            <a:r>
              <a:rPr lang="zh-CN" altLang="en-US" dirty="0"/>
              <a:t>的实现典型的有 </a:t>
            </a:r>
            <a:r>
              <a:rPr lang="en-US" altLang="zh-CN" dirty="0" err="1"/>
              <a:t>JSP</a:t>
            </a:r>
            <a:r>
              <a:rPr lang="en-US" altLang="zh-CN" dirty="0"/>
              <a:t> </a:t>
            </a:r>
            <a:r>
              <a:rPr lang="zh-CN" altLang="en-US" dirty="0"/>
              <a:t>；这一步使用 </a:t>
            </a:r>
            <a:r>
              <a:rPr lang="en-US" altLang="zh-CN" dirty="0"/>
              <a:t>model </a:t>
            </a:r>
            <a:r>
              <a:rPr lang="zh-CN" altLang="en-US" dirty="0"/>
              <a:t>数据进行输出结果的渲染，之后通过响应对象把渲染结果送回到客户端。</a:t>
            </a:r>
          </a:p>
        </p:txBody>
      </p:sp>
    </p:spTree>
    <p:extLst>
      <p:ext uri="{BB962C8B-B14F-4D97-AF65-F5344CB8AC3E}">
        <p14:creationId xmlns:p14="http://schemas.microsoft.com/office/powerpoint/2010/main" val="3360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的核心组件，它是一个 </a:t>
            </a:r>
            <a:r>
              <a:rPr lang="en-US" altLang="zh-CN" dirty="0"/>
              <a:t>request </a:t>
            </a:r>
            <a:r>
              <a:rPr lang="zh-CN" altLang="en-US" dirty="0"/>
              <a:t>首先到达的地方，负责 </a:t>
            </a:r>
            <a:r>
              <a:rPr lang="en-US" altLang="zh-CN" dirty="0"/>
              <a:t>request </a:t>
            </a:r>
            <a:r>
              <a:rPr lang="zh-CN" altLang="en-US" dirty="0"/>
              <a:t>在其他各个组件间的传递加工</a:t>
            </a:r>
            <a:endParaRPr lang="en-US" altLang="zh-CN" dirty="0"/>
          </a:p>
          <a:p>
            <a:r>
              <a:rPr lang="zh-CN" altLang="en-US" dirty="0"/>
              <a:t>在过去，像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这样的 </a:t>
            </a:r>
            <a:r>
              <a:rPr lang="en-US" altLang="zh-CN" dirty="0"/>
              <a:t>servlets </a:t>
            </a:r>
            <a:r>
              <a:rPr lang="zh-CN" altLang="en-US" dirty="0"/>
              <a:t>是使用 </a:t>
            </a:r>
            <a:r>
              <a:rPr lang="en-US" altLang="zh-CN" dirty="0" err="1"/>
              <a:t>web.xml</a:t>
            </a:r>
            <a:r>
              <a:rPr lang="en-US" altLang="zh-CN" dirty="0"/>
              <a:t> </a:t>
            </a:r>
            <a:r>
              <a:rPr lang="zh-CN" altLang="en-US" dirty="0"/>
              <a:t>文件配置的</a:t>
            </a:r>
            <a:endParaRPr lang="en-US" altLang="zh-CN" dirty="0"/>
          </a:p>
          <a:p>
            <a:r>
              <a:rPr lang="zh-CN" altLang="en-US" dirty="0"/>
              <a:t>由于时代的进步，基于 </a:t>
            </a:r>
            <a:r>
              <a:rPr lang="en-US" altLang="zh-CN" dirty="0"/>
              <a:t>Servlet 3 </a:t>
            </a:r>
            <a:r>
              <a:rPr lang="zh-CN" altLang="en-US" dirty="0"/>
              <a:t>和 </a:t>
            </a:r>
            <a:r>
              <a:rPr lang="en-US" altLang="zh-CN" dirty="0"/>
              <a:t>Spring 3.1 </a:t>
            </a:r>
            <a:r>
              <a:rPr lang="zh-CN" altLang="en-US" dirty="0"/>
              <a:t>的一些新特性，我们可以用更简单的方式来配置，即使用 </a:t>
            </a:r>
            <a:r>
              <a:rPr lang="en-US" altLang="zh-CN" dirty="0"/>
              <a:t>Java </a:t>
            </a:r>
            <a:r>
              <a:rPr lang="zh-CN" altLang="en-US" dirty="0"/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4624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C5E1F8-6E56-4336-812E-B963F59F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00808"/>
            <a:ext cx="9217024" cy="5077593"/>
          </a:xfrm>
        </p:spPr>
      </p:pic>
    </p:spTree>
    <p:extLst>
      <p:ext uri="{BB962C8B-B14F-4D97-AF65-F5344CB8AC3E}">
        <p14:creationId xmlns:p14="http://schemas.microsoft.com/office/powerpoint/2010/main" val="31156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上面代码中的</a:t>
            </a:r>
            <a:r>
              <a:rPr lang="en-US" altLang="zh-CN" dirty="0" err="1"/>
              <a:t>SpittrWebAppInitializer</a:t>
            </a:r>
            <a:r>
              <a:rPr lang="zh-CN" altLang="en-US" dirty="0"/>
              <a:t>它是起一个初始化配置的作用，并且相当于一个程序的入口类，在整个程序启动时加载。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 err="1"/>
              <a:t>AbstractAnnotationConfigDispatcherServletInitializer</a:t>
            </a:r>
            <a:r>
              <a:rPr lang="zh-CN" altLang="en-US" dirty="0"/>
              <a:t>是接口</a:t>
            </a:r>
            <a:r>
              <a:rPr lang="en-US" altLang="zh-CN" dirty="0" err="1"/>
              <a:t>WebApplicationInitializer</a:t>
            </a:r>
            <a:r>
              <a:rPr lang="zh-CN" altLang="en-US" dirty="0"/>
              <a:t>的实现类</a:t>
            </a:r>
            <a:endParaRPr lang="en-US" altLang="zh-CN" dirty="0"/>
          </a:p>
          <a:p>
            <a:r>
              <a:rPr lang="en-US" altLang="zh-CN" dirty="0" err="1"/>
              <a:t>SpittrWebAppInitializer</a:t>
            </a:r>
            <a:r>
              <a:rPr lang="en-US" altLang="zh-CN" dirty="0"/>
              <a:t> </a:t>
            </a:r>
            <a:r>
              <a:rPr lang="zh-CN" altLang="en-US" dirty="0"/>
              <a:t>需要重写</a:t>
            </a:r>
            <a:r>
              <a:rPr lang="en-US" altLang="zh-CN" dirty="0"/>
              <a:t>3</a:t>
            </a:r>
            <a:r>
              <a:rPr lang="zh-CN" altLang="en-US" dirty="0"/>
              <a:t>个方法</a:t>
            </a:r>
          </a:p>
        </p:txBody>
      </p:sp>
    </p:spTree>
    <p:extLst>
      <p:ext uri="{BB962C8B-B14F-4D97-AF65-F5344CB8AC3E}">
        <p14:creationId xmlns:p14="http://schemas.microsoft.com/office/powerpoint/2010/main" val="23299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getRootConfigClasses</a:t>
            </a:r>
            <a:r>
              <a:rPr lang="en-US" altLang="zh-CN" dirty="0"/>
              <a:t>()</a:t>
            </a:r>
          </a:p>
          <a:p>
            <a:pPr marL="45720" indent="0">
              <a:buNone/>
            </a:pPr>
            <a:r>
              <a:rPr lang="zh-CN" altLang="en-US" dirty="0"/>
              <a:t>指定根配置类</a:t>
            </a:r>
            <a:r>
              <a:rPr lang="en-US" altLang="zh-CN" dirty="0"/>
              <a:t>,</a:t>
            </a:r>
            <a:r>
              <a:rPr lang="en-US" altLang="zh-CN" dirty="0" err="1"/>
              <a:t>RootConfig</a:t>
            </a:r>
            <a:r>
              <a:rPr lang="zh-CN" altLang="en-US" dirty="0"/>
              <a:t>配置类加载的是驱动应用后端的中间层和数据层组件，是父上下文。</a:t>
            </a:r>
          </a:p>
        </p:txBody>
      </p:sp>
    </p:spTree>
    <p:extLst>
      <p:ext uri="{BB962C8B-B14F-4D97-AF65-F5344CB8AC3E}">
        <p14:creationId xmlns:p14="http://schemas.microsoft.com/office/powerpoint/2010/main" val="35998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getServletConfigClasses</a:t>
            </a:r>
            <a:r>
              <a:rPr lang="en-US" altLang="zh-CN" dirty="0"/>
              <a:t>()</a:t>
            </a:r>
          </a:p>
          <a:p>
            <a:pPr marL="45720" indent="0">
              <a:buNone/>
            </a:pPr>
            <a:r>
              <a:rPr lang="zh-CN" altLang="en-US" dirty="0"/>
              <a:t>指定</a:t>
            </a:r>
            <a:r>
              <a:rPr lang="en-US" altLang="zh-CN" dirty="0" err="1"/>
              <a:t>DispatcherServlet</a:t>
            </a:r>
            <a:r>
              <a:rPr lang="zh-CN" altLang="en-US" dirty="0"/>
              <a:t>配置类</a:t>
            </a:r>
            <a:r>
              <a:rPr lang="en-US" altLang="zh-CN" dirty="0"/>
              <a:t>,</a:t>
            </a:r>
            <a:r>
              <a:rPr lang="zh-CN" altLang="en-US" dirty="0"/>
              <a:t>它主要是启用组件扫描，配置视图解析器，配置静态资源的处理。</a:t>
            </a:r>
          </a:p>
        </p:txBody>
      </p:sp>
    </p:spTree>
    <p:extLst>
      <p:ext uri="{BB962C8B-B14F-4D97-AF65-F5344CB8AC3E}">
        <p14:creationId xmlns:p14="http://schemas.microsoft.com/office/powerpoint/2010/main" val="14425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除了每个</a:t>
            </a:r>
            <a:r>
              <a:rPr lang="en-US" altLang="zh-CN" dirty="0" err="1"/>
              <a:t>DispatcherServlet</a:t>
            </a:r>
            <a:r>
              <a:rPr lang="zh-CN" altLang="en-US" dirty="0"/>
              <a:t>配置类的应用上下文之外，还有一个根应用上下文，这个应用上下文的作用是为了在多个 </a:t>
            </a:r>
            <a:r>
              <a:rPr lang="en-US" altLang="zh-CN" dirty="0" err="1"/>
              <a:t>DispatcherServlet</a:t>
            </a:r>
            <a:r>
              <a:rPr lang="zh-CN" altLang="en-US" dirty="0"/>
              <a:t>之间共享</a:t>
            </a:r>
            <a:r>
              <a:rPr lang="en-US" altLang="zh-CN" dirty="0"/>
              <a:t>Bean</a:t>
            </a:r>
            <a:r>
              <a:rPr lang="zh-CN" altLang="en-US" dirty="0"/>
              <a:t>，比如数据源</a:t>
            </a:r>
            <a:r>
              <a:rPr lang="en-US" altLang="zh-CN" dirty="0"/>
              <a:t>Bean</a:t>
            </a:r>
            <a:r>
              <a:rPr lang="zh-CN" altLang="en-US" dirty="0"/>
              <a:t>，这就是</a:t>
            </a:r>
            <a:r>
              <a:rPr lang="en-US" altLang="zh-CN" dirty="0" err="1"/>
              <a:t>getRootConfigClasses</a:t>
            </a:r>
            <a:r>
              <a:rPr lang="zh-CN" altLang="en-US" dirty="0"/>
              <a:t>的作用，用于返回根应用上下文的配置类。</a:t>
            </a:r>
          </a:p>
          <a:p>
            <a:r>
              <a:rPr lang="en-US" altLang="zh-CN" dirty="0"/>
              <a:t>Spring</a:t>
            </a:r>
            <a:r>
              <a:rPr lang="zh-CN" altLang="en-US" dirty="0"/>
              <a:t>框架的机制会保证如果在当前</a:t>
            </a:r>
            <a:r>
              <a:rPr lang="en-US" altLang="zh-CN" dirty="0" err="1"/>
              <a:t>DispatcherServlet</a:t>
            </a:r>
            <a:r>
              <a:rPr lang="zh-CN" altLang="en-US" dirty="0"/>
              <a:t>的应用上下文中没有找到想要的</a:t>
            </a:r>
            <a:r>
              <a:rPr lang="en-US" altLang="zh-CN" dirty="0"/>
              <a:t>bean</a:t>
            </a:r>
            <a:r>
              <a:rPr lang="zh-CN" altLang="en-US" dirty="0"/>
              <a:t>时，会去根应用上下文中去找。</a:t>
            </a:r>
          </a:p>
        </p:txBody>
      </p:sp>
    </p:spTree>
    <p:extLst>
      <p:ext uri="{BB962C8B-B14F-4D97-AF65-F5344CB8AC3E}">
        <p14:creationId xmlns:p14="http://schemas.microsoft.com/office/powerpoint/2010/main" val="14465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getServletMappings</a:t>
            </a:r>
            <a:r>
              <a:rPr lang="en-US" altLang="zh-CN" dirty="0"/>
              <a:t>()</a:t>
            </a:r>
          </a:p>
          <a:p>
            <a:pPr marL="45720" indent="0">
              <a:buNone/>
            </a:pPr>
            <a:r>
              <a:rPr lang="zh-CN" altLang="en-US" dirty="0"/>
              <a:t>将</a:t>
            </a:r>
            <a:r>
              <a:rPr lang="en-US" altLang="zh-CN" dirty="0" err="1"/>
              <a:t>DispatcherServlet</a:t>
            </a:r>
            <a:r>
              <a:rPr lang="zh-CN" altLang="en-US" dirty="0"/>
              <a:t>映射到</a:t>
            </a:r>
            <a:r>
              <a:rPr lang="en-US" altLang="zh-CN" dirty="0"/>
              <a:t>“/”</a:t>
            </a:r>
            <a:r>
              <a:rPr lang="zh-CN" altLang="en-US" dirty="0"/>
              <a:t>、</a:t>
            </a:r>
            <a:r>
              <a:rPr lang="en-US" altLang="zh-CN" dirty="0"/>
              <a:t>”/*”</a:t>
            </a:r>
            <a:r>
              <a:rPr lang="zh-CN" altLang="en-US" dirty="0"/>
              <a:t>或</a:t>
            </a:r>
            <a:r>
              <a:rPr lang="en-US" altLang="zh-CN" dirty="0"/>
              <a:t>”*.xxx”</a:t>
            </a:r>
            <a:r>
              <a:rPr lang="zh-CN" altLang="en-US" dirty="0"/>
              <a:t>，以便处理用户发出的请求</a:t>
            </a:r>
            <a:r>
              <a:rPr lang="en-US" altLang="zh-CN" dirty="0"/>
              <a:t>.</a:t>
            </a:r>
          </a:p>
          <a:p>
            <a:pPr marL="45720" indent="0">
              <a:buNone/>
            </a:pPr>
            <a:r>
              <a:rPr lang="en-US" altLang="zh-CN" dirty="0"/>
              <a:t>'/’ :</a:t>
            </a:r>
            <a:r>
              <a:rPr lang="zh-CN" altLang="en-US" dirty="0"/>
              <a:t>将会覆盖容器的</a:t>
            </a:r>
            <a:r>
              <a:rPr lang="en-US" altLang="zh-CN" dirty="0"/>
              <a:t>default servlet</a:t>
            </a:r>
            <a:r>
              <a:rPr lang="zh-CN" altLang="en-US" dirty="0"/>
              <a:t>而不覆盖</a:t>
            </a:r>
            <a:r>
              <a:rPr lang="en-US" altLang="zh-CN" dirty="0" err="1"/>
              <a:t>jsp</a:t>
            </a:r>
            <a:r>
              <a:rPr lang="en-US" altLang="zh-CN" dirty="0"/>
              <a:t> servlet, </a:t>
            </a:r>
            <a:r>
              <a:rPr lang="zh-CN" altLang="en-US" dirty="0"/>
              <a:t>所以静态资源会拦截，而</a:t>
            </a:r>
            <a:r>
              <a:rPr lang="en-US" altLang="zh-CN" dirty="0" err="1"/>
              <a:t>jsp</a:t>
            </a:r>
            <a:r>
              <a:rPr lang="zh-CN" altLang="en-US" dirty="0"/>
              <a:t>不会被拦截</a:t>
            </a:r>
            <a:r>
              <a:rPr lang="en-US" altLang="zh-CN" dirty="0"/>
              <a:t>. </a:t>
            </a:r>
            <a:r>
              <a:rPr lang="zh-CN" altLang="en-US" dirty="0"/>
              <a:t>所以</a:t>
            </a:r>
            <a:r>
              <a:rPr lang="en-US" altLang="zh-CN" dirty="0" err="1"/>
              <a:t>web.xml</a:t>
            </a:r>
            <a:r>
              <a:rPr lang="zh-CN" altLang="en-US" dirty="0"/>
              <a:t>没有配置其他特殊路径的</a:t>
            </a:r>
            <a:r>
              <a:rPr lang="en-US" altLang="zh-CN" dirty="0"/>
              <a:t>servlet, </a:t>
            </a:r>
            <a:r>
              <a:rPr lang="zh-CN" altLang="en-US" dirty="0"/>
              <a:t>基本上所有的请求都交由</a:t>
            </a:r>
            <a:r>
              <a:rPr lang="en-US" altLang="zh-CN" dirty="0" err="1"/>
              <a:t>DispatcherServlet</a:t>
            </a:r>
            <a:r>
              <a:rPr lang="zh-CN" altLang="en-US" dirty="0"/>
              <a:t>处理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7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/*</a:t>
            </a:r>
            <a:r>
              <a:rPr lang="zh-CN" altLang="en-US" dirty="0"/>
              <a:t>：</a:t>
            </a:r>
            <a:r>
              <a:rPr lang="en-US" altLang="zh-CN" dirty="0" err="1"/>
              <a:t>DispatcherServlet</a:t>
            </a:r>
            <a:r>
              <a:rPr lang="zh-CN" altLang="en-US" dirty="0"/>
              <a:t>将会覆盖所有其他的</a:t>
            </a:r>
            <a:r>
              <a:rPr lang="en-US" altLang="zh-CN" dirty="0"/>
              <a:t>servlet</a:t>
            </a:r>
            <a:r>
              <a:rPr lang="zh-CN" altLang="en-US" dirty="0"/>
              <a:t>，包括由</a:t>
            </a:r>
            <a:r>
              <a:rPr lang="en-US" altLang="zh-CN" dirty="0"/>
              <a:t>servlet</a:t>
            </a:r>
            <a:r>
              <a:rPr lang="zh-CN" altLang="en-US" dirty="0"/>
              <a:t>容器提供的默认的</a:t>
            </a:r>
            <a:r>
              <a:rPr lang="en-US" altLang="zh-CN" dirty="0"/>
              <a:t>servlet</a:t>
            </a:r>
            <a:r>
              <a:rPr lang="zh-CN" altLang="en-US" dirty="0"/>
              <a:t>以及</a:t>
            </a:r>
            <a:r>
              <a:rPr lang="en-US" altLang="zh-CN" dirty="0" err="1"/>
              <a:t>jsp</a:t>
            </a:r>
            <a:r>
              <a:rPr lang="en-US" altLang="zh-CN" dirty="0"/>
              <a:t> servlet</a:t>
            </a:r>
            <a:r>
              <a:rPr lang="zh-CN" altLang="en-US" dirty="0"/>
              <a:t>。你的任何请求将都会进入到这个</a:t>
            </a:r>
            <a:r>
              <a:rPr lang="en-US" altLang="zh-CN" dirty="0"/>
              <a:t>servlet</a:t>
            </a:r>
            <a:r>
              <a:rPr lang="zh-CN" altLang="en-US" dirty="0"/>
              <a:t>中，所以这并不是一个好的配置方式。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*.xxx: </a:t>
            </a:r>
            <a:r>
              <a:rPr lang="zh-CN" altLang="en-US" dirty="0"/>
              <a:t>以指定后缀结尾的请求都交由</a:t>
            </a:r>
            <a:r>
              <a:rPr lang="en-US" altLang="zh-CN" dirty="0" err="1"/>
              <a:t>DispatcherServlet</a:t>
            </a:r>
            <a:r>
              <a:rPr lang="zh-CN" altLang="en-US" dirty="0"/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20776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根上下文配置文件</a:t>
            </a:r>
            <a:r>
              <a:rPr lang="en-US" altLang="zh-CN" dirty="0" err="1"/>
              <a:t>RootConfig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F2EB9-E31F-46C2-A722-BDCAE6F4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2421491"/>
            <a:ext cx="8271526" cy="40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数据源配置文件</a:t>
            </a:r>
            <a:r>
              <a:rPr lang="en-US" altLang="zh-CN" dirty="0" err="1"/>
              <a:t>DataConfig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964ADA-DDDD-44D2-9BAB-AFE808BA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16" y="2285888"/>
            <a:ext cx="7128792" cy="45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3EAA20-0DF2-4B18-B590-ADD67C7D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DispatcherServlet</a:t>
            </a:r>
            <a:r>
              <a:rPr lang="zh-CN" altLang="en-US" dirty="0"/>
              <a:t>配置文件</a:t>
            </a:r>
            <a:r>
              <a:rPr lang="en-US" altLang="zh-CN" dirty="0" err="1"/>
              <a:t>WebConfig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C63A2-12B7-4181-A808-BE52456A8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84" y="2335703"/>
            <a:ext cx="7323455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EE506-E466-4FA6-9A32-7BBE2B4E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对 </a:t>
            </a:r>
            <a:r>
              <a:rPr lang="en-US" altLang="zh-CN" dirty="0"/>
              <a:t>request </a:t>
            </a:r>
            <a:r>
              <a:rPr lang="zh-CN" altLang="en-US" dirty="0"/>
              <a:t>做了什么？</a:t>
            </a:r>
            <a:endParaRPr lang="en-US" altLang="zh-CN" dirty="0"/>
          </a:p>
          <a:p>
            <a:r>
              <a:rPr lang="zh-CN" altLang="en-US" dirty="0"/>
              <a:t>当一个 </a:t>
            </a:r>
            <a:r>
              <a:rPr lang="en-US" altLang="zh-CN" dirty="0"/>
              <a:t>Request </a:t>
            </a:r>
            <a:r>
              <a:rPr lang="zh-CN" altLang="en-US" dirty="0"/>
              <a:t>离开浏览器时（下图标号</a:t>
            </a:r>
            <a:r>
              <a:rPr lang="en-US" altLang="zh-CN" dirty="0"/>
              <a:t>1</a:t>
            </a:r>
            <a:r>
              <a:rPr lang="zh-CN" altLang="en-US" dirty="0"/>
              <a:t>），携带了用户的请求信息，包括</a:t>
            </a:r>
            <a:r>
              <a:rPr lang="en-US" altLang="zh-CN" dirty="0" err="1"/>
              <a:t>url</a:t>
            </a:r>
            <a:r>
              <a:rPr lang="zh-CN" altLang="en-US" dirty="0"/>
              <a:t>以及表单等，它到达的第一站就是 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像大多数基于 </a:t>
            </a:r>
            <a:r>
              <a:rPr lang="en-US" altLang="zh-CN" dirty="0"/>
              <a:t>Java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框架一样，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首先通过一个前端控制器处理，把 </a:t>
            </a:r>
            <a:r>
              <a:rPr lang="en-US" altLang="zh-CN" dirty="0"/>
              <a:t>Request </a:t>
            </a:r>
            <a:r>
              <a:rPr lang="zh-CN" altLang="en-US" dirty="0"/>
              <a:t>交给其他组件处理（类似于前台把客户带到要去的各种部门），在 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里面，充当前端控制器这一角色的就是 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35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AC8A82-2212-4B55-A7C2-02A142232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217" y="1828800"/>
            <a:ext cx="7610392" cy="4343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24678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目的是把 </a:t>
            </a:r>
            <a:r>
              <a:rPr lang="en-US" altLang="zh-CN" dirty="0"/>
              <a:t>Request </a:t>
            </a:r>
            <a:r>
              <a:rPr lang="zh-CN" altLang="en-US" dirty="0"/>
              <a:t>送到其他的 </a:t>
            </a:r>
            <a:r>
              <a:rPr lang="en-US" altLang="zh-CN" dirty="0"/>
              <a:t>Controller</a:t>
            </a:r>
            <a:r>
              <a:rPr lang="zh-CN" altLang="en-US" dirty="0"/>
              <a:t>，对 </a:t>
            </a:r>
            <a:r>
              <a:rPr lang="en-US" altLang="zh-CN" dirty="0"/>
              <a:t>Request </a:t>
            </a:r>
            <a:r>
              <a:rPr lang="zh-CN" altLang="en-US" dirty="0"/>
              <a:t>作进一步处理，但是一般情况下程序中会有很多的 </a:t>
            </a:r>
            <a:r>
              <a:rPr lang="en-US" altLang="zh-CN" dirty="0"/>
              <a:t>Controller</a:t>
            </a:r>
            <a:r>
              <a:rPr lang="zh-CN" altLang="en-US" dirty="0"/>
              <a:t>，它们各自负责处理不同的 </a:t>
            </a:r>
            <a:r>
              <a:rPr lang="en-US" altLang="zh-CN" dirty="0"/>
              <a:t>Request </a:t>
            </a:r>
            <a:r>
              <a:rPr lang="zh-CN" altLang="en-US" dirty="0"/>
              <a:t>，于是 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需要一些协助来决定一个 </a:t>
            </a:r>
            <a:r>
              <a:rPr lang="en-US" altLang="zh-CN" dirty="0"/>
              <a:t>Request </a:t>
            </a:r>
            <a:r>
              <a:rPr lang="zh-CN" altLang="en-US" dirty="0"/>
              <a:t>应该送到哪个 </a:t>
            </a:r>
            <a:r>
              <a:rPr lang="en-US" altLang="zh-CN" dirty="0"/>
              <a:t>Controller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 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会询问 </a:t>
            </a:r>
            <a:r>
              <a:rPr lang="en-US" altLang="zh-CN" dirty="0"/>
              <a:t>Handler mappings </a:t>
            </a:r>
            <a:r>
              <a:rPr lang="zh-CN" altLang="en-US" dirty="0"/>
              <a:t>（上图标号</a:t>
            </a:r>
            <a:r>
              <a:rPr lang="en-US" altLang="zh-CN" dirty="0"/>
              <a:t>2</a:t>
            </a:r>
            <a:r>
              <a:rPr lang="zh-CN" altLang="en-US" dirty="0"/>
              <a:t>），一个 </a:t>
            </a:r>
            <a:r>
              <a:rPr lang="en-US" altLang="zh-CN" dirty="0"/>
              <a:t>Request </a:t>
            </a:r>
            <a:r>
              <a:rPr lang="zh-CN" altLang="en-US" dirty="0"/>
              <a:t>应该何去何从，</a:t>
            </a:r>
            <a:r>
              <a:rPr lang="en-US" altLang="zh-CN" dirty="0"/>
              <a:t>Handler mappings </a:t>
            </a:r>
            <a:r>
              <a:rPr lang="zh-CN" altLang="en-US" dirty="0"/>
              <a:t>通过验看 </a:t>
            </a:r>
            <a:r>
              <a:rPr lang="en-US" altLang="zh-CN" dirty="0"/>
              <a:t>Request </a:t>
            </a:r>
            <a:r>
              <a:rPr lang="zh-CN" altLang="en-US" dirty="0"/>
              <a:t>携带的 </a:t>
            </a:r>
            <a:r>
              <a:rPr lang="en-US" altLang="zh-CN" dirty="0"/>
              <a:t>URL </a:t>
            </a:r>
            <a:r>
              <a:rPr lang="zh-CN" altLang="en-US" dirty="0"/>
              <a:t>进行抉择。</a:t>
            </a:r>
          </a:p>
        </p:txBody>
      </p:sp>
    </p:spTree>
    <p:extLst>
      <p:ext uri="{BB962C8B-B14F-4D97-AF65-F5344CB8AC3E}">
        <p14:creationId xmlns:p14="http://schemas.microsoft.com/office/powerpoint/2010/main" val="281746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Handler mappings </a:t>
            </a:r>
            <a:r>
              <a:rPr lang="zh-CN" altLang="en-US" dirty="0"/>
              <a:t>的结果出来之后，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欢天喜地地把 </a:t>
            </a:r>
            <a:r>
              <a:rPr lang="en-US" altLang="zh-CN" dirty="0"/>
              <a:t>Request </a:t>
            </a:r>
            <a:r>
              <a:rPr lang="zh-CN" altLang="en-US" dirty="0"/>
              <a:t>送给对应的 </a:t>
            </a:r>
            <a:r>
              <a:rPr lang="en-US" altLang="zh-CN" dirty="0"/>
              <a:t>Controller </a:t>
            </a:r>
            <a:r>
              <a:rPr lang="zh-CN" altLang="en-US" dirty="0"/>
              <a:t>（如上图标号</a:t>
            </a:r>
            <a:r>
              <a:rPr lang="en-US" altLang="zh-CN" dirty="0"/>
              <a:t>3</a:t>
            </a:r>
            <a:r>
              <a:rPr lang="zh-CN" altLang="en-US" dirty="0"/>
              <a:t>）。到达之后，</a:t>
            </a:r>
            <a:r>
              <a:rPr lang="en-US" altLang="zh-CN" dirty="0"/>
              <a:t>Request </a:t>
            </a:r>
            <a:r>
              <a:rPr lang="zh-CN" altLang="en-US" dirty="0"/>
              <a:t>卸下重担（携带着的由用户提交的信息）并耐心地等待 </a:t>
            </a:r>
            <a:r>
              <a:rPr lang="en-US" altLang="zh-CN" dirty="0"/>
              <a:t>Controller </a:t>
            </a:r>
            <a:r>
              <a:rPr lang="zh-CN" altLang="en-US" dirty="0"/>
              <a:t>处理这些信息（而实际上，一个机智的</a:t>
            </a:r>
            <a:r>
              <a:rPr lang="en-US" altLang="zh-CN" dirty="0"/>
              <a:t>Controller </a:t>
            </a:r>
            <a:r>
              <a:rPr lang="zh-CN" altLang="en-US" dirty="0"/>
              <a:t>自己几乎不做任何处理，而是把活儿交给其他负责业务逻辑的 </a:t>
            </a:r>
            <a:r>
              <a:rPr lang="en-US" altLang="zh-CN" dirty="0"/>
              <a:t>service </a:t>
            </a:r>
            <a:r>
              <a:rPr lang="zh-CN" altLang="en-US" dirty="0"/>
              <a:t>对象）。</a:t>
            </a:r>
          </a:p>
        </p:txBody>
      </p:sp>
    </p:spTree>
    <p:extLst>
      <p:ext uri="{BB962C8B-B14F-4D97-AF65-F5344CB8AC3E}">
        <p14:creationId xmlns:p14="http://schemas.microsoft.com/office/powerpoint/2010/main" val="1428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Controller </a:t>
            </a:r>
            <a:r>
              <a:rPr lang="zh-CN" altLang="en-US" dirty="0"/>
              <a:t>处理完后得到的结果往往需要返回给用户并在浏览器中显示，这个结果被称作 </a:t>
            </a:r>
            <a:r>
              <a:rPr lang="en-US" altLang="zh-CN" dirty="0"/>
              <a:t>model</a:t>
            </a:r>
            <a:r>
              <a:rPr lang="zh-CN" altLang="en-US" dirty="0"/>
              <a:t>， 它比较粗糙，需要补充额外信息转换成用户友好型的格式，例如 </a:t>
            </a:r>
            <a:r>
              <a:rPr lang="en-US" altLang="zh-CN" dirty="0"/>
              <a:t>HTML </a:t>
            </a:r>
            <a:r>
              <a:rPr lang="zh-CN" altLang="en-US" dirty="0"/>
              <a:t>。出于这个目的呢，这一 </a:t>
            </a:r>
            <a:r>
              <a:rPr lang="en-US" altLang="zh-CN" dirty="0"/>
              <a:t>model </a:t>
            </a:r>
            <a:r>
              <a:rPr lang="zh-CN" altLang="en-US" dirty="0"/>
              <a:t>需要交给一个 </a:t>
            </a:r>
            <a:r>
              <a:rPr lang="en-US" altLang="zh-CN" dirty="0"/>
              <a:t>view , </a:t>
            </a:r>
            <a:r>
              <a:rPr lang="zh-CN" altLang="en-US" dirty="0"/>
              <a:t>典型的有 </a:t>
            </a:r>
            <a:r>
              <a:rPr lang="en-US" altLang="zh-CN" dirty="0" err="1"/>
              <a:t>JavaServer</a:t>
            </a:r>
            <a:r>
              <a:rPr lang="en-US" altLang="zh-CN" dirty="0"/>
              <a:t> Page (</a:t>
            </a:r>
            <a:r>
              <a:rPr lang="en-US" altLang="zh-CN" dirty="0" err="1"/>
              <a:t>JSP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4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所以，</a:t>
            </a:r>
            <a:r>
              <a:rPr lang="en-US" altLang="zh-CN" dirty="0"/>
              <a:t>Controller </a:t>
            </a:r>
            <a:r>
              <a:rPr lang="zh-CN" altLang="en-US" dirty="0"/>
              <a:t>最后需要做的就是把 </a:t>
            </a:r>
            <a:r>
              <a:rPr lang="en-US" altLang="zh-CN" dirty="0"/>
              <a:t>model </a:t>
            </a:r>
            <a:r>
              <a:rPr lang="zh-CN" altLang="en-US" dirty="0"/>
              <a:t>数据打包并且确定一个到时候用来渲染这个 </a:t>
            </a:r>
            <a:r>
              <a:rPr lang="en-US" altLang="zh-CN" dirty="0"/>
              <a:t>model </a:t>
            </a:r>
            <a:r>
              <a:rPr lang="zh-CN" altLang="en-US" dirty="0"/>
              <a:t>的 </a:t>
            </a:r>
            <a:r>
              <a:rPr lang="en-US" altLang="zh-CN" dirty="0"/>
              <a:t>view</a:t>
            </a:r>
            <a:r>
              <a:rPr lang="zh-CN" altLang="en-US" dirty="0"/>
              <a:t>，然后把 </a:t>
            </a:r>
            <a:r>
              <a:rPr lang="en-US" altLang="zh-CN" dirty="0"/>
              <a:t>Request</a:t>
            </a:r>
            <a:r>
              <a:rPr lang="zh-CN" altLang="en-US" dirty="0"/>
              <a:t>、</a:t>
            </a:r>
            <a:r>
              <a:rPr lang="en-US" altLang="zh-CN" dirty="0"/>
              <a:t>model </a:t>
            </a:r>
            <a:r>
              <a:rPr lang="zh-CN" altLang="en-US" dirty="0"/>
              <a:t>数据以及 </a:t>
            </a:r>
            <a:r>
              <a:rPr lang="en-US" altLang="zh-CN" dirty="0"/>
              <a:t>view </a:t>
            </a:r>
            <a:r>
              <a:rPr lang="zh-CN" altLang="en-US" dirty="0"/>
              <a:t>的名字一块发送回 </a:t>
            </a:r>
            <a:r>
              <a:rPr lang="en-US" altLang="zh-CN" dirty="0" err="1"/>
              <a:t>DispatcherServlet</a:t>
            </a:r>
            <a:r>
              <a:rPr lang="zh-CN" altLang="en-US" dirty="0"/>
              <a:t>（如上图标号</a:t>
            </a:r>
            <a:r>
              <a:rPr lang="en-US" altLang="zh-CN" dirty="0"/>
              <a:t>4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8188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原理回顾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1F3625-D01F-435E-AB35-92BBD4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因此 </a:t>
            </a:r>
            <a:r>
              <a:rPr lang="en-US" altLang="zh-CN" dirty="0"/>
              <a:t>Controller </a:t>
            </a:r>
            <a:r>
              <a:rPr lang="zh-CN" altLang="en-US" dirty="0"/>
              <a:t>实现了与特定 </a:t>
            </a:r>
            <a:r>
              <a:rPr lang="en-US" altLang="zh-CN" dirty="0"/>
              <a:t>view </a:t>
            </a:r>
            <a:r>
              <a:rPr lang="zh-CN" altLang="en-US" dirty="0"/>
              <a:t>的解耦， 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拿到的 </a:t>
            </a:r>
            <a:r>
              <a:rPr lang="en-US" altLang="zh-CN" dirty="0"/>
              <a:t>view </a:t>
            </a:r>
            <a:r>
              <a:rPr lang="zh-CN" altLang="en-US" dirty="0"/>
              <a:t>名也并不直接确定这个 </a:t>
            </a:r>
            <a:r>
              <a:rPr lang="en-US" altLang="zh-CN" dirty="0"/>
              <a:t>view </a:t>
            </a:r>
            <a:r>
              <a:rPr lang="zh-CN" altLang="en-US" dirty="0"/>
              <a:t>是 </a:t>
            </a:r>
            <a:r>
              <a:rPr lang="en-US" altLang="zh-CN" dirty="0" err="1"/>
              <a:t>JSP</a:t>
            </a:r>
            <a:r>
              <a:rPr lang="zh-CN" altLang="en-US" dirty="0"/>
              <a:t>，</a:t>
            </a:r>
            <a:r>
              <a:rPr lang="en-US" altLang="zh-CN" dirty="0" err="1"/>
              <a:t>DispatcherServlet</a:t>
            </a:r>
            <a:r>
              <a:rPr lang="en-US" altLang="zh-CN" dirty="0"/>
              <a:t> </a:t>
            </a:r>
            <a:r>
              <a:rPr lang="zh-CN" altLang="en-US" dirty="0"/>
              <a:t>只知道凭借这一 </a:t>
            </a:r>
            <a:r>
              <a:rPr lang="en-US" altLang="zh-CN" dirty="0"/>
              <a:t>view </a:t>
            </a:r>
            <a:r>
              <a:rPr lang="zh-CN" altLang="en-US" dirty="0"/>
              <a:t>名找到的 </a:t>
            </a:r>
            <a:r>
              <a:rPr lang="en-US" altLang="zh-CN" dirty="0"/>
              <a:t>view </a:t>
            </a:r>
            <a:r>
              <a:rPr lang="zh-CN" altLang="en-US" dirty="0"/>
              <a:t>可以处理手头上的 </a:t>
            </a:r>
            <a:r>
              <a:rPr lang="en-US" altLang="zh-CN" dirty="0"/>
              <a:t>model </a:t>
            </a:r>
            <a:r>
              <a:rPr lang="zh-CN" altLang="en-US" dirty="0"/>
              <a:t>数据，于是它把 </a:t>
            </a:r>
            <a:r>
              <a:rPr lang="en-US" altLang="zh-CN" dirty="0"/>
              <a:t>view </a:t>
            </a:r>
            <a:r>
              <a:rPr lang="zh-CN" altLang="en-US" dirty="0"/>
              <a:t>名给 </a:t>
            </a:r>
            <a:r>
              <a:rPr lang="en-US" altLang="zh-CN" dirty="0"/>
              <a:t>view resolver </a:t>
            </a:r>
            <a:r>
              <a:rPr lang="zh-CN" altLang="en-US" dirty="0"/>
              <a:t>来帮它找到对应的 </a:t>
            </a:r>
            <a:r>
              <a:rPr lang="en-US" altLang="zh-CN" dirty="0"/>
              <a:t>view</a:t>
            </a:r>
            <a:r>
              <a:rPr lang="zh-CN" altLang="en-US" dirty="0"/>
              <a:t>（如上图标号</a:t>
            </a:r>
            <a:r>
              <a:rPr lang="en-US" altLang="zh-CN" dirty="0"/>
              <a:t>5</a:t>
            </a:r>
            <a:r>
              <a:rPr lang="zh-CN" altLang="en-US" dirty="0"/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val="36857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1003</Words>
  <Application>Microsoft Office PowerPoint</Application>
  <PresentationFormat>自定义</PresentationFormat>
  <Paragraphs>54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Century Gothic</vt:lpstr>
      <vt:lpstr>Courier New</vt:lpstr>
      <vt:lpstr>Wingdings</vt:lpstr>
      <vt:lpstr>Continental_Asia_16x9</vt:lpstr>
      <vt:lpstr>第11讲 Spring MVC基础知识</vt:lpstr>
      <vt:lpstr>本讲内容</vt:lpstr>
      <vt:lpstr>11.4 Spring MVC原理回顾</vt:lpstr>
      <vt:lpstr>11.4 Spring MVC基础知识</vt:lpstr>
      <vt:lpstr>11.4 Spring MVC原理回顾</vt:lpstr>
      <vt:lpstr>11.4 Spring MVC原理回顾</vt:lpstr>
      <vt:lpstr>11.4 Spring MVC原理回顾</vt:lpstr>
      <vt:lpstr>11.4 Spring MVC原理回顾</vt:lpstr>
      <vt:lpstr>11.4 Spring MVC原理回顾</vt:lpstr>
      <vt:lpstr>11.4 Spring MVC原理回顾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  <vt:lpstr>11.4 Spring MVC基础知识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2020-03-09T07:50:39Z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