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8" r:id="rId2"/>
    <p:sldId id="269" r:id="rId3"/>
    <p:sldId id="271" r:id="rId4"/>
    <p:sldId id="272" r:id="rId5"/>
    <p:sldId id="281" r:id="rId6"/>
    <p:sldId id="287" r:id="rId7"/>
    <p:sldId id="283" r:id="rId8"/>
    <p:sldId id="274" r:id="rId9"/>
    <p:sldId id="276" r:id="rId10"/>
    <p:sldId id="277" r:id="rId11"/>
    <p:sldId id="288" r:id="rId12"/>
    <p:sldId id="282" r:id="rId13"/>
    <p:sldId id="275" r:id="rId14"/>
    <p:sldId id="278" r:id="rId15"/>
    <p:sldId id="285" r:id="rId16"/>
    <p:sldId id="280" r:id="rId17"/>
    <p:sldId id="286" r:id="rId18"/>
    <p:sldId id="284" r:id="rId19"/>
    <p:sldId id="26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0E194-D350-49AC-82DD-3E46C80EC50D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C64D9-BD4F-40C7-A6FF-3E3DDEC823D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93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715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514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52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89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034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713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382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79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234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7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927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91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656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639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554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64D9-BD4F-40C7-A6FF-3E3DDEC823D8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19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4AFC-9A5A-4E53-A37F-198BC742B18F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312-926D-419F-9CFC-213CD28D42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47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4AFC-9A5A-4E53-A37F-198BC742B18F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312-926D-419F-9CFC-213CD28D42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9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4AFC-9A5A-4E53-A37F-198BC742B18F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312-926D-419F-9CFC-213CD28D42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76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4AFC-9A5A-4E53-A37F-198BC742B18F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312-926D-419F-9CFC-213CD28D42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74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4AFC-9A5A-4E53-A37F-198BC742B18F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312-926D-419F-9CFC-213CD28D42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0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4AFC-9A5A-4E53-A37F-198BC742B18F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312-926D-419F-9CFC-213CD28D42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08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4AFC-9A5A-4E53-A37F-198BC742B18F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312-926D-419F-9CFC-213CD28D42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2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4AFC-9A5A-4E53-A37F-198BC742B18F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312-926D-419F-9CFC-213CD28D42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49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4AFC-9A5A-4E53-A37F-198BC742B18F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312-926D-419F-9CFC-213CD28D42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50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4AFC-9A5A-4E53-A37F-198BC742B18F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312-926D-419F-9CFC-213CD28D42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18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4AFC-9A5A-4E53-A37F-198BC742B18F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312-926D-419F-9CFC-213CD28D42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45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04AFC-9A5A-4E53-A37F-198BC742B18F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0312-926D-419F-9CFC-213CD28D42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49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it.ly/boaz-adv-nlp-result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://bit.ly/boaz-adv-nlp-resul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it.ly/boaz-adv-nlp-demo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7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2900" y="774211"/>
            <a:ext cx="6165364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4000" spc="-3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한자 고문헌 번역기</a:t>
            </a:r>
            <a:endParaRPr lang="en-US" altLang="ko-KR" sz="4000" spc="-3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0891" y="1372706"/>
            <a:ext cx="6480720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6000" spc="-5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응답하라 </a:t>
            </a:r>
            <a:r>
              <a:rPr lang="ko-KR" altLang="en-US" sz="6000" b="1" spc="-5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一三九二</a:t>
            </a:r>
            <a:endParaRPr lang="ko-KR" altLang="en-US" sz="6000" b="1" spc="-5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189" y="2596842"/>
            <a:ext cx="4359198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dirty="0" err="1">
                <a:latin typeface="궁서" panose="02030600000101010101" pitchFamily="18" charset="-127"/>
                <a:ea typeface="궁서" panose="02030600000101010101" pitchFamily="18" charset="-127"/>
              </a:rPr>
              <a:t>남궁찬</a:t>
            </a:r>
            <a:r>
              <a:rPr lang="ko-KR" altLang="en-US" sz="2000" dirty="0">
                <a:latin typeface="궁서" panose="02030600000101010101" pitchFamily="18" charset="-127"/>
                <a:ea typeface="궁서" panose="02030600000101010101" pitchFamily="18" charset="-127"/>
              </a:rPr>
              <a:t> 김태현 장현정</a:t>
            </a:r>
          </a:p>
        </p:txBody>
      </p:sp>
    </p:spTree>
    <p:extLst>
      <p:ext uri="{BB962C8B-B14F-4D97-AF65-F5344CB8AC3E}">
        <p14:creationId xmlns:p14="http://schemas.microsoft.com/office/powerpoint/2010/main" val="105565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539552" y="692696"/>
            <a:ext cx="64807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개선사항</a:t>
            </a:r>
            <a:endParaRPr lang="ko-KR" altLang="en-US" sz="36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6E394F9-371C-433F-B0E0-4CA8294D7EAA}"/>
              </a:ext>
            </a:extLst>
          </p:cNvPr>
          <p:cNvCxnSpPr/>
          <p:nvPr/>
        </p:nvCxnSpPr>
        <p:spPr>
          <a:xfrm>
            <a:off x="539552" y="1412776"/>
            <a:ext cx="55097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7544" y="1700808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한계점</a:t>
            </a:r>
            <a:endParaRPr lang="en-US" altLang="ko-KR" b="1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&lt;</a:t>
            </a: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의흥친군위</a:t>
            </a: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&gt; </a:t>
            </a: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와 같은 고유명사 문제</a:t>
            </a: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모델 자체의 표현력 부족</a:t>
            </a: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한자의 다중 의미를 잡아내지 못함</a:t>
            </a: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>
              <a:lnSpc>
                <a:spcPct val="200000"/>
              </a:lnSpc>
            </a:pPr>
            <a:r>
              <a:rPr lang="ko-KR" altLang="en-US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해결방안</a:t>
            </a:r>
            <a:endParaRPr lang="en-US" altLang="ko-KR" b="1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고유명사를 하나의 토큰으로 통합</a:t>
            </a: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Transformer </a:t>
            </a: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모델 적용</a:t>
            </a: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2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1331640" y="3044279"/>
            <a:ext cx="648072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44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완성 모델</a:t>
            </a:r>
            <a:endParaRPr lang="ko-KR" altLang="en-US" sz="44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54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539552" y="692696"/>
            <a:ext cx="64807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준단어 토큰화</a:t>
            </a:r>
            <a:endParaRPr lang="ko-KR" altLang="en-US" sz="36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6E394F9-371C-433F-B0E0-4CA8294D7EAA}"/>
              </a:ext>
            </a:extLst>
          </p:cNvPr>
          <p:cNvCxnSpPr/>
          <p:nvPr/>
        </p:nvCxnSpPr>
        <p:spPr>
          <a:xfrm>
            <a:off x="539552" y="1412776"/>
            <a:ext cx="55097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98884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561623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고유명사와 사장된 단어에 대해 효율적으로 토큰화할수 있다</a:t>
            </a: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어절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단위로 토큰화하지만 자주 같이 나오는 어절들은 하나의 단위로 토큰화</a:t>
            </a: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26000+2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개 한자 토큰</a:t>
            </a: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52000+2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개 한글 토큰</a:t>
            </a: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79712" y="5901571"/>
            <a:ext cx="5256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Sennrich, R., Haddow, B., &amp; Birch, A. (2015). 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Neural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machine translation of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rare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words with subword units.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44875"/>
          <a:stretch/>
        </p:blipFill>
        <p:spPr>
          <a:xfrm>
            <a:off x="0" y="4005064"/>
            <a:ext cx="9144000" cy="142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539552" y="692696"/>
            <a:ext cx="64807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트랜스포머</a:t>
            </a:r>
            <a:endParaRPr lang="ko-KR" altLang="en-US" sz="36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6E394F9-371C-433F-B0E0-4CA8294D7EAA}"/>
              </a:ext>
            </a:extLst>
          </p:cNvPr>
          <p:cNvCxnSpPr/>
          <p:nvPr/>
        </p:nvCxnSpPr>
        <p:spPr>
          <a:xfrm>
            <a:off x="467544" y="1406082"/>
            <a:ext cx="55097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00" name="Picture 4" descr="https://www.tensorflow.org/images/tutorials/transformer/transform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5689"/>
            <a:ext cx="4146796" cy="485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571097" y="6244563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Attention Is All You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Need, 2017, Ashish Vaswani et al.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844824"/>
            <a:ext cx="41035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하이퍼파라미터</a:t>
            </a: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Encoder / Decoder Layer = 4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단어벡터 차원 </a:t>
            </a: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= 128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FF network </a:t>
            </a: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차원 </a:t>
            </a: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= 512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어텐션 헤드 수 </a:t>
            </a: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= 8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병렬 처리가 가능해져 </a:t>
            </a: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GPU</a:t>
            </a: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로 빠르게 학습할 수 있었다</a:t>
            </a: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0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01"/>
            <a:ext cx="9144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539552" y="692696"/>
            <a:ext cx="64807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번역결과</a:t>
            </a:r>
            <a:endParaRPr lang="ko-KR" altLang="en-US" sz="36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6E394F9-371C-433F-B0E0-4CA8294D7EAA}"/>
              </a:ext>
            </a:extLst>
          </p:cNvPr>
          <p:cNvCxnSpPr/>
          <p:nvPr/>
        </p:nvCxnSpPr>
        <p:spPr>
          <a:xfrm>
            <a:off x="467544" y="1406082"/>
            <a:ext cx="55097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0724"/>
            <a:ext cx="9144000" cy="1123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350" y="4005064"/>
            <a:ext cx="5067300" cy="76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3748" y="523717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linkClick r:id="rId6"/>
              </a:rPr>
              <a:t>http://bit.ly/boaz-adv-nlp-result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987824" y="2420888"/>
            <a:ext cx="576064" cy="4051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707904" y="2420888"/>
            <a:ext cx="576064" cy="4051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211960" y="2420888"/>
            <a:ext cx="288032" cy="4051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499992" y="2420888"/>
            <a:ext cx="1008112" cy="4051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580112" y="2420888"/>
            <a:ext cx="576064" cy="4051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7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539552" y="692696"/>
            <a:ext cx="64807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번역결과</a:t>
            </a:r>
            <a:endParaRPr lang="ko-KR" altLang="en-US" sz="36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6E394F9-371C-433F-B0E0-4CA8294D7EAA}"/>
              </a:ext>
            </a:extLst>
          </p:cNvPr>
          <p:cNvCxnSpPr/>
          <p:nvPr/>
        </p:nvCxnSpPr>
        <p:spPr>
          <a:xfrm>
            <a:off x="467544" y="1406082"/>
            <a:ext cx="55097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03748" y="620682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linkClick r:id="rId4"/>
              </a:rPr>
              <a:t>http://bit.ly/boaz-adv-nlp-result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0528" y="1532010"/>
            <a:ext cx="9505056" cy="4330664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222436" y="4365104"/>
            <a:ext cx="216024" cy="21602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419872" y="4517504"/>
            <a:ext cx="216024" cy="21602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965740" y="4581128"/>
            <a:ext cx="190436" cy="50405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87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539552" y="692696"/>
            <a:ext cx="64807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성능지표 </a:t>
            </a:r>
            <a:r>
              <a:rPr lang="en-US" altLang="ko-KR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:</a:t>
            </a:r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BLEU </a:t>
            </a:r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점수</a:t>
            </a:r>
            <a:endParaRPr lang="ko-KR" altLang="en-US" sz="36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6E394F9-371C-433F-B0E0-4CA8294D7EAA}"/>
              </a:ext>
            </a:extLst>
          </p:cNvPr>
          <p:cNvCxnSpPr/>
          <p:nvPr/>
        </p:nvCxnSpPr>
        <p:spPr>
          <a:xfrm>
            <a:off x="467544" y="1406082"/>
            <a:ext cx="55097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564904"/>
            <a:ext cx="6553200" cy="6572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7524" y="3785520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문장 길이 차이에 대한 패널티 부여</a:t>
            </a:r>
            <a:endParaRPr lang="en-US" altLang="ko-KR" b="1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N-gram</a:t>
            </a: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을 통해 토큰이 얼마나 일치하는지 측정</a:t>
            </a:r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(</a:t>
            </a: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정밀도</a:t>
            </a: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425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539552" y="692696"/>
            <a:ext cx="64807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성능지표 </a:t>
            </a:r>
            <a:r>
              <a:rPr lang="en-US" altLang="ko-KR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:</a:t>
            </a:r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BLEU </a:t>
            </a:r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점수</a:t>
            </a:r>
            <a:endParaRPr lang="ko-KR" altLang="en-US" sz="36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6E394F9-371C-433F-B0E0-4CA8294D7EAA}"/>
              </a:ext>
            </a:extLst>
          </p:cNvPr>
          <p:cNvCxnSpPr/>
          <p:nvPr/>
        </p:nvCxnSpPr>
        <p:spPr>
          <a:xfrm>
            <a:off x="467544" y="1406082"/>
            <a:ext cx="55097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7524" y="1523755"/>
            <a:ext cx="8568952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테스트 </a:t>
            </a:r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데이터 </a:t>
            </a:r>
            <a:r>
              <a:rPr lang="en-US" altLang="ko-KR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1207</a:t>
            </a: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개</a:t>
            </a:r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2173664"/>
            <a:ext cx="4610100" cy="2390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87062"/>
            <a:ext cx="9144000" cy="1850773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211960" y="2862782"/>
            <a:ext cx="864096" cy="2781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44" y="0"/>
            <a:ext cx="9144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539552" y="692696"/>
            <a:ext cx="64807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시연</a:t>
            </a:r>
            <a:endParaRPr lang="ko-KR" altLang="en-US" sz="36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6E394F9-371C-433F-B0E0-4CA8294D7EAA}"/>
              </a:ext>
            </a:extLst>
          </p:cNvPr>
          <p:cNvCxnSpPr/>
          <p:nvPr/>
        </p:nvCxnSpPr>
        <p:spPr>
          <a:xfrm>
            <a:off x="467544" y="1406082"/>
            <a:ext cx="55097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Flask: web development, one drop at a ti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09449"/>
            <a:ext cx="3092200" cy="121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ubernetes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58144"/>
            <a:ext cx="2053740" cy="151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493876" y="4454105"/>
            <a:ext cx="611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hlinkClick r:id="rId6"/>
              </a:rPr>
              <a:t>http://bit.ly/boaz-adv-nlp-demo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5291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7624" y="958297"/>
            <a:ext cx="1200329" cy="470898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6600" spc="600" dirty="0">
                <a:latin typeface="궁서" panose="02030600000101010101" pitchFamily="18" charset="-127"/>
                <a:ea typeface="궁서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7501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8334" y="915397"/>
            <a:ext cx="5736252" cy="8925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하나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/</a:t>
            </a:r>
            <a:endParaRPr lang="en-US" altLang="ko-KR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sz="2800" b="1" dirty="0" smtClean="0">
                <a:latin typeface="궁서" panose="02030600000101010101" pitchFamily="18" charset="-127"/>
                <a:ea typeface="궁서" panose="02030600000101010101" pitchFamily="18" charset="-127"/>
              </a:rPr>
              <a:t>필요성</a:t>
            </a:r>
            <a:endParaRPr lang="en-US" altLang="ko-KR" sz="2800" b="1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8138" y="2030650"/>
            <a:ext cx="6016153" cy="8925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둘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/</a:t>
            </a:r>
            <a:endParaRPr lang="en-US" altLang="ko-KR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sz="2800" b="1" dirty="0" smtClean="0">
                <a:latin typeface="궁서" panose="02030600000101010101" pitchFamily="18" charset="-127"/>
                <a:ea typeface="궁서" panose="02030600000101010101" pitchFamily="18" charset="-127"/>
              </a:rPr>
              <a:t>데이터 소개</a:t>
            </a:r>
            <a:endParaRPr lang="en-US" altLang="ko-KR" sz="2800" b="1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8138" y="4348959"/>
            <a:ext cx="5452283" cy="8925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400" dirty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넷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/</a:t>
            </a:r>
            <a:endParaRPr lang="en-US" altLang="ko-KR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sz="2800" b="1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완성 모델</a:t>
            </a:r>
            <a:endParaRPr lang="en-US" altLang="ko-KR" sz="2800" b="1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692696"/>
            <a:ext cx="1950025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4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순서</a:t>
            </a:r>
            <a:endParaRPr lang="ko-KR" altLang="en-US" sz="44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8138" y="3196295"/>
            <a:ext cx="5452283" cy="8925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셋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/</a:t>
            </a:r>
            <a:endParaRPr lang="en-US" altLang="ko-KR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sz="2800" b="1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첫번째 모델</a:t>
            </a:r>
            <a:endParaRPr lang="en-US" altLang="ko-KR" sz="2800" b="1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8138" y="5445224"/>
            <a:ext cx="5452283" cy="8925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다섯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/</a:t>
            </a:r>
            <a:endParaRPr lang="en-US" altLang="ko-KR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sz="2800" b="1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시연</a:t>
            </a:r>
            <a:endParaRPr lang="en-US" altLang="ko-KR" sz="2800" b="1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1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539552" y="692696"/>
            <a:ext cx="64807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필요성</a:t>
            </a:r>
            <a:endParaRPr lang="ko-KR" altLang="en-US" sz="36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6E394F9-371C-433F-B0E0-4CA8294D7EAA}"/>
              </a:ext>
            </a:extLst>
          </p:cNvPr>
          <p:cNvCxnSpPr/>
          <p:nvPr/>
        </p:nvCxnSpPr>
        <p:spPr>
          <a:xfrm>
            <a:off x="539552" y="1412776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147637"/>
            <a:ext cx="62198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539552" y="692696"/>
            <a:ext cx="64807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데이터 소개</a:t>
            </a:r>
            <a:endParaRPr lang="ko-KR" altLang="en-US" sz="36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6E394F9-371C-433F-B0E0-4CA8294D7EAA}"/>
              </a:ext>
            </a:extLst>
          </p:cNvPr>
          <p:cNvCxnSpPr/>
          <p:nvPr/>
        </p:nvCxnSpPr>
        <p:spPr>
          <a:xfrm>
            <a:off x="539552" y="1412776"/>
            <a:ext cx="55097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6335"/>
            <a:ext cx="9144000" cy="40043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7984" y="551723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275946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개 학습 데이터셋</a:t>
            </a: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9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539552" y="692696"/>
            <a:ext cx="64807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데이터 소개</a:t>
            </a:r>
            <a:endParaRPr lang="ko-KR" altLang="en-US" sz="36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6E394F9-371C-433F-B0E0-4CA8294D7EAA}"/>
              </a:ext>
            </a:extLst>
          </p:cNvPr>
          <p:cNvCxnSpPr/>
          <p:nvPr/>
        </p:nvCxnSpPr>
        <p:spPr>
          <a:xfrm>
            <a:off x="539552" y="1412776"/>
            <a:ext cx="55097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" y="2031723"/>
            <a:ext cx="9144000" cy="31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3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1331640" y="3044279"/>
            <a:ext cx="648072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44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첫번째 시도</a:t>
            </a:r>
            <a:endParaRPr lang="ko-KR" altLang="en-US" sz="44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9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539552" y="692696"/>
            <a:ext cx="64807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토큰화</a:t>
            </a:r>
            <a:endParaRPr lang="ko-KR" altLang="en-US" sz="36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6E394F9-371C-433F-B0E0-4CA8294D7EAA}"/>
              </a:ext>
            </a:extLst>
          </p:cNvPr>
          <p:cNvCxnSpPr/>
          <p:nvPr/>
        </p:nvCxnSpPr>
        <p:spPr>
          <a:xfrm>
            <a:off x="539552" y="1412776"/>
            <a:ext cx="55097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98884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720840"/>
            <a:ext cx="799288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한문 데이터 한자단위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토큰화</a:t>
            </a: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고유명사를 파악하지 못한다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太祖 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: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태조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(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이성계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) -&gt;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큰 조상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(?)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한글 데이터 형태소 단위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토큰화</a:t>
            </a: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현대에 자주 쓰이지 않는 어투가 많아 의미단위 토큰화가 어려움</a:t>
            </a: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49" y="2338512"/>
            <a:ext cx="7124700" cy="571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61" y="4725144"/>
            <a:ext cx="77628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539552" y="692696"/>
            <a:ext cx="64807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시퀀스 투 시퀀스</a:t>
            </a:r>
            <a:endParaRPr lang="ko-KR" altLang="en-US" sz="36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6E394F9-371C-433F-B0E0-4CA8294D7EAA}"/>
              </a:ext>
            </a:extLst>
          </p:cNvPr>
          <p:cNvCxnSpPr/>
          <p:nvPr/>
        </p:nvCxnSpPr>
        <p:spPr>
          <a:xfrm>
            <a:off x="539552" y="1412776"/>
            <a:ext cx="55097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seq2s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" y="2708920"/>
            <a:ext cx="802957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285999" y="522920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Sequence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to Sequence Learning with Neural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Networks, 2014, Ilya Sutskever et al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2182" y="1556792"/>
            <a:ext cx="91461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원문</a:t>
            </a: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번역결과</a:t>
            </a:r>
            <a:endParaRPr lang="en-US" altLang="ko-KR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ko-KR" altLang="en-US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03E905-AE12-4D61-B005-ED7A232ED640}"/>
              </a:ext>
            </a:extLst>
          </p:cNvPr>
          <p:cNvSpPr txBox="1"/>
          <p:nvPr/>
        </p:nvSpPr>
        <p:spPr>
          <a:xfrm>
            <a:off x="539552" y="692696"/>
            <a:ext cx="64807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3600" spc="-100" dirty="0" smtClean="0">
                <a:solidFill>
                  <a:srgbClr val="8A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번역결과</a:t>
            </a:r>
            <a:endParaRPr lang="ko-KR" altLang="en-US" sz="3600" spc="-100" dirty="0">
              <a:solidFill>
                <a:srgbClr val="8A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16E394F9-371C-433F-B0E0-4CA8294D7EAA}"/>
              </a:ext>
            </a:extLst>
          </p:cNvPr>
          <p:cNvCxnSpPr/>
          <p:nvPr/>
        </p:nvCxnSpPr>
        <p:spPr>
          <a:xfrm>
            <a:off x="539552" y="1412776"/>
            <a:ext cx="55097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2564904"/>
            <a:ext cx="9144000" cy="4572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○立義興親軍衛, 罷都摠中外諸軍事府。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-1091" y="3022104"/>
            <a:ext cx="9144000" cy="4572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(의흥친군위(義興親軍衛)를 설치하고 도총 중외 제군사부(都摠中外諸軍事府)를 폐지하였다.)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4196356"/>
            <a:ext cx="9146182" cy="92333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중국/NNP사람/NNG_등/NNB이/JKS오/VV아서/EC고하/VV기/ETN를/JKO,/SP"/SS_의/JKG_에/JKB는/JX_하/XSV아/EC_하/XSV아/EC,/SP_을/JKO_하/XSV아/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EEFFFF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EC_하/XSV아/EC,/SP그/MM나머지/NNG는/JX모두/MAG다/MAG알/VV지/EC못하/VXㄴ다/EF./SF"/SS하/XSV았/EP다/EF./SFPAD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0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416</Words>
  <Application>Microsoft Office PowerPoint</Application>
  <PresentationFormat>화면 슬라이드 쇼(4:3)</PresentationFormat>
  <Paragraphs>97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Arial Unicode MS</vt:lpstr>
      <vt:lpstr>Monaco</vt:lpstr>
      <vt:lpstr>궁서</vt:lpstr>
      <vt:lpstr>궁서체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남궁 찬</cp:lastModifiedBy>
  <cp:revision>215</cp:revision>
  <dcterms:created xsi:type="dcterms:W3CDTF">2018-07-24T12:02:34Z</dcterms:created>
  <dcterms:modified xsi:type="dcterms:W3CDTF">2020-01-15T07:49:11Z</dcterms:modified>
</cp:coreProperties>
</file>