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1" r:id="rId4"/>
    <p:sldId id="272" r:id="rId5"/>
    <p:sldId id="273" r:id="rId6"/>
    <p:sldId id="274" r:id="rId7"/>
    <p:sldId id="276" r:id="rId8"/>
    <p:sldId id="277" r:id="rId9"/>
    <p:sldId id="275" r:id="rId10"/>
    <p:sldId id="278" r:id="rId11"/>
    <p:sldId id="279" r:id="rId12"/>
    <p:sldId id="280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0E194-D350-49AC-82DD-3E46C80EC50D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64D9-BD4F-40C7-A6FF-3E3DDEC823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93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715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71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23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47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5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3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5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5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8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78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47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7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0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9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5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18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45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4AFC-9A5A-4E53-A37F-198BC742B18F}" type="datetimeFigureOut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00" y="774211"/>
            <a:ext cx="6165364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4000" spc="-3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보아즈 어드브 프로젝트</a:t>
            </a:r>
            <a:endParaRPr lang="en-US" altLang="ko-KR" sz="4000" spc="-3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891" y="1372706"/>
            <a:ext cx="6480720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6000" spc="-500" dirty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한자 문헌 번역기</a:t>
            </a:r>
            <a:endParaRPr lang="ko-KR" altLang="en-US" sz="6000" spc="-5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189" y="2596842"/>
            <a:ext cx="435919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dirty="0" err="1">
                <a:latin typeface="궁서" panose="02030600000101010101" pitchFamily="18" charset="-127"/>
                <a:ea typeface="궁서" panose="02030600000101010101" pitchFamily="18" charset="-127"/>
              </a:rPr>
              <a:t>남궁찬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 김태현 장현정</a:t>
            </a:r>
          </a:p>
        </p:txBody>
      </p:sp>
    </p:spTree>
    <p:extLst>
      <p:ext uri="{BB962C8B-B14F-4D97-AF65-F5344CB8AC3E}">
        <p14:creationId xmlns:p14="http://schemas.microsoft.com/office/powerpoint/2010/main" val="105565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트랜스포머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43155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번역결과</a:t>
            </a:r>
            <a:endParaRPr lang="en-US" altLang="ko-KR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788690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(의흥친군위(義興親軍衛)를 설치하고 도총 중외 제군사부(都摠中外諸軍事府)를 폐지하였다.)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2603022"/>
            <a:ext cx="9144000" cy="46166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의/NNG', '흥/NNG', 'OOV', '의/NNG', '친/NNG', '군/NNG', '을/JKO', '세우/VV', '고/EC', '도/NNG', '총/NNG', '중/NNP', '의/JKG', '중외/NNG',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'여러/MM', '군사/NNG', '를/JKO', '파하/VV', '았/EP', '다/EF', './SF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064216"/>
            <a:ext cx="4128693" cy="37936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33" y="3076954"/>
            <a:ext cx="4038419" cy="38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트랜스포머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43155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번역결과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819199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(비가 내리었다. 이보다 앞서 오랫동안 가물었는데, 임금이 왕위에 오르자 억수같이 비가 내리니, 백성의 마음이 크게 기뻐하였다.)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573618"/>
            <a:ext cx="9144000" cy="9233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비/NNG', '가/JKS', '내리/VV', '었/EP', '다/EF', './SF', '이/NP', '보다/JKB', '앞서/MAG', '오래/MAG', '가물/VV', '어서/EC', '임금/NNG', '이/JKS', '즉위/NNG',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'하/XSV', '아/EC', 'OOV', '내리/VV', '어/EC', '비/NNG', '가/JKS', '내리/VV', '었/EP', '는데/EC', ',/SP', '인심/NNG', '이/JKS', '크/VA', '게/EC', '기쁘/VA',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'어/EC', '하/VX', '았/EP', '다/EF', './SF'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37400"/>
          <a:stretch/>
        </p:blipFill>
        <p:spPr>
          <a:xfrm>
            <a:off x="1763688" y="3520332"/>
            <a:ext cx="6135104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개선사항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9592" y="1700808"/>
            <a:ext cx="7344816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성능 척도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(BLEU Score)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적용해서 성능 객관화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고유명사 하나로 토큰화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Subword tokenize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적용해서 성능 비교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958297"/>
            <a:ext cx="1200329" cy="47089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6600" spc="600" dirty="0"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501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334" y="915397"/>
            <a:ext cx="5736252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하나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필요성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8334" y="2196058"/>
            <a:ext cx="6016153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둘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데이터 소개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8333" y="4728313"/>
            <a:ext cx="5452283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넷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개선사항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692696"/>
            <a:ext cx="1950025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4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순서</a:t>
            </a:r>
            <a:endParaRPr lang="ko-KR" altLang="en-US" sz="4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8334" y="3491179"/>
            <a:ext cx="5452283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셋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적용 모델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1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필요성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47637"/>
            <a:ext cx="62198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데이터 소개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6335"/>
            <a:ext cx="9144000" cy="40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데이터 전처리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8884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799288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한문 데이터 한자단위 토큰화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총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7049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개 한자 토큰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한글 데이터 형태소 단위 토큰화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총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10003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개 형태소 토큰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54" y="2832937"/>
            <a:ext cx="7124700" cy="571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73" y="4584278"/>
            <a:ext cx="7762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시퀀스 투 시퀀스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eq2s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708920"/>
            <a:ext cx="80295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85999" y="52292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dirty="0" smtClean="0"/>
              <a:t>Sequence </a:t>
            </a:r>
            <a:r>
              <a:rPr lang="en-US" altLang="ko-KR" sz="1600" dirty="0"/>
              <a:t>to Sequence Learning with Neural </a:t>
            </a:r>
            <a:r>
              <a:rPr lang="en-US" altLang="ko-KR" sz="1600" dirty="0" smtClean="0"/>
              <a:t>Networks, 2014, Ilya Sutskever et al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48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2182" y="1556792"/>
            <a:ext cx="9146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원문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번역결과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원문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번역결과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시퀀스 투 시퀀스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2039208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○丁酉/雨。 前此久旱, 及上卽位, 霈然下雨, 人心大悅。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479155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(비가 내리었다. 이보다 앞서 오랫동안 가물었는데, 임금이 왕위에 오르자 억수같이 비가 내리니, 백성의 마음이 크게 기뻐하였다.)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3349823"/>
            <a:ext cx="9196428" cy="61555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비/NNG가/JKS오/VX았/EP다/EF./SF임금/NNG이/JKS여러/MM신하/NNG들/XSN에게/JKB이르/VV기/ETN를/JKO,/SP"/SS내/NP가/JKS장차/MAG친히/MAG가/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/>
            </a:r>
            <a:b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VV아서/EC보/VV고/EC,/SP또/MAJ말/NNG하/XSV기/ETN를/JKO,/SP내/NP가/JKS장차/MAG 친히/MAG가/VV아서/EC보/VV고/EC,/SP또/MAJ말/NNG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-152" y="4423591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○立義興親軍衛, 罷都摠中外諸軍事府。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-1243" y="4880791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(의흥친군위(義興親軍衛)를 설치하고 도총 중외 제군사부(都摠中外諸軍事府)를 폐지하였다.)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5796207"/>
            <a:ext cx="9117881" cy="56041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중국/NNP사람/NNG_등/NNB이/JKS오/VV아서/EC고하/VV기/ETN를/JKO,/SP"/SS_의/JKG_에/JKB는/JX_하/XSV아/EC_하/XSV아/EC,/SP_을/JKO_하/XSV아/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EC_하/XSV아/EC,/SP그/MM나머지/NNG는/JX모두/MAG다/MAG알/VV지/EC못하/VXㄴ다/EF./SF"/SS하/XSV았/EP다/EF./SFPAD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시퀀스 투 시퀀스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170080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한계점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&lt;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의흥친군위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&gt;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와 같은 고유명사 문제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모델 자체의 표현력 부족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한자의 다중 의미를 잡아내지 못함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해결방안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고유명사를 하나의 토큰으로 통합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Transformer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모델 적용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2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트랜스포머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https://www.tensorflow.org/images/tutorials/transformer/transfor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5689"/>
            <a:ext cx="4146796" cy="4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1097" y="624456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Attention Is All You 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</a:rPr>
              <a:t>Need, 2017, Ashish Vaswani et al.</a:t>
            </a:r>
            <a:endParaRPr lang="en-US" altLang="ko-KR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44824"/>
            <a:ext cx="4103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하이퍼파라미터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Encoder / Decoder Layer = 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단어벡터 차원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= 128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FF network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차원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= 512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어텐션 헤드 수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= 8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병렬 처리가 가능해져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GPU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로 빠르게 학습할 수 있었다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0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723</Words>
  <Application>Microsoft Office PowerPoint</Application>
  <PresentationFormat>화면 슬라이드 쇼(4:3)</PresentationFormat>
  <Paragraphs>94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Monaco</vt:lpstr>
      <vt:lpstr>궁서</vt:lpstr>
      <vt:lpstr>궁서체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남궁 찬</cp:lastModifiedBy>
  <cp:revision>103</cp:revision>
  <dcterms:created xsi:type="dcterms:W3CDTF">2018-07-24T12:02:34Z</dcterms:created>
  <dcterms:modified xsi:type="dcterms:W3CDTF">2019-12-26T08:57:24Z</dcterms:modified>
</cp:coreProperties>
</file>