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notesMasterIdLst>
    <p:notesMasterId r:id="rId16"/>
  </p:notesMasterIdLst>
  <p:sldIdLst>
    <p:sldId id="260" r:id="rId5"/>
    <p:sldId id="257" r:id="rId6"/>
    <p:sldId id="261" r:id="rId7"/>
    <p:sldId id="262" r:id="rId8"/>
    <p:sldId id="259" r:id="rId9"/>
    <p:sldId id="263" r:id="rId10"/>
    <p:sldId id="264" r:id="rId11"/>
    <p:sldId id="265" r:id="rId12"/>
    <p:sldId id="266" r:id="rId13"/>
    <p:sldId id="268" r:id="rId14"/>
    <p:sldId id="26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667" y="41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F99854-D0A8-435F-848D-188A47AC5D4E}" type="datetimeFigureOut">
              <a:rPr lang="en-IN" smtClean="0"/>
              <a:t>27-11-2024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6847ED-520C-4DD3-85D3-4F635C283515}" type="slidenum">
              <a:rPr lang="en-IN" smtClean="0"/>
              <a:t>‹#›</a:t>
            </a:fld>
            <a:endParaRPr lang="en-IN"/>
          </a:p>
        </p:txBody>
      </p:sp>
    </p:spTree>
    <p:extLst>
      <p:ext uri="{BB962C8B-B14F-4D97-AF65-F5344CB8AC3E}">
        <p14:creationId xmlns:p14="http://schemas.microsoft.com/office/powerpoint/2010/main" val="31974128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11/27/2024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11/27/2024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11/27/2024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2192000" cy="6858000"/>
          </a:xfrm>
          <a:prstGeom prst="rect">
            <a:avLst/>
          </a:prstGeom>
        </p:spPr>
      </p:pic>
      <p:sp>
        <p:nvSpPr>
          <p:cNvPr id="3" name="Shape 0"/>
          <p:cNvSpPr/>
          <p:nvPr/>
        </p:nvSpPr>
        <p:spPr>
          <a:xfrm>
            <a:off x="0" y="0"/>
            <a:ext cx="12192000" cy="6858000"/>
          </a:xfrm>
          <a:prstGeom prst="rect">
            <a:avLst/>
          </a:prstGeom>
          <a:solidFill>
            <a:srgbClr val="FFFFFF"/>
          </a:solidFill>
          <a:ln/>
        </p:spPr>
      </p:sp>
      <p:pic>
        <p:nvPicPr>
          <p:cNvPr id="4" name="Image 1" descr="preencoded.png">
            <a:hlinkClick r:id="rId3"/>
          </p:cNvPr>
          <p:cNvPicPr>
            <a:picLocks noChangeAspect="1"/>
          </p:cNvPicPr>
          <p:nvPr/>
        </p:nvPicPr>
        <p:blipFill>
          <a:blip r:embed="rId4"/>
          <a:stretch>
            <a:fillRect/>
          </a:stretch>
        </p:blipFill>
        <p:spPr>
          <a:xfrm>
            <a:off x="10699346" y="6457950"/>
            <a:ext cx="1435504" cy="342900"/>
          </a:xfrm>
          <a:prstGeom prst="rect">
            <a:avLst/>
          </a:prstGeom>
        </p:spPr>
      </p:pic>
    </p:spTree>
    <p:extLst>
      <p:ext uri="{BB962C8B-B14F-4D97-AF65-F5344CB8AC3E}">
        <p14:creationId xmlns:p14="http://schemas.microsoft.com/office/powerpoint/2010/main" val="40419230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2192000" cy="6858000"/>
          </a:xfrm>
          <a:prstGeom prst="rect">
            <a:avLst/>
          </a:prstGeom>
        </p:spPr>
      </p:pic>
      <p:sp>
        <p:nvSpPr>
          <p:cNvPr id="3" name="Shape 0"/>
          <p:cNvSpPr/>
          <p:nvPr/>
        </p:nvSpPr>
        <p:spPr>
          <a:xfrm>
            <a:off x="0" y="0"/>
            <a:ext cx="12192000" cy="6858000"/>
          </a:xfrm>
          <a:prstGeom prst="rect">
            <a:avLst/>
          </a:prstGeom>
          <a:solidFill>
            <a:srgbClr val="FFFFFF"/>
          </a:solidFill>
          <a:ln/>
        </p:spPr>
      </p:sp>
      <p:pic>
        <p:nvPicPr>
          <p:cNvPr id="4" name="Image 1" descr="preencoded.png">
            <a:hlinkClick r:id="rId3"/>
          </p:cNvPr>
          <p:cNvPicPr>
            <a:picLocks noChangeAspect="1"/>
          </p:cNvPicPr>
          <p:nvPr/>
        </p:nvPicPr>
        <p:blipFill>
          <a:blip r:embed="rId4"/>
          <a:stretch>
            <a:fillRect/>
          </a:stretch>
        </p:blipFill>
        <p:spPr>
          <a:xfrm>
            <a:off x="10699346" y="6457950"/>
            <a:ext cx="1435504" cy="342900"/>
          </a:xfrm>
          <a:prstGeom prst="rect">
            <a:avLst/>
          </a:prstGeom>
        </p:spPr>
      </p:pic>
    </p:spTree>
    <p:extLst>
      <p:ext uri="{BB962C8B-B14F-4D97-AF65-F5344CB8AC3E}">
        <p14:creationId xmlns:p14="http://schemas.microsoft.com/office/powerpoint/2010/main" val="769541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11/27/2024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11/27/2024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11/27/2024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11/27/2024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11/27/2024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11/27/2024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11/27/2024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11/27/2024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11/27/2024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 id="2147483751" r:id="rId12"/>
    <p:sldLayoutId id="2147483752" r:id="rId13"/>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22303B6-75AB-B194-2A70-99F119F14D07}"/>
              </a:ext>
            </a:extLst>
          </p:cNvPr>
          <p:cNvSpPr txBox="1"/>
          <p:nvPr/>
        </p:nvSpPr>
        <p:spPr>
          <a:xfrm>
            <a:off x="142875" y="188536"/>
            <a:ext cx="11668125" cy="1661993"/>
          </a:xfrm>
          <a:prstGeom prst="rect">
            <a:avLst/>
          </a:prstGeom>
          <a:noFill/>
        </p:spPr>
        <p:txBody>
          <a:bodyPr wrap="square" rtlCol="0">
            <a:spAutoFit/>
          </a:bodyPr>
          <a:lstStyle/>
          <a:p>
            <a:pPr algn="ctr">
              <a:defRPr/>
            </a:pPr>
            <a:r>
              <a:rPr lang="en-US" sz="2800" b="1" dirty="0">
                <a:latin typeface="Times New Roman" panose="02020603050405020304" pitchFamily="18" charset="0"/>
                <a:cs typeface="Times New Roman" panose="02020603050405020304" pitchFamily="18" charset="0"/>
              </a:rPr>
              <a:t>Community Service Project</a:t>
            </a:r>
          </a:p>
          <a:p>
            <a:pPr algn="ctr">
              <a:defRPr/>
            </a:pPr>
            <a:r>
              <a:rPr lang="en-IN" sz="2800" b="1" dirty="0">
                <a:latin typeface="Times New Roman" panose="02020603050405020304" pitchFamily="18" charset="0"/>
                <a:cs typeface="Times New Roman" panose="02020603050405020304" pitchFamily="18" charset="0"/>
              </a:rPr>
              <a:t>On</a:t>
            </a:r>
            <a:endParaRPr lang="en-US" sz="2800" b="1" dirty="0">
              <a:latin typeface="Times New Roman" panose="02020603050405020304" pitchFamily="18" charset="0"/>
              <a:cs typeface="Times New Roman" panose="02020603050405020304" pitchFamily="18" charset="0"/>
            </a:endParaRPr>
          </a:p>
          <a:p>
            <a:pPr algn="ctr">
              <a:defRPr/>
            </a:pPr>
            <a:r>
              <a:rPr lang="en-US" sz="2800" b="1" dirty="0">
                <a:latin typeface="Times New Roman" panose="02020603050405020304" pitchFamily="18" charset="0"/>
                <a:cs typeface="Times New Roman" panose="02020603050405020304" pitchFamily="18" charset="0"/>
              </a:rPr>
              <a:t>Emergency Automobile Services</a:t>
            </a:r>
          </a:p>
          <a:p>
            <a:endParaRPr lang="en-IN" dirty="0"/>
          </a:p>
        </p:txBody>
      </p:sp>
      <p:pic>
        <p:nvPicPr>
          <p:cNvPr id="4" name="Picture 3">
            <a:extLst>
              <a:ext uri="{FF2B5EF4-FFF2-40B4-BE49-F238E27FC236}">
                <a16:creationId xmlns:a16="http://schemas.microsoft.com/office/drawing/2014/main" id="{56C614F2-11BD-9F17-4D4B-DC90C0FB1D9B}"/>
              </a:ext>
            </a:extLst>
          </p:cNvPr>
          <p:cNvPicPr>
            <a:picLocks noChangeAspect="1"/>
          </p:cNvPicPr>
          <p:nvPr/>
        </p:nvPicPr>
        <p:blipFill>
          <a:blip r:embed="rId2"/>
          <a:stretch>
            <a:fillRect/>
          </a:stretch>
        </p:blipFill>
        <p:spPr>
          <a:xfrm>
            <a:off x="5083920" y="1614857"/>
            <a:ext cx="2071023" cy="2071023"/>
          </a:xfrm>
          <a:prstGeom prst="rect">
            <a:avLst/>
          </a:prstGeom>
        </p:spPr>
      </p:pic>
      <p:sp>
        <p:nvSpPr>
          <p:cNvPr id="5" name="TextBox 4">
            <a:extLst>
              <a:ext uri="{FF2B5EF4-FFF2-40B4-BE49-F238E27FC236}">
                <a16:creationId xmlns:a16="http://schemas.microsoft.com/office/drawing/2014/main" id="{BF7AA954-9AEF-50B2-6A64-A7BC5CABA256}"/>
              </a:ext>
            </a:extLst>
          </p:cNvPr>
          <p:cNvSpPr txBox="1"/>
          <p:nvPr/>
        </p:nvSpPr>
        <p:spPr>
          <a:xfrm>
            <a:off x="142875" y="3516198"/>
            <a:ext cx="12049124" cy="2800767"/>
          </a:xfrm>
          <a:prstGeom prst="rect">
            <a:avLst/>
          </a:prstGeom>
          <a:noFill/>
        </p:spPr>
        <p:txBody>
          <a:bodyPr wrap="square" rtlCol="0">
            <a:spAutoFit/>
          </a:bodyPr>
          <a:lstStyle/>
          <a:p>
            <a:pPr algn="ctr">
              <a:lnSpc>
                <a:spcPct val="150000"/>
              </a:lnSpc>
            </a:pPr>
            <a:r>
              <a:rPr lang="en-US" altLang="en-US" sz="1600" dirty="0">
                <a:latin typeface="Times New Roman" panose="02020603050405020304" pitchFamily="18" charset="0"/>
                <a:cs typeface="Times New Roman" panose="02020603050405020304" pitchFamily="18" charset="0"/>
              </a:rPr>
              <a:t>By</a:t>
            </a:r>
          </a:p>
          <a:p>
            <a:pPr>
              <a:lnSpc>
                <a:spcPct val="150000"/>
              </a:lnSpc>
            </a:pPr>
            <a:r>
              <a:rPr lang="en-IN" altLang="en-US" sz="1600" b="1" dirty="0">
                <a:latin typeface="Times New Roman" panose="02020603050405020304" pitchFamily="18" charset="0"/>
                <a:cs typeface="Times New Roman" panose="02020603050405020304" pitchFamily="18" charset="0"/>
              </a:rPr>
              <a:t>                                                          </a:t>
            </a:r>
          </a:p>
          <a:p>
            <a:pPr>
              <a:lnSpc>
                <a:spcPct val="150000"/>
              </a:lnSpc>
            </a:pPr>
            <a:endParaRPr lang="en-IN" altLang="en-US" sz="1600" b="1" dirty="0">
              <a:latin typeface="Times New Roman" panose="02020603050405020304" pitchFamily="18" charset="0"/>
              <a:cs typeface="Times New Roman" panose="02020603050405020304" pitchFamily="18" charset="0"/>
            </a:endParaRPr>
          </a:p>
          <a:p>
            <a:pPr>
              <a:lnSpc>
                <a:spcPct val="150000"/>
              </a:lnSpc>
            </a:pPr>
            <a:endParaRPr lang="en-IN" altLang="en-US" sz="1600" b="1" dirty="0">
              <a:latin typeface="Times New Roman" panose="02020603050405020304" pitchFamily="18" charset="0"/>
              <a:cs typeface="Times New Roman" panose="02020603050405020304" pitchFamily="18" charset="0"/>
            </a:endParaRPr>
          </a:p>
          <a:p>
            <a:pPr>
              <a:lnSpc>
                <a:spcPct val="150000"/>
              </a:lnSpc>
            </a:pPr>
            <a:endParaRPr lang="en-US" altLang="en-US" sz="1600" dirty="0">
              <a:latin typeface="Times New Roman" panose="02020603050405020304" pitchFamily="18" charset="0"/>
              <a:cs typeface="Times New Roman" panose="02020603050405020304" pitchFamily="18" charset="0"/>
            </a:endParaRPr>
          </a:p>
          <a:p>
            <a:pPr algn="ctr"/>
            <a:endParaRPr lang="en-US" altLang="en-US" sz="1400" dirty="0">
              <a:latin typeface="Times New Roman" panose="02020603050405020304" pitchFamily="18" charset="0"/>
              <a:cs typeface="Times New Roman" panose="02020603050405020304" pitchFamily="18" charset="0"/>
            </a:endParaRPr>
          </a:p>
          <a:p>
            <a:pPr algn="ctr"/>
            <a:r>
              <a:rPr lang="en-US" altLang="en-US" sz="1400" dirty="0">
                <a:latin typeface="Times New Roman" panose="02020603050405020304" pitchFamily="18" charset="0"/>
                <a:cs typeface="Times New Roman" panose="02020603050405020304" pitchFamily="18" charset="0"/>
              </a:rPr>
              <a:t>        Under the guidance of</a:t>
            </a:r>
          </a:p>
          <a:p>
            <a:pPr algn="ctr"/>
            <a:r>
              <a:rPr lang="en-IN" altLang="en-US" sz="1400" b="1" dirty="0">
                <a:latin typeface="Times New Roman" panose="02020603050405020304" pitchFamily="18" charset="0"/>
                <a:cs typeface="Times New Roman" panose="02020603050405020304" pitchFamily="18" charset="0"/>
              </a:rPr>
              <a:t>           </a:t>
            </a:r>
            <a:r>
              <a:rPr lang="en-IN" altLang="en-US" sz="1400" b="1" dirty="0" err="1">
                <a:latin typeface="Times New Roman" panose="02020603050405020304" pitchFamily="18" charset="0"/>
                <a:cs typeface="Times New Roman" panose="02020603050405020304" pitchFamily="18" charset="0"/>
              </a:rPr>
              <a:t>Mr.K.Bhaskar</a:t>
            </a:r>
            <a:r>
              <a:rPr lang="en-IN" altLang="en-US" sz="1400" b="1" dirty="0">
                <a:latin typeface="Times New Roman" panose="02020603050405020304" pitchFamily="18" charset="0"/>
                <a:cs typeface="Times New Roman" panose="02020603050405020304" pitchFamily="18" charset="0"/>
              </a:rPr>
              <a:t>, </a:t>
            </a:r>
            <a:r>
              <a:rPr lang="en-IN" altLang="en-US" sz="1400" b="1" dirty="0" err="1">
                <a:latin typeface="Times New Roman" panose="02020603050405020304" pitchFamily="18" charset="0"/>
                <a:cs typeface="Times New Roman" panose="02020603050405020304" pitchFamily="18" charset="0"/>
              </a:rPr>
              <a:t>M.Tech</a:t>
            </a:r>
            <a:r>
              <a:rPr lang="en-IN" altLang="en-US" sz="1400" b="1" dirty="0">
                <a:latin typeface="Times New Roman" panose="02020603050405020304" pitchFamily="18" charset="0"/>
                <a:cs typeface="Times New Roman" panose="02020603050405020304" pitchFamily="18" charset="0"/>
              </a:rPr>
              <a:t>(</a:t>
            </a:r>
            <a:r>
              <a:rPr lang="en-IN" altLang="en-US" sz="1400" b="1" dirty="0" err="1">
                <a:latin typeface="Times New Roman" panose="02020603050405020304" pitchFamily="18" charset="0"/>
                <a:cs typeface="Times New Roman" panose="02020603050405020304" pitchFamily="18" charset="0"/>
              </a:rPr>
              <a:t>Ph.D</a:t>
            </a:r>
            <a:r>
              <a:rPr lang="en-IN" altLang="en-US" sz="1400" b="1" dirty="0">
                <a:latin typeface="Times New Roman" panose="02020603050405020304" pitchFamily="18" charset="0"/>
                <a:cs typeface="Times New Roman" panose="02020603050405020304" pitchFamily="18" charset="0"/>
              </a:rPr>
              <a:t>)</a:t>
            </a:r>
            <a:endParaRPr lang="en-US" altLang="en-US" sz="1400" b="1" dirty="0">
              <a:latin typeface="Times New Roman" panose="02020603050405020304" pitchFamily="18" charset="0"/>
              <a:cs typeface="Times New Roman" panose="02020603050405020304" pitchFamily="18" charset="0"/>
            </a:endParaRPr>
          </a:p>
          <a:p>
            <a:pPr algn="ctr"/>
            <a:r>
              <a:rPr lang="en-US" sz="1400" b="1" dirty="0">
                <a:latin typeface="Times New Roman" pitchFamily="18" charset="0"/>
                <a:cs typeface="Times New Roman" pitchFamily="18" charset="0"/>
              </a:rPr>
              <a:t>                       Assistant Professor</a:t>
            </a:r>
            <a:r>
              <a:rPr lang="en-US" altLang="en-US" sz="1400" b="1" dirty="0">
                <a:latin typeface="Times New Roman" panose="02020603050405020304" pitchFamily="18" charset="0"/>
                <a:cs typeface="Times New Roman" panose="02020603050405020304" pitchFamily="18" charset="0"/>
              </a:rPr>
              <a:t>, Department of Computer Science and Engineering.</a:t>
            </a:r>
          </a:p>
        </p:txBody>
      </p:sp>
      <p:graphicFrame>
        <p:nvGraphicFramePr>
          <p:cNvPr id="6" name="Table 5">
            <a:extLst>
              <a:ext uri="{FF2B5EF4-FFF2-40B4-BE49-F238E27FC236}">
                <a16:creationId xmlns:a16="http://schemas.microsoft.com/office/drawing/2014/main" id="{7E69C59D-A792-C459-B75B-1D3A306969B6}"/>
              </a:ext>
            </a:extLst>
          </p:cNvPr>
          <p:cNvGraphicFramePr>
            <a:graphicFrameLocks noGrp="1"/>
          </p:cNvGraphicFramePr>
          <p:nvPr>
            <p:extLst>
              <p:ext uri="{D42A27DB-BD31-4B8C-83A1-F6EECF244321}">
                <p14:modId xmlns:p14="http://schemas.microsoft.com/office/powerpoint/2010/main" val="407416379"/>
              </p:ext>
            </p:extLst>
          </p:nvPr>
        </p:nvGraphicFramePr>
        <p:xfrm>
          <a:off x="3572757" y="3888509"/>
          <a:ext cx="6542204" cy="1828800"/>
        </p:xfrm>
        <a:graphic>
          <a:graphicData uri="http://schemas.openxmlformats.org/drawingml/2006/table">
            <a:tbl>
              <a:tblPr firstRow="1" bandRow="1">
                <a:tableStyleId>{2D5ABB26-0587-4C30-8999-92F81FD0307C}</a:tableStyleId>
              </a:tblPr>
              <a:tblGrid>
                <a:gridCol w="3223969">
                  <a:extLst>
                    <a:ext uri="{9D8B030D-6E8A-4147-A177-3AD203B41FA5}">
                      <a16:colId xmlns:a16="http://schemas.microsoft.com/office/drawing/2014/main" val="2849156344"/>
                    </a:ext>
                  </a:extLst>
                </a:gridCol>
                <a:gridCol w="3318235">
                  <a:extLst>
                    <a:ext uri="{9D8B030D-6E8A-4147-A177-3AD203B41FA5}">
                      <a16:colId xmlns:a16="http://schemas.microsoft.com/office/drawing/2014/main" val="2409018168"/>
                    </a:ext>
                  </a:extLst>
                </a:gridCol>
              </a:tblGrid>
              <a:tr h="143913">
                <a:tc>
                  <a:txBody>
                    <a:bodyPr/>
                    <a:lstStyle/>
                    <a:p>
                      <a:r>
                        <a:rPr lang="en-IN" altLang="en-US" sz="1800" b="1" dirty="0">
                          <a:latin typeface="Times New Roman" panose="02020603050405020304" pitchFamily="18" charset="0"/>
                          <a:cs typeface="Times New Roman" panose="02020603050405020304" pitchFamily="18" charset="0"/>
                        </a:rPr>
                        <a:t> </a:t>
                      </a:r>
                      <a:r>
                        <a:rPr lang="en-IN" altLang="en-US" sz="1600" b="1" dirty="0" err="1">
                          <a:latin typeface="Times New Roman" panose="02020603050405020304" pitchFamily="18" charset="0"/>
                          <a:cs typeface="Times New Roman" panose="02020603050405020304" pitchFamily="18" charset="0"/>
                        </a:rPr>
                        <a:t>K.Pardha</a:t>
                      </a:r>
                      <a:r>
                        <a:rPr lang="en-IN" altLang="en-US" sz="1600" b="1" dirty="0">
                          <a:latin typeface="Times New Roman" panose="02020603050405020304" pitchFamily="18" charset="0"/>
                          <a:cs typeface="Times New Roman" panose="02020603050405020304" pitchFamily="18" charset="0"/>
                        </a:rPr>
                        <a:t> Chandra </a:t>
                      </a:r>
                      <a:r>
                        <a:rPr lang="en-IN" altLang="en-US" sz="1600" b="1" dirty="0" err="1">
                          <a:latin typeface="Times New Roman" panose="02020603050405020304" pitchFamily="18" charset="0"/>
                          <a:cs typeface="Times New Roman" panose="02020603050405020304" pitchFamily="18" charset="0"/>
                        </a:rPr>
                        <a:t>Mouli</a:t>
                      </a:r>
                      <a:r>
                        <a:rPr lang="en-IN" altLang="en-US" sz="1600" b="1" dirty="0">
                          <a:latin typeface="Times New Roman" panose="02020603050405020304" pitchFamily="18" charset="0"/>
                          <a:cs typeface="Times New Roman" panose="02020603050405020304" pitchFamily="18" charset="0"/>
                        </a:rPr>
                        <a:t> Mani</a:t>
                      </a:r>
                      <a:endParaRPr lang="en-IN" sz="1600" dirty="0"/>
                    </a:p>
                  </a:txBody>
                  <a:tcPr/>
                </a:tc>
                <a:tc>
                  <a:txBody>
                    <a:bodyPr/>
                    <a:lstStyle/>
                    <a:p>
                      <a:r>
                        <a:rPr lang="en-IN" altLang="en-US" sz="1800" b="1" dirty="0">
                          <a:latin typeface="Times New Roman" panose="02020603050405020304" pitchFamily="18" charset="0"/>
                          <a:cs typeface="Times New Roman" panose="02020603050405020304" pitchFamily="18" charset="0"/>
                        </a:rPr>
                        <a:t> </a:t>
                      </a:r>
                      <a:r>
                        <a:rPr lang="en-IN" altLang="en-US" sz="2400" b="1" dirty="0">
                          <a:latin typeface="Times New Roman" panose="02020603050405020304" pitchFamily="18" charset="0"/>
                          <a:cs typeface="Times New Roman" panose="02020603050405020304" pitchFamily="18" charset="0"/>
                        </a:rPr>
                        <a:t>22481A0589</a:t>
                      </a:r>
                      <a:endParaRPr lang="en-IN" sz="2400" dirty="0"/>
                    </a:p>
                  </a:txBody>
                  <a:tcPr/>
                </a:tc>
                <a:extLst>
                  <a:ext uri="{0D108BD9-81ED-4DB2-BD59-A6C34878D82A}">
                    <a16:rowId xmlns:a16="http://schemas.microsoft.com/office/drawing/2014/main" val="1014724251"/>
                  </a:ext>
                </a:extLst>
              </a:tr>
              <a:tr h="304026">
                <a:tc>
                  <a:txBody>
                    <a:bodyPr/>
                    <a:lstStyle/>
                    <a:p>
                      <a:r>
                        <a:rPr lang="en-IN" altLang="en-US" sz="1800" b="1" dirty="0">
                          <a:latin typeface="Times New Roman" panose="02020603050405020304" pitchFamily="18" charset="0"/>
                          <a:cs typeface="Times New Roman" panose="02020603050405020304" pitchFamily="18" charset="0"/>
                        </a:rPr>
                        <a:t> </a:t>
                      </a:r>
                      <a:r>
                        <a:rPr lang="en-IN" altLang="en-US" sz="1800" b="1" dirty="0" err="1">
                          <a:latin typeface="Times New Roman" panose="02020603050405020304" pitchFamily="18" charset="0"/>
                          <a:cs typeface="Times New Roman" panose="02020603050405020304" pitchFamily="18" charset="0"/>
                        </a:rPr>
                        <a:t>G.Denny</a:t>
                      </a:r>
                      <a:r>
                        <a:rPr lang="en-IN" altLang="en-US" sz="1800" b="1" dirty="0">
                          <a:latin typeface="Times New Roman" panose="02020603050405020304" pitchFamily="18" charset="0"/>
                          <a:cs typeface="Times New Roman" panose="02020603050405020304" pitchFamily="18" charset="0"/>
                        </a:rPr>
                        <a:t> Siva Sai </a:t>
                      </a:r>
                      <a:r>
                        <a:rPr lang="en-IN" altLang="en-US" sz="1800" b="1" dirty="0" err="1">
                          <a:latin typeface="Times New Roman" panose="02020603050405020304" pitchFamily="18" charset="0"/>
                          <a:cs typeface="Times New Roman" panose="02020603050405020304" pitchFamily="18" charset="0"/>
                        </a:rPr>
                        <a:t>Siddhu</a:t>
                      </a:r>
                      <a:endParaRPr lang="en-IN" dirty="0"/>
                    </a:p>
                  </a:txBody>
                  <a:tcPr/>
                </a:tc>
                <a:tc>
                  <a:txBody>
                    <a:bodyPr/>
                    <a:lstStyle/>
                    <a:p>
                      <a:r>
                        <a:rPr lang="en-IN" altLang="en-US" sz="1800" b="1" dirty="0">
                          <a:latin typeface="Times New Roman" panose="02020603050405020304" pitchFamily="18" charset="0"/>
                          <a:cs typeface="Times New Roman" panose="02020603050405020304" pitchFamily="18" charset="0"/>
                        </a:rPr>
                        <a:t> </a:t>
                      </a:r>
                      <a:r>
                        <a:rPr lang="en-IN" altLang="en-US" sz="2400" b="1" dirty="0">
                          <a:latin typeface="Times New Roman" panose="02020603050405020304" pitchFamily="18" charset="0"/>
                          <a:cs typeface="Times New Roman" panose="02020603050405020304" pitchFamily="18" charset="0"/>
                        </a:rPr>
                        <a:t>22481A0570</a:t>
                      </a:r>
                      <a:endParaRPr lang="en-IN" sz="2400" dirty="0"/>
                    </a:p>
                  </a:txBody>
                  <a:tcPr/>
                </a:tc>
                <a:extLst>
                  <a:ext uri="{0D108BD9-81ED-4DB2-BD59-A6C34878D82A}">
                    <a16:rowId xmlns:a16="http://schemas.microsoft.com/office/drawing/2014/main" val="1630920533"/>
                  </a:ext>
                </a:extLst>
              </a:tr>
              <a:tr h="304026">
                <a:tc>
                  <a:txBody>
                    <a:bodyPr/>
                    <a:lstStyle/>
                    <a:p>
                      <a:r>
                        <a:rPr lang="en-IN" altLang="en-US" sz="1800" b="1" dirty="0">
                          <a:latin typeface="Times New Roman" panose="02020603050405020304" pitchFamily="18" charset="0"/>
                          <a:cs typeface="Times New Roman" panose="02020603050405020304" pitchFamily="18" charset="0"/>
                        </a:rPr>
                        <a:t> </a:t>
                      </a:r>
                      <a:r>
                        <a:rPr lang="en-IN" altLang="en-US" sz="1800" b="1" dirty="0" err="1">
                          <a:latin typeface="Times New Roman" panose="02020603050405020304" pitchFamily="18" charset="0"/>
                          <a:cs typeface="Times New Roman" panose="02020603050405020304" pitchFamily="18" charset="0"/>
                        </a:rPr>
                        <a:t>K.Mohan</a:t>
                      </a:r>
                      <a:r>
                        <a:rPr lang="en-IN" altLang="en-US" sz="1800" b="1" dirty="0">
                          <a:latin typeface="Times New Roman" panose="02020603050405020304" pitchFamily="18" charset="0"/>
                          <a:cs typeface="Times New Roman" panose="02020603050405020304" pitchFamily="18" charset="0"/>
                        </a:rPr>
                        <a:t> Raj Kumar</a:t>
                      </a:r>
                      <a:endParaRPr lang="en-IN" dirty="0"/>
                    </a:p>
                  </a:txBody>
                  <a:tcPr/>
                </a:tc>
                <a:tc>
                  <a:txBody>
                    <a:bodyPr/>
                    <a:lstStyle/>
                    <a:p>
                      <a:r>
                        <a:rPr lang="en-IN" altLang="en-US" sz="1800" b="1" dirty="0">
                          <a:latin typeface="Times New Roman" panose="02020603050405020304" pitchFamily="18" charset="0"/>
                          <a:cs typeface="Times New Roman" panose="02020603050405020304" pitchFamily="18" charset="0"/>
                        </a:rPr>
                        <a:t> </a:t>
                      </a:r>
                      <a:r>
                        <a:rPr lang="en-IN" altLang="en-US" sz="2400" b="1" dirty="0">
                          <a:latin typeface="Times New Roman" panose="02020603050405020304" pitchFamily="18" charset="0"/>
                          <a:cs typeface="Times New Roman" panose="02020603050405020304" pitchFamily="18" charset="0"/>
                        </a:rPr>
                        <a:t>22481A0595</a:t>
                      </a:r>
                      <a:endParaRPr lang="en-IN" sz="2400" dirty="0"/>
                    </a:p>
                  </a:txBody>
                  <a:tcPr/>
                </a:tc>
                <a:extLst>
                  <a:ext uri="{0D108BD9-81ED-4DB2-BD59-A6C34878D82A}">
                    <a16:rowId xmlns:a16="http://schemas.microsoft.com/office/drawing/2014/main" val="2004747304"/>
                  </a:ext>
                </a:extLst>
              </a:tr>
              <a:tr h="136277">
                <a:tc>
                  <a:txBody>
                    <a:bodyPr/>
                    <a:lstStyle/>
                    <a:p>
                      <a:r>
                        <a:rPr lang="en-IN" altLang="en-US" sz="1800" b="1" dirty="0">
                          <a:latin typeface="Times New Roman" panose="02020603050405020304" pitchFamily="18" charset="0"/>
                          <a:cs typeface="Times New Roman" panose="02020603050405020304" pitchFamily="18" charset="0"/>
                        </a:rPr>
                        <a:t> </a:t>
                      </a:r>
                      <a:r>
                        <a:rPr lang="en-IN" altLang="en-US" sz="1800" b="1" dirty="0" err="1">
                          <a:latin typeface="Times New Roman" panose="02020603050405020304" pitchFamily="18" charset="0"/>
                          <a:cs typeface="Times New Roman" panose="02020603050405020304" pitchFamily="18" charset="0"/>
                        </a:rPr>
                        <a:t>G.Nithin</a:t>
                      </a:r>
                      <a:r>
                        <a:rPr lang="en-IN" altLang="en-US" sz="1800" b="1" dirty="0">
                          <a:latin typeface="Times New Roman" panose="02020603050405020304" pitchFamily="18" charset="0"/>
                          <a:cs typeface="Times New Roman" panose="02020603050405020304" pitchFamily="18" charset="0"/>
                        </a:rPr>
                        <a:t> Roy</a:t>
                      </a:r>
                      <a:endParaRPr lang="en-IN" dirty="0"/>
                    </a:p>
                  </a:txBody>
                  <a:tcPr/>
                </a:tc>
                <a:tc>
                  <a:txBody>
                    <a:bodyPr/>
                    <a:lstStyle/>
                    <a:p>
                      <a:r>
                        <a:rPr lang="en-IN" altLang="en-US" sz="2400" b="1" dirty="0">
                          <a:latin typeface="Times New Roman" panose="02020603050405020304" pitchFamily="18" charset="0"/>
                          <a:cs typeface="Times New Roman" panose="02020603050405020304" pitchFamily="18" charset="0"/>
                        </a:rPr>
                        <a:t> 22481A0574</a:t>
                      </a:r>
                      <a:endParaRPr lang="en-IN" sz="2400" dirty="0"/>
                    </a:p>
                  </a:txBody>
                  <a:tcPr/>
                </a:tc>
                <a:extLst>
                  <a:ext uri="{0D108BD9-81ED-4DB2-BD59-A6C34878D82A}">
                    <a16:rowId xmlns:a16="http://schemas.microsoft.com/office/drawing/2014/main" val="1094070088"/>
                  </a:ext>
                </a:extLst>
              </a:tr>
            </a:tbl>
          </a:graphicData>
        </a:graphic>
      </p:graphicFrame>
    </p:spTree>
    <p:extLst>
      <p:ext uri="{BB962C8B-B14F-4D97-AF65-F5344CB8AC3E}">
        <p14:creationId xmlns:p14="http://schemas.microsoft.com/office/powerpoint/2010/main" val="2034926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D39B2A2-376A-7F8F-F531-01D20D6879C4}"/>
              </a:ext>
            </a:extLst>
          </p:cNvPr>
          <p:cNvSpPr txBox="1"/>
          <p:nvPr/>
        </p:nvSpPr>
        <p:spPr>
          <a:xfrm>
            <a:off x="335666" y="196770"/>
            <a:ext cx="11482086" cy="6647974"/>
          </a:xfrm>
          <a:prstGeom prst="rect">
            <a:avLst/>
          </a:prstGeom>
          <a:noFill/>
        </p:spPr>
        <p:txBody>
          <a:bodyPr wrap="square" rtlCol="0">
            <a:spAutoFit/>
          </a:bodyPr>
          <a:lstStyle/>
          <a:p>
            <a:r>
              <a:rPr lang="en-US" sz="4400" dirty="0"/>
              <a:t>   </a:t>
            </a:r>
          </a:p>
          <a:p>
            <a:r>
              <a:rPr lang="en-US" sz="4400" dirty="0"/>
              <a:t>Final Thoughts</a:t>
            </a:r>
          </a:p>
          <a:p>
            <a:pPr algn="ctr"/>
            <a:endParaRPr lang="en-US" sz="4400" dirty="0"/>
          </a:p>
          <a:p>
            <a:pPr algn="just"/>
            <a:r>
              <a:rPr lang="en-US" sz="2400" dirty="0"/>
              <a:t>In conclusion, the "Nearby Services" website serves as a valuable resource for users looking to connect with local offerings. With its focus on user experience, aesthetic appeal, and future scalability, the site is well-positioned to become a go-to platform for discovering nearby services. Continuous feedback from users can guide future improvements, ensuring that the website remains relevant and effective in meeting the needs of its audience.</a:t>
            </a:r>
          </a:p>
          <a:p>
            <a:pPr algn="just"/>
            <a:endParaRPr lang="en-US" sz="2400"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p:txBody>
      </p:sp>
    </p:spTree>
    <p:extLst>
      <p:ext uri="{BB962C8B-B14F-4D97-AF65-F5344CB8AC3E}">
        <p14:creationId xmlns:p14="http://schemas.microsoft.com/office/powerpoint/2010/main" val="508692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B5AB88-2B61-2821-F357-D3F8E4A4C9CA}"/>
              </a:ext>
            </a:extLst>
          </p:cNvPr>
          <p:cNvSpPr txBox="1"/>
          <p:nvPr/>
        </p:nvSpPr>
        <p:spPr>
          <a:xfrm>
            <a:off x="1273216" y="1794075"/>
            <a:ext cx="9329194" cy="2215991"/>
          </a:xfrm>
          <a:prstGeom prst="rect">
            <a:avLst/>
          </a:prstGeom>
          <a:noFill/>
        </p:spPr>
        <p:txBody>
          <a:bodyPr wrap="square" rtlCol="0">
            <a:spAutoFit/>
          </a:bodyPr>
          <a:lstStyle/>
          <a:p>
            <a:pPr algn="ctr"/>
            <a:r>
              <a:rPr lang="en-US" sz="13800" dirty="0">
                <a:effectLst>
                  <a:outerShdw blurRad="38100" dist="38100" dir="2700000" algn="tl">
                    <a:srgbClr val="000000">
                      <a:alpha val="43137"/>
                    </a:srgbClr>
                  </a:outerShdw>
                </a:effectLst>
              </a:rPr>
              <a:t>THANK YOU </a:t>
            </a:r>
            <a:endParaRPr lang="en-IN" sz="13800"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041335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073E6C6C-9D64-98DD-8537-41CDE4B057C7}"/>
              </a:ext>
            </a:extLst>
          </p:cNvPr>
          <p:cNvSpPr txBox="1"/>
          <p:nvPr/>
        </p:nvSpPr>
        <p:spPr>
          <a:xfrm>
            <a:off x="5203596" y="485192"/>
            <a:ext cx="6814233" cy="2215991"/>
          </a:xfrm>
          <a:prstGeom prst="rect">
            <a:avLst/>
          </a:prstGeom>
          <a:noFill/>
        </p:spPr>
        <p:txBody>
          <a:bodyPr wrap="square" rtlCol="0">
            <a:spAutoFit/>
          </a:bodyPr>
          <a:lstStyle/>
          <a:p>
            <a:r>
              <a:rPr lang="en-US" sz="4000" b="1" dirty="0">
                <a:solidFill>
                  <a:srgbClr val="403C4E"/>
                </a:solidFill>
                <a:latin typeface="Merriweather Bold" pitchFamily="34" charset="0"/>
                <a:ea typeface="Merriweather Bold" pitchFamily="34" charset="-122"/>
                <a:cs typeface="Merriweather Bold" pitchFamily="34" charset="-120"/>
              </a:rPr>
              <a:t>Emergency Automobile Service: A Web App Solution</a:t>
            </a:r>
            <a:endParaRPr lang="en-US" sz="4000" dirty="0"/>
          </a:p>
          <a:p>
            <a:endParaRPr lang="en-IN" dirty="0"/>
          </a:p>
        </p:txBody>
      </p:sp>
      <p:pic>
        <p:nvPicPr>
          <p:cNvPr id="6" name="Image 0" descr="preencoded.png">
            <a:extLst>
              <a:ext uri="{FF2B5EF4-FFF2-40B4-BE49-F238E27FC236}">
                <a16:creationId xmlns:a16="http://schemas.microsoft.com/office/drawing/2014/main" id="{BF498D03-1D3A-4F04-D7E0-3392B07FC1E8}"/>
              </a:ext>
            </a:extLst>
          </p:cNvPr>
          <p:cNvPicPr>
            <a:picLocks noChangeAspect="1"/>
          </p:cNvPicPr>
          <p:nvPr/>
        </p:nvPicPr>
        <p:blipFill>
          <a:blip r:embed="rId2"/>
          <a:stretch>
            <a:fillRect/>
          </a:stretch>
        </p:blipFill>
        <p:spPr>
          <a:xfrm>
            <a:off x="-1" y="0"/>
            <a:ext cx="5102213" cy="6787295"/>
          </a:xfrm>
          <a:prstGeom prst="rect">
            <a:avLst/>
          </a:prstGeom>
        </p:spPr>
      </p:pic>
      <p:sp>
        <p:nvSpPr>
          <p:cNvPr id="7" name="TextBox 6">
            <a:extLst>
              <a:ext uri="{FF2B5EF4-FFF2-40B4-BE49-F238E27FC236}">
                <a16:creationId xmlns:a16="http://schemas.microsoft.com/office/drawing/2014/main" id="{4058DB1F-4ED8-CAD7-A6E5-FF9BED803C9C}"/>
              </a:ext>
            </a:extLst>
          </p:cNvPr>
          <p:cNvSpPr txBox="1"/>
          <p:nvPr/>
        </p:nvSpPr>
        <p:spPr>
          <a:xfrm>
            <a:off x="5427754" y="2620652"/>
            <a:ext cx="6402885" cy="2954655"/>
          </a:xfrm>
          <a:prstGeom prst="rect">
            <a:avLst/>
          </a:prstGeom>
          <a:noFill/>
        </p:spPr>
        <p:txBody>
          <a:bodyPr wrap="square" rtlCol="0">
            <a:spAutoFit/>
          </a:bodyPr>
          <a:lstStyle/>
          <a:p>
            <a:r>
              <a:rPr lang="en-US" sz="2400" dirty="0">
                <a:solidFill>
                  <a:srgbClr val="403C4E"/>
                </a:solidFill>
                <a:latin typeface="Open Sans" pitchFamily="34" charset="0"/>
                <a:ea typeface="Open Sans" pitchFamily="34" charset="-122"/>
                <a:cs typeface="Open Sans" pitchFamily="34" charset="-120"/>
              </a:rPr>
              <a:t>When your vehicle breaks down on the road, getting timely assistance can be challenging, especially in remote areas. Our web app provides a seamless solution, connecting you with nearby service providers and tracking the status of your roadside assistance request.</a:t>
            </a:r>
            <a:endParaRPr lang="en-US" sz="2400" dirty="0"/>
          </a:p>
          <a:p>
            <a:endParaRPr lang="en-IN" dirty="0"/>
          </a:p>
        </p:txBody>
      </p:sp>
    </p:spTree>
    <p:extLst>
      <p:ext uri="{BB962C8B-B14F-4D97-AF65-F5344CB8AC3E}">
        <p14:creationId xmlns:p14="http://schemas.microsoft.com/office/powerpoint/2010/main" val="4043737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661492" y="1357460"/>
            <a:ext cx="10100668" cy="659876"/>
          </a:xfrm>
          <a:prstGeom prst="rect">
            <a:avLst/>
          </a:prstGeom>
          <a:noFill/>
          <a:ln/>
        </p:spPr>
        <p:txBody>
          <a:bodyPr wrap="none" lIns="0" tIns="0" rIns="0" bIns="0" rtlCol="0" anchor="t"/>
          <a:lstStyle/>
          <a:p>
            <a:pPr>
              <a:lnSpc>
                <a:spcPts val="4625"/>
              </a:lnSpc>
            </a:pPr>
            <a:r>
              <a:rPr lang="en-US" sz="3708" b="1" dirty="0">
                <a:solidFill>
                  <a:srgbClr val="403C4E"/>
                </a:solidFill>
                <a:latin typeface="Merriweather Bold" pitchFamily="34" charset="0"/>
                <a:ea typeface="Merriweather Bold" pitchFamily="34" charset="-122"/>
                <a:cs typeface="Merriweather Bold" pitchFamily="34" charset="-120"/>
              </a:rPr>
              <a:t>     Addressing the Need for Timely Assistance</a:t>
            </a:r>
            <a:endParaRPr lang="en-US" sz="3708" dirty="0"/>
          </a:p>
        </p:txBody>
      </p:sp>
      <p:sp>
        <p:nvSpPr>
          <p:cNvPr id="3" name="Text 1"/>
          <p:cNvSpPr/>
          <p:nvPr/>
        </p:nvSpPr>
        <p:spPr>
          <a:xfrm>
            <a:off x="661492" y="3028553"/>
            <a:ext cx="4043462" cy="295275"/>
          </a:xfrm>
          <a:prstGeom prst="rect">
            <a:avLst/>
          </a:prstGeom>
          <a:noFill/>
          <a:ln/>
        </p:spPr>
        <p:txBody>
          <a:bodyPr wrap="none" lIns="0" tIns="0" rIns="0" bIns="0" rtlCol="0" anchor="t"/>
          <a:lstStyle/>
          <a:p>
            <a:pPr>
              <a:lnSpc>
                <a:spcPts val="2292"/>
              </a:lnSpc>
            </a:pPr>
            <a:r>
              <a:rPr lang="en-US" sz="1833" b="1" dirty="0">
                <a:solidFill>
                  <a:srgbClr val="403C4E"/>
                </a:solidFill>
                <a:latin typeface="Merriweather Bold" pitchFamily="34" charset="0"/>
                <a:ea typeface="Merriweather Bold" pitchFamily="34" charset="-122"/>
                <a:cs typeface="Merriweather Bold" pitchFamily="34" charset="-120"/>
              </a:rPr>
              <a:t>         Challenges of Vehicle Breakdowns</a:t>
            </a:r>
            <a:endParaRPr lang="en-US" sz="1833" dirty="0"/>
          </a:p>
        </p:txBody>
      </p:sp>
      <p:sp>
        <p:nvSpPr>
          <p:cNvPr id="4" name="Text 2"/>
          <p:cNvSpPr/>
          <p:nvPr/>
        </p:nvSpPr>
        <p:spPr>
          <a:xfrm>
            <a:off x="991430" y="3429000"/>
            <a:ext cx="5203924" cy="1209675"/>
          </a:xfrm>
          <a:prstGeom prst="rect">
            <a:avLst/>
          </a:prstGeom>
          <a:noFill/>
          <a:ln/>
        </p:spPr>
        <p:txBody>
          <a:bodyPr wrap="square" lIns="0" tIns="0" rIns="0" bIns="0" rtlCol="0" anchor="t"/>
          <a:lstStyle/>
          <a:p>
            <a:pPr>
              <a:lnSpc>
                <a:spcPts val="2375"/>
              </a:lnSpc>
            </a:pPr>
            <a:r>
              <a:rPr lang="en-US" sz="1458" dirty="0">
                <a:solidFill>
                  <a:srgbClr val="403C4E"/>
                </a:solidFill>
                <a:latin typeface="Open Sans" pitchFamily="34" charset="0"/>
                <a:ea typeface="Open Sans" pitchFamily="34" charset="-122"/>
                <a:cs typeface="Open Sans" pitchFamily="34" charset="-120"/>
              </a:rPr>
              <a:t> Vehicle breakdowns can be stressful, especially in remote areas with limited access to help. Drivers often face long wait times, uncertainty, and the risk of further damage to their vehicles.</a:t>
            </a:r>
            <a:endParaRPr lang="en-US" sz="1458" dirty="0"/>
          </a:p>
        </p:txBody>
      </p:sp>
      <p:sp>
        <p:nvSpPr>
          <p:cNvPr id="5" name="Text 3"/>
          <p:cNvSpPr/>
          <p:nvPr/>
        </p:nvSpPr>
        <p:spPr>
          <a:xfrm>
            <a:off x="6832555" y="3028552"/>
            <a:ext cx="3633986" cy="295275"/>
          </a:xfrm>
          <a:prstGeom prst="rect">
            <a:avLst/>
          </a:prstGeom>
          <a:noFill/>
          <a:ln/>
        </p:spPr>
        <p:txBody>
          <a:bodyPr wrap="none" lIns="0" tIns="0" rIns="0" bIns="0" rtlCol="0" anchor="t"/>
          <a:lstStyle/>
          <a:p>
            <a:pPr>
              <a:lnSpc>
                <a:spcPts val="2292"/>
              </a:lnSpc>
            </a:pPr>
            <a:r>
              <a:rPr lang="en-US" sz="1833" b="1" dirty="0">
                <a:solidFill>
                  <a:srgbClr val="403C4E"/>
                </a:solidFill>
                <a:latin typeface="Merriweather Bold" pitchFamily="34" charset="0"/>
                <a:ea typeface="Merriweather Bold" pitchFamily="34" charset="-122"/>
                <a:cs typeface="Merriweather Bold" pitchFamily="34" charset="-120"/>
              </a:rPr>
              <a:t>Benefits of a Web App Solution</a:t>
            </a:r>
            <a:endParaRPr lang="en-US" sz="1833" dirty="0"/>
          </a:p>
        </p:txBody>
      </p:sp>
      <p:sp>
        <p:nvSpPr>
          <p:cNvPr id="6" name="Text 4"/>
          <p:cNvSpPr/>
          <p:nvPr/>
        </p:nvSpPr>
        <p:spPr>
          <a:xfrm>
            <a:off x="6606312" y="3533296"/>
            <a:ext cx="5203924" cy="907257"/>
          </a:xfrm>
          <a:prstGeom prst="rect">
            <a:avLst/>
          </a:prstGeom>
          <a:noFill/>
          <a:ln/>
        </p:spPr>
        <p:txBody>
          <a:bodyPr wrap="square" lIns="0" tIns="0" rIns="0" bIns="0" rtlCol="0" anchor="t"/>
          <a:lstStyle/>
          <a:p>
            <a:pPr>
              <a:lnSpc>
                <a:spcPts val="2375"/>
              </a:lnSpc>
            </a:pPr>
            <a:r>
              <a:rPr lang="en-US" sz="1458" dirty="0">
                <a:solidFill>
                  <a:srgbClr val="403C4E"/>
                </a:solidFill>
                <a:latin typeface="Open Sans" pitchFamily="34" charset="0"/>
                <a:ea typeface="Open Sans" pitchFamily="34" charset="-122"/>
                <a:cs typeface="Open Sans" pitchFamily="34" charset="-120"/>
              </a:rPr>
              <a:t>Our web app helps drivers quickly connect with nearby service providers, reducing wait times and providing real-time status updates to ease the stress of a breakdown.</a:t>
            </a:r>
            <a:endParaRPr lang="en-US" sz="1458"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7620000" y="0"/>
            <a:ext cx="4572000" cy="6858000"/>
          </a:xfrm>
          <a:prstGeom prst="rect">
            <a:avLst/>
          </a:prstGeom>
        </p:spPr>
      </p:pic>
      <p:sp>
        <p:nvSpPr>
          <p:cNvPr id="3" name="Text 0"/>
          <p:cNvSpPr/>
          <p:nvPr/>
        </p:nvSpPr>
        <p:spPr>
          <a:xfrm>
            <a:off x="652463" y="512763"/>
            <a:ext cx="6315075" cy="1165225"/>
          </a:xfrm>
          <a:prstGeom prst="rect">
            <a:avLst/>
          </a:prstGeom>
          <a:noFill/>
          <a:ln/>
        </p:spPr>
        <p:txBody>
          <a:bodyPr wrap="square" lIns="0" tIns="0" rIns="0" bIns="0" rtlCol="0" anchor="t"/>
          <a:lstStyle/>
          <a:p>
            <a:pPr>
              <a:lnSpc>
                <a:spcPts val="4583"/>
              </a:lnSpc>
            </a:pPr>
            <a:r>
              <a:rPr lang="en-US" sz="3667" b="1" dirty="0">
                <a:solidFill>
                  <a:srgbClr val="403C4E"/>
                </a:solidFill>
                <a:latin typeface="Merriweather Bold" pitchFamily="34" charset="0"/>
                <a:ea typeface="Merriweather Bold" pitchFamily="34" charset="-122"/>
                <a:cs typeface="Merriweather Bold" pitchFamily="34" charset="-120"/>
              </a:rPr>
              <a:t>Leveraging Location-Based Services</a:t>
            </a:r>
            <a:endParaRPr lang="en-US" sz="3667" dirty="0"/>
          </a:p>
        </p:txBody>
      </p:sp>
      <p:sp>
        <p:nvSpPr>
          <p:cNvPr id="4" name="Shape 1"/>
          <p:cNvSpPr/>
          <p:nvPr/>
        </p:nvSpPr>
        <p:spPr>
          <a:xfrm>
            <a:off x="652463" y="2167235"/>
            <a:ext cx="419398" cy="419398"/>
          </a:xfrm>
          <a:prstGeom prst="roundRect">
            <a:avLst>
              <a:gd name="adj" fmla="val 18670"/>
            </a:avLst>
          </a:prstGeom>
          <a:solidFill>
            <a:srgbClr val="FFD8CC"/>
          </a:solidFill>
          <a:ln w="7620">
            <a:solidFill>
              <a:srgbClr val="E5BEB2"/>
            </a:solidFill>
            <a:prstDash val="solid"/>
          </a:ln>
        </p:spPr>
      </p:sp>
      <p:sp>
        <p:nvSpPr>
          <p:cNvPr id="5" name="Text 2"/>
          <p:cNvSpPr/>
          <p:nvPr/>
        </p:nvSpPr>
        <p:spPr>
          <a:xfrm>
            <a:off x="798116" y="2237085"/>
            <a:ext cx="128092" cy="279698"/>
          </a:xfrm>
          <a:prstGeom prst="rect">
            <a:avLst/>
          </a:prstGeom>
          <a:noFill/>
          <a:ln/>
        </p:spPr>
        <p:txBody>
          <a:bodyPr wrap="none" lIns="0" tIns="0" rIns="0" bIns="0" rtlCol="0" anchor="t"/>
          <a:lstStyle/>
          <a:p>
            <a:pPr algn="ctr">
              <a:lnSpc>
                <a:spcPts val="2167"/>
              </a:lnSpc>
            </a:pPr>
            <a:r>
              <a:rPr lang="en-US" sz="2167" b="1" dirty="0">
                <a:solidFill>
                  <a:srgbClr val="403C4E"/>
                </a:solidFill>
                <a:latin typeface="Merriweather Bold" pitchFamily="34" charset="0"/>
                <a:ea typeface="Merriweather Bold" pitchFamily="34" charset="-122"/>
                <a:cs typeface="Merriweather Bold" pitchFamily="34" charset="-120"/>
              </a:rPr>
              <a:t>1</a:t>
            </a:r>
            <a:endParaRPr lang="en-US" sz="2167" dirty="0"/>
          </a:p>
        </p:txBody>
      </p:sp>
      <p:sp>
        <p:nvSpPr>
          <p:cNvPr id="6" name="Text 3"/>
          <p:cNvSpPr/>
          <p:nvPr/>
        </p:nvSpPr>
        <p:spPr>
          <a:xfrm>
            <a:off x="1258292" y="2167235"/>
            <a:ext cx="2458542" cy="582613"/>
          </a:xfrm>
          <a:prstGeom prst="rect">
            <a:avLst/>
          </a:prstGeom>
          <a:noFill/>
          <a:ln/>
        </p:spPr>
        <p:txBody>
          <a:bodyPr wrap="square" lIns="0" tIns="0" rIns="0" bIns="0" rtlCol="0" anchor="t"/>
          <a:lstStyle/>
          <a:p>
            <a:pPr>
              <a:lnSpc>
                <a:spcPts val="2292"/>
              </a:lnSpc>
            </a:pPr>
            <a:r>
              <a:rPr lang="en-US" sz="1833" b="1" dirty="0">
                <a:solidFill>
                  <a:srgbClr val="403C4E"/>
                </a:solidFill>
                <a:latin typeface="Merriweather Bold" pitchFamily="34" charset="0"/>
                <a:ea typeface="Merriweather Bold" pitchFamily="34" charset="-122"/>
                <a:cs typeface="Merriweather Bold" pitchFamily="34" charset="-120"/>
              </a:rPr>
              <a:t>Precise Location Tracking</a:t>
            </a:r>
            <a:endParaRPr lang="en-US" sz="1833" dirty="0"/>
          </a:p>
        </p:txBody>
      </p:sp>
      <p:sp>
        <p:nvSpPr>
          <p:cNvPr id="7" name="Text 4"/>
          <p:cNvSpPr/>
          <p:nvPr/>
        </p:nvSpPr>
        <p:spPr>
          <a:xfrm>
            <a:off x="1258292" y="2861668"/>
            <a:ext cx="2458542" cy="1789509"/>
          </a:xfrm>
          <a:prstGeom prst="rect">
            <a:avLst/>
          </a:prstGeom>
          <a:noFill/>
          <a:ln/>
        </p:spPr>
        <p:txBody>
          <a:bodyPr wrap="square" lIns="0" tIns="0" rIns="0" bIns="0" rtlCol="0" anchor="t"/>
          <a:lstStyle/>
          <a:p>
            <a:pPr>
              <a:lnSpc>
                <a:spcPts val="2333"/>
              </a:lnSpc>
            </a:pPr>
            <a:r>
              <a:rPr lang="en-US" sz="1458" dirty="0">
                <a:solidFill>
                  <a:srgbClr val="403C4E"/>
                </a:solidFill>
                <a:latin typeface="Open Sans" pitchFamily="34" charset="0"/>
                <a:ea typeface="Open Sans" pitchFamily="34" charset="-122"/>
                <a:cs typeface="Open Sans" pitchFamily="34" charset="-120"/>
              </a:rPr>
              <a:t>The web app uses your device's GPS to pinpoint your exact location, ensuring a swift and accurate dispatch of roadside assistance.</a:t>
            </a:r>
            <a:endParaRPr lang="en-US" sz="1458" dirty="0"/>
          </a:p>
        </p:txBody>
      </p:sp>
      <p:sp>
        <p:nvSpPr>
          <p:cNvPr id="8" name="Shape 5"/>
          <p:cNvSpPr/>
          <p:nvPr/>
        </p:nvSpPr>
        <p:spPr>
          <a:xfrm>
            <a:off x="3903266" y="2167235"/>
            <a:ext cx="419398" cy="419398"/>
          </a:xfrm>
          <a:prstGeom prst="roundRect">
            <a:avLst>
              <a:gd name="adj" fmla="val 18670"/>
            </a:avLst>
          </a:prstGeom>
          <a:solidFill>
            <a:srgbClr val="FFD8CC"/>
          </a:solidFill>
          <a:ln w="7620">
            <a:solidFill>
              <a:srgbClr val="E5BEB2"/>
            </a:solidFill>
            <a:prstDash val="solid"/>
          </a:ln>
        </p:spPr>
      </p:sp>
      <p:sp>
        <p:nvSpPr>
          <p:cNvPr id="9" name="Text 6"/>
          <p:cNvSpPr/>
          <p:nvPr/>
        </p:nvSpPr>
        <p:spPr>
          <a:xfrm>
            <a:off x="4028381" y="2237085"/>
            <a:ext cx="169168" cy="279698"/>
          </a:xfrm>
          <a:prstGeom prst="rect">
            <a:avLst/>
          </a:prstGeom>
          <a:noFill/>
          <a:ln/>
        </p:spPr>
        <p:txBody>
          <a:bodyPr wrap="none" lIns="0" tIns="0" rIns="0" bIns="0" rtlCol="0" anchor="t"/>
          <a:lstStyle/>
          <a:p>
            <a:pPr algn="ctr">
              <a:lnSpc>
                <a:spcPts val="2167"/>
              </a:lnSpc>
            </a:pPr>
            <a:r>
              <a:rPr lang="en-US" sz="2167" b="1" dirty="0">
                <a:solidFill>
                  <a:srgbClr val="403C4E"/>
                </a:solidFill>
                <a:latin typeface="Merriweather Bold" pitchFamily="34" charset="0"/>
                <a:ea typeface="Merriweather Bold" pitchFamily="34" charset="-122"/>
                <a:cs typeface="Merriweather Bold" pitchFamily="34" charset="-120"/>
              </a:rPr>
              <a:t>2</a:t>
            </a:r>
            <a:endParaRPr lang="en-US" sz="2167" dirty="0"/>
          </a:p>
        </p:txBody>
      </p:sp>
      <p:sp>
        <p:nvSpPr>
          <p:cNvPr id="10" name="Text 7"/>
          <p:cNvSpPr/>
          <p:nvPr/>
        </p:nvSpPr>
        <p:spPr>
          <a:xfrm>
            <a:off x="4509095" y="2167235"/>
            <a:ext cx="2458542" cy="582613"/>
          </a:xfrm>
          <a:prstGeom prst="rect">
            <a:avLst/>
          </a:prstGeom>
          <a:noFill/>
          <a:ln/>
        </p:spPr>
        <p:txBody>
          <a:bodyPr wrap="square" lIns="0" tIns="0" rIns="0" bIns="0" rtlCol="0" anchor="t"/>
          <a:lstStyle/>
          <a:p>
            <a:pPr>
              <a:lnSpc>
                <a:spcPts val="2292"/>
              </a:lnSpc>
            </a:pPr>
            <a:r>
              <a:rPr lang="en-US" sz="1833" b="1" dirty="0">
                <a:solidFill>
                  <a:srgbClr val="403C4E"/>
                </a:solidFill>
                <a:latin typeface="Merriweather Bold" pitchFamily="34" charset="0"/>
                <a:ea typeface="Merriweather Bold" pitchFamily="34" charset="-122"/>
                <a:cs typeface="Merriweather Bold" pitchFamily="34" charset="-120"/>
              </a:rPr>
              <a:t>Nearest Service Providers</a:t>
            </a:r>
            <a:endParaRPr lang="en-US" sz="1833" dirty="0"/>
          </a:p>
        </p:txBody>
      </p:sp>
      <p:sp>
        <p:nvSpPr>
          <p:cNvPr id="11" name="Text 8"/>
          <p:cNvSpPr/>
          <p:nvPr/>
        </p:nvSpPr>
        <p:spPr>
          <a:xfrm>
            <a:off x="4509095" y="2861668"/>
            <a:ext cx="2458542" cy="1789509"/>
          </a:xfrm>
          <a:prstGeom prst="rect">
            <a:avLst/>
          </a:prstGeom>
          <a:noFill/>
          <a:ln/>
        </p:spPr>
        <p:txBody>
          <a:bodyPr wrap="square" lIns="0" tIns="0" rIns="0" bIns="0" rtlCol="0" anchor="t"/>
          <a:lstStyle/>
          <a:p>
            <a:pPr>
              <a:lnSpc>
                <a:spcPts val="2333"/>
              </a:lnSpc>
            </a:pPr>
            <a:r>
              <a:rPr lang="en-US" sz="1458" dirty="0">
                <a:solidFill>
                  <a:srgbClr val="403C4E"/>
                </a:solidFill>
                <a:latin typeface="Open Sans" pitchFamily="34" charset="0"/>
                <a:ea typeface="Open Sans" pitchFamily="34" charset="-122"/>
                <a:cs typeface="Open Sans" pitchFamily="34" charset="-120"/>
              </a:rPr>
              <a:t>The app automatically identifies the closest available service providers, such as tow trucks and mechanics, to expedite your assistance.</a:t>
            </a:r>
            <a:endParaRPr lang="en-US" sz="1458" dirty="0"/>
          </a:p>
        </p:txBody>
      </p:sp>
      <p:sp>
        <p:nvSpPr>
          <p:cNvPr id="12" name="Shape 9"/>
          <p:cNvSpPr/>
          <p:nvPr/>
        </p:nvSpPr>
        <p:spPr>
          <a:xfrm>
            <a:off x="652463" y="5047258"/>
            <a:ext cx="419398" cy="419398"/>
          </a:xfrm>
          <a:prstGeom prst="roundRect">
            <a:avLst>
              <a:gd name="adj" fmla="val 18670"/>
            </a:avLst>
          </a:prstGeom>
          <a:solidFill>
            <a:srgbClr val="FFD8CC"/>
          </a:solidFill>
          <a:ln w="7620">
            <a:solidFill>
              <a:srgbClr val="E5BEB2"/>
            </a:solidFill>
            <a:prstDash val="solid"/>
          </a:ln>
        </p:spPr>
      </p:sp>
      <p:sp>
        <p:nvSpPr>
          <p:cNvPr id="13" name="Text 10"/>
          <p:cNvSpPr/>
          <p:nvPr/>
        </p:nvSpPr>
        <p:spPr>
          <a:xfrm>
            <a:off x="783035" y="5117108"/>
            <a:ext cx="158254" cy="279698"/>
          </a:xfrm>
          <a:prstGeom prst="rect">
            <a:avLst/>
          </a:prstGeom>
          <a:noFill/>
          <a:ln/>
        </p:spPr>
        <p:txBody>
          <a:bodyPr wrap="none" lIns="0" tIns="0" rIns="0" bIns="0" rtlCol="0" anchor="t"/>
          <a:lstStyle/>
          <a:p>
            <a:pPr algn="ctr">
              <a:lnSpc>
                <a:spcPts val="2167"/>
              </a:lnSpc>
            </a:pPr>
            <a:r>
              <a:rPr lang="en-US" sz="2167" b="1" dirty="0">
                <a:solidFill>
                  <a:srgbClr val="403C4E"/>
                </a:solidFill>
                <a:latin typeface="Merriweather Bold" pitchFamily="34" charset="0"/>
                <a:ea typeface="Merriweather Bold" pitchFamily="34" charset="-122"/>
                <a:cs typeface="Merriweather Bold" pitchFamily="34" charset="-120"/>
              </a:rPr>
              <a:t>3</a:t>
            </a:r>
            <a:endParaRPr lang="en-US" sz="2167" dirty="0"/>
          </a:p>
        </p:txBody>
      </p:sp>
      <p:sp>
        <p:nvSpPr>
          <p:cNvPr id="14" name="Text 11"/>
          <p:cNvSpPr/>
          <p:nvPr/>
        </p:nvSpPr>
        <p:spPr>
          <a:xfrm>
            <a:off x="1258293" y="5047257"/>
            <a:ext cx="2330351" cy="291307"/>
          </a:xfrm>
          <a:prstGeom prst="rect">
            <a:avLst/>
          </a:prstGeom>
          <a:noFill/>
          <a:ln/>
        </p:spPr>
        <p:txBody>
          <a:bodyPr wrap="none" lIns="0" tIns="0" rIns="0" bIns="0" rtlCol="0" anchor="t"/>
          <a:lstStyle/>
          <a:p>
            <a:pPr>
              <a:lnSpc>
                <a:spcPts val="2292"/>
              </a:lnSpc>
            </a:pPr>
            <a:r>
              <a:rPr lang="en-US" sz="1833" b="1" dirty="0">
                <a:solidFill>
                  <a:srgbClr val="403C4E"/>
                </a:solidFill>
                <a:latin typeface="Merriweather Bold" pitchFamily="34" charset="0"/>
                <a:ea typeface="Merriweather Bold" pitchFamily="34" charset="-122"/>
                <a:cs typeface="Merriweather Bold" pitchFamily="34" charset="-120"/>
              </a:rPr>
              <a:t>Route Optimization</a:t>
            </a:r>
            <a:endParaRPr lang="en-US" sz="1833" dirty="0"/>
          </a:p>
        </p:txBody>
      </p:sp>
      <p:sp>
        <p:nvSpPr>
          <p:cNvPr id="15" name="Text 12"/>
          <p:cNvSpPr/>
          <p:nvPr/>
        </p:nvSpPr>
        <p:spPr>
          <a:xfrm>
            <a:off x="1258293" y="5450383"/>
            <a:ext cx="5709245" cy="894755"/>
          </a:xfrm>
          <a:prstGeom prst="rect">
            <a:avLst/>
          </a:prstGeom>
          <a:noFill/>
          <a:ln/>
        </p:spPr>
        <p:txBody>
          <a:bodyPr wrap="square" lIns="0" tIns="0" rIns="0" bIns="0" rtlCol="0" anchor="t"/>
          <a:lstStyle/>
          <a:p>
            <a:pPr>
              <a:lnSpc>
                <a:spcPts val="2333"/>
              </a:lnSpc>
            </a:pPr>
            <a:r>
              <a:rPr lang="en-US" sz="1458" dirty="0">
                <a:solidFill>
                  <a:srgbClr val="403C4E"/>
                </a:solidFill>
                <a:latin typeface="Open Sans" pitchFamily="34" charset="0"/>
                <a:ea typeface="Open Sans" pitchFamily="34" charset="-122"/>
                <a:cs typeface="Open Sans" pitchFamily="34" charset="-120"/>
              </a:rPr>
              <a:t>The app can optimize the route for the service provider, minimizing their travel time and getting you back on the road faster.</a:t>
            </a:r>
            <a:endParaRPr lang="en-US" sz="1458"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197964" y="605235"/>
            <a:ext cx="11397634" cy="1065014"/>
          </a:xfrm>
          <a:prstGeom prst="rect">
            <a:avLst/>
          </a:prstGeom>
          <a:noFill/>
          <a:ln/>
        </p:spPr>
        <p:txBody>
          <a:bodyPr wrap="square" lIns="0" tIns="0" rIns="0" bIns="0" rtlCol="0" anchor="t"/>
          <a:lstStyle/>
          <a:p>
            <a:pPr algn="ctr">
              <a:lnSpc>
                <a:spcPts val="4167"/>
              </a:lnSpc>
            </a:pPr>
            <a:r>
              <a:rPr lang="en-US" sz="3333" b="1" dirty="0">
                <a:solidFill>
                  <a:srgbClr val="403C4E"/>
                </a:solidFill>
                <a:latin typeface="Merriweather Bold" pitchFamily="34" charset="0"/>
                <a:ea typeface="Merriweather Bold" pitchFamily="34" charset="-122"/>
                <a:cs typeface="Merriweather Bold" pitchFamily="34" charset="-120"/>
              </a:rPr>
              <a:t>Key Features of the Web Application</a:t>
            </a:r>
            <a:endParaRPr lang="en-US" sz="3333" dirty="0"/>
          </a:p>
        </p:txBody>
      </p:sp>
      <p:sp>
        <p:nvSpPr>
          <p:cNvPr id="4" name="Shape 1"/>
          <p:cNvSpPr/>
          <p:nvPr/>
        </p:nvSpPr>
        <p:spPr>
          <a:xfrm>
            <a:off x="2594888" y="1846957"/>
            <a:ext cx="3128467" cy="2078236"/>
          </a:xfrm>
          <a:prstGeom prst="roundRect">
            <a:avLst>
              <a:gd name="adj" fmla="val 3444"/>
            </a:avLst>
          </a:prstGeom>
          <a:solidFill>
            <a:srgbClr val="FFD8CC"/>
          </a:solidFill>
          <a:ln w="7620">
            <a:solidFill>
              <a:srgbClr val="E5BEB2"/>
            </a:solidFill>
            <a:prstDash val="solid"/>
          </a:ln>
        </p:spPr>
      </p:sp>
      <p:sp>
        <p:nvSpPr>
          <p:cNvPr id="5" name="Text 2"/>
          <p:cNvSpPr/>
          <p:nvPr/>
        </p:nvSpPr>
        <p:spPr>
          <a:xfrm>
            <a:off x="2771597" y="2102545"/>
            <a:ext cx="2130028" cy="266204"/>
          </a:xfrm>
          <a:prstGeom prst="rect">
            <a:avLst/>
          </a:prstGeom>
          <a:noFill/>
          <a:ln/>
        </p:spPr>
        <p:txBody>
          <a:bodyPr wrap="none" lIns="0" tIns="0" rIns="0" bIns="0" rtlCol="0" anchor="t"/>
          <a:lstStyle/>
          <a:p>
            <a:pPr algn="ctr">
              <a:lnSpc>
                <a:spcPts val="2083"/>
              </a:lnSpc>
            </a:pPr>
            <a:r>
              <a:rPr lang="en-US" sz="1667" b="1" dirty="0">
                <a:solidFill>
                  <a:srgbClr val="403C4E"/>
                </a:solidFill>
                <a:latin typeface="Merriweather Bold" pitchFamily="34" charset="0"/>
                <a:ea typeface="Merriweather Bold" pitchFamily="34" charset="-122"/>
                <a:cs typeface="Merriweather Bold" pitchFamily="34" charset="-120"/>
              </a:rPr>
              <a:t>User Registration</a:t>
            </a:r>
            <a:endParaRPr lang="en-US" sz="1667" dirty="0"/>
          </a:p>
        </p:txBody>
      </p:sp>
      <p:sp>
        <p:nvSpPr>
          <p:cNvPr id="6" name="Text 3"/>
          <p:cNvSpPr/>
          <p:nvPr/>
        </p:nvSpPr>
        <p:spPr>
          <a:xfrm>
            <a:off x="2771597" y="2470945"/>
            <a:ext cx="2775049" cy="1090216"/>
          </a:xfrm>
          <a:prstGeom prst="rect">
            <a:avLst/>
          </a:prstGeom>
          <a:noFill/>
          <a:ln/>
        </p:spPr>
        <p:txBody>
          <a:bodyPr wrap="square" lIns="0" tIns="0" rIns="0" bIns="0" rtlCol="0" anchor="t"/>
          <a:lstStyle/>
          <a:p>
            <a:pPr algn="ctr">
              <a:lnSpc>
                <a:spcPts val="2125"/>
              </a:lnSpc>
            </a:pPr>
            <a:r>
              <a:rPr lang="en-US" sz="1333" dirty="0">
                <a:solidFill>
                  <a:srgbClr val="403C4E"/>
                </a:solidFill>
                <a:latin typeface="Open Sans" pitchFamily="34" charset="0"/>
                <a:ea typeface="Open Sans" pitchFamily="34" charset="-122"/>
                <a:cs typeface="Open Sans" pitchFamily="34" charset="-120"/>
              </a:rPr>
              <a:t>Drivers can securely register and store their vehicle and contact information for faster service requests.</a:t>
            </a:r>
            <a:endParaRPr lang="en-US" sz="1333" dirty="0"/>
          </a:p>
        </p:txBody>
      </p:sp>
      <p:sp>
        <p:nvSpPr>
          <p:cNvPr id="7" name="Shape 4"/>
          <p:cNvSpPr/>
          <p:nvPr/>
        </p:nvSpPr>
        <p:spPr>
          <a:xfrm>
            <a:off x="5900064" y="1846957"/>
            <a:ext cx="3128467" cy="2078236"/>
          </a:xfrm>
          <a:prstGeom prst="roundRect">
            <a:avLst>
              <a:gd name="adj" fmla="val 3444"/>
            </a:avLst>
          </a:prstGeom>
          <a:solidFill>
            <a:srgbClr val="FFD8CC"/>
          </a:solidFill>
          <a:ln w="7620">
            <a:solidFill>
              <a:srgbClr val="E5BEB2"/>
            </a:solidFill>
            <a:prstDash val="solid"/>
          </a:ln>
        </p:spPr>
      </p:sp>
      <p:sp>
        <p:nvSpPr>
          <p:cNvPr id="8" name="Text 5"/>
          <p:cNvSpPr/>
          <p:nvPr/>
        </p:nvSpPr>
        <p:spPr>
          <a:xfrm>
            <a:off x="6070422" y="2102544"/>
            <a:ext cx="2775049" cy="532408"/>
          </a:xfrm>
          <a:prstGeom prst="rect">
            <a:avLst/>
          </a:prstGeom>
          <a:noFill/>
          <a:ln/>
        </p:spPr>
        <p:txBody>
          <a:bodyPr wrap="square" lIns="0" tIns="0" rIns="0" bIns="0" rtlCol="0" anchor="t"/>
          <a:lstStyle/>
          <a:p>
            <a:pPr algn="ctr">
              <a:lnSpc>
                <a:spcPts val="2083"/>
              </a:lnSpc>
            </a:pPr>
            <a:r>
              <a:rPr lang="en-US" sz="1667" b="1" dirty="0">
                <a:solidFill>
                  <a:srgbClr val="403C4E"/>
                </a:solidFill>
                <a:latin typeface="Merriweather Bold" pitchFamily="34" charset="0"/>
                <a:ea typeface="Merriweather Bold" pitchFamily="34" charset="-122"/>
                <a:cs typeface="Merriweather Bold" pitchFamily="34" charset="-120"/>
              </a:rPr>
              <a:t>Roadside Assistance Request</a:t>
            </a:r>
            <a:endParaRPr lang="en-US" sz="1667" dirty="0"/>
          </a:p>
        </p:txBody>
      </p:sp>
      <p:sp>
        <p:nvSpPr>
          <p:cNvPr id="9" name="Text 6"/>
          <p:cNvSpPr/>
          <p:nvPr/>
        </p:nvSpPr>
        <p:spPr>
          <a:xfrm>
            <a:off x="6070422" y="2737148"/>
            <a:ext cx="2775049" cy="1090216"/>
          </a:xfrm>
          <a:prstGeom prst="rect">
            <a:avLst/>
          </a:prstGeom>
          <a:noFill/>
          <a:ln/>
        </p:spPr>
        <p:txBody>
          <a:bodyPr wrap="square" lIns="0" tIns="0" rIns="0" bIns="0" rtlCol="0" anchor="t"/>
          <a:lstStyle/>
          <a:p>
            <a:pPr algn="ctr">
              <a:lnSpc>
                <a:spcPts val="2125"/>
              </a:lnSpc>
            </a:pPr>
            <a:r>
              <a:rPr lang="en-US" sz="1333" dirty="0">
                <a:solidFill>
                  <a:srgbClr val="403C4E"/>
                </a:solidFill>
                <a:latin typeface="Open Sans" pitchFamily="34" charset="0"/>
                <a:ea typeface="Open Sans" pitchFamily="34" charset="-122"/>
                <a:cs typeface="Open Sans" pitchFamily="34" charset="-120"/>
              </a:rPr>
              <a:t>Users can quickly submit a detailed service request with their location, issue, and preferred assistance options.</a:t>
            </a:r>
            <a:endParaRPr lang="en-US" sz="1333" dirty="0"/>
          </a:p>
        </p:txBody>
      </p:sp>
      <p:sp>
        <p:nvSpPr>
          <p:cNvPr id="10" name="Shape 7"/>
          <p:cNvSpPr/>
          <p:nvPr/>
        </p:nvSpPr>
        <p:spPr>
          <a:xfrm>
            <a:off x="2594888" y="4174431"/>
            <a:ext cx="3128467" cy="2078236"/>
          </a:xfrm>
          <a:prstGeom prst="roundRect">
            <a:avLst>
              <a:gd name="adj" fmla="val 3444"/>
            </a:avLst>
          </a:prstGeom>
          <a:solidFill>
            <a:srgbClr val="FFD8CC"/>
          </a:solidFill>
          <a:ln w="7620">
            <a:solidFill>
              <a:srgbClr val="E5BEB2"/>
            </a:solidFill>
            <a:prstDash val="solid"/>
          </a:ln>
        </p:spPr>
      </p:sp>
      <p:sp>
        <p:nvSpPr>
          <p:cNvPr id="11" name="Text 8"/>
          <p:cNvSpPr/>
          <p:nvPr/>
        </p:nvSpPr>
        <p:spPr>
          <a:xfrm>
            <a:off x="2771597" y="4351139"/>
            <a:ext cx="2775049" cy="532408"/>
          </a:xfrm>
          <a:prstGeom prst="rect">
            <a:avLst/>
          </a:prstGeom>
          <a:noFill/>
          <a:ln/>
        </p:spPr>
        <p:txBody>
          <a:bodyPr wrap="square" lIns="0" tIns="0" rIns="0" bIns="0" rtlCol="0" anchor="t"/>
          <a:lstStyle/>
          <a:p>
            <a:pPr algn="ctr">
              <a:lnSpc>
                <a:spcPts val="2083"/>
              </a:lnSpc>
            </a:pPr>
            <a:r>
              <a:rPr lang="en-US" sz="1667" b="1" dirty="0">
                <a:solidFill>
                  <a:srgbClr val="403C4E"/>
                </a:solidFill>
                <a:latin typeface="Merriweather Bold" pitchFamily="34" charset="0"/>
                <a:ea typeface="Merriweather Bold" pitchFamily="34" charset="-122"/>
                <a:cs typeface="Merriweather Bold" pitchFamily="34" charset="-120"/>
              </a:rPr>
              <a:t>Service Provider Connection</a:t>
            </a:r>
            <a:endParaRPr lang="en-US" sz="1667" dirty="0"/>
          </a:p>
        </p:txBody>
      </p:sp>
      <p:sp>
        <p:nvSpPr>
          <p:cNvPr id="12" name="Text 9"/>
          <p:cNvSpPr/>
          <p:nvPr/>
        </p:nvSpPr>
        <p:spPr>
          <a:xfrm>
            <a:off x="2771597" y="4985743"/>
            <a:ext cx="2775049" cy="1090216"/>
          </a:xfrm>
          <a:prstGeom prst="rect">
            <a:avLst/>
          </a:prstGeom>
          <a:noFill/>
          <a:ln/>
        </p:spPr>
        <p:txBody>
          <a:bodyPr wrap="square" lIns="0" tIns="0" rIns="0" bIns="0" rtlCol="0" anchor="t"/>
          <a:lstStyle/>
          <a:p>
            <a:pPr algn="ctr">
              <a:lnSpc>
                <a:spcPts val="2125"/>
              </a:lnSpc>
            </a:pPr>
            <a:r>
              <a:rPr lang="en-US" sz="1333" dirty="0">
                <a:solidFill>
                  <a:srgbClr val="403C4E"/>
                </a:solidFill>
                <a:latin typeface="Open Sans" pitchFamily="34" charset="0"/>
                <a:ea typeface="Open Sans" pitchFamily="34" charset="-122"/>
                <a:cs typeface="Open Sans" pitchFamily="34" charset="-120"/>
              </a:rPr>
              <a:t>The app matches the user's request with nearby service providers and facilitates the connection for prompt assistance.</a:t>
            </a:r>
            <a:endParaRPr lang="en-US" sz="1333" dirty="0"/>
          </a:p>
        </p:txBody>
      </p:sp>
      <p:sp>
        <p:nvSpPr>
          <p:cNvPr id="13" name="Shape 10"/>
          <p:cNvSpPr/>
          <p:nvPr/>
        </p:nvSpPr>
        <p:spPr>
          <a:xfrm>
            <a:off x="5893713" y="4174431"/>
            <a:ext cx="3128467" cy="2078236"/>
          </a:xfrm>
          <a:prstGeom prst="roundRect">
            <a:avLst>
              <a:gd name="adj" fmla="val 3444"/>
            </a:avLst>
          </a:prstGeom>
          <a:solidFill>
            <a:srgbClr val="FFD8CC"/>
          </a:solidFill>
          <a:ln w="7620">
            <a:solidFill>
              <a:srgbClr val="E5BEB2"/>
            </a:solidFill>
            <a:prstDash val="solid"/>
          </a:ln>
        </p:spPr>
      </p:sp>
      <p:sp>
        <p:nvSpPr>
          <p:cNvPr id="14" name="Text 11"/>
          <p:cNvSpPr/>
          <p:nvPr/>
        </p:nvSpPr>
        <p:spPr>
          <a:xfrm>
            <a:off x="6070422" y="4351140"/>
            <a:ext cx="2174875" cy="266204"/>
          </a:xfrm>
          <a:prstGeom prst="rect">
            <a:avLst/>
          </a:prstGeom>
          <a:noFill/>
          <a:ln/>
        </p:spPr>
        <p:txBody>
          <a:bodyPr wrap="none" lIns="0" tIns="0" rIns="0" bIns="0" rtlCol="0" anchor="t"/>
          <a:lstStyle/>
          <a:p>
            <a:pPr algn="ctr">
              <a:lnSpc>
                <a:spcPts val="2083"/>
              </a:lnSpc>
            </a:pPr>
            <a:r>
              <a:rPr lang="en-US" sz="1667" b="1" dirty="0">
                <a:solidFill>
                  <a:srgbClr val="403C4E"/>
                </a:solidFill>
                <a:latin typeface="Merriweather Bold" pitchFamily="34" charset="0"/>
                <a:ea typeface="Merriweather Bold" pitchFamily="34" charset="-122"/>
                <a:cs typeface="Merriweather Bold" pitchFamily="34" charset="-120"/>
              </a:rPr>
              <a:t> Real-Time Tracking</a:t>
            </a:r>
            <a:endParaRPr lang="en-US" sz="1667" dirty="0"/>
          </a:p>
        </p:txBody>
      </p:sp>
      <p:sp>
        <p:nvSpPr>
          <p:cNvPr id="15" name="Text 12"/>
          <p:cNvSpPr/>
          <p:nvPr/>
        </p:nvSpPr>
        <p:spPr>
          <a:xfrm>
            <a:off x="6070422" y="4719539"/>
            <a:ext cx="2775049" cy="1090216"/>
          </a:xfrm>
          <a:prstGeom prst="rect">
            <a:avLst/>
          </a:prstGeom>
          <a:noFill/>
          <a:ln/>
        </p:spPr>
        <p:txBody>
          <a:bodyPr wrap="square" lIns="0" tIns="0" rIns="0" bIns="0" rtlCol="0" anchor="t"/>
          <a:lstStyle/>
          <a:p>
            <a:pPr algn="ctr">
              <a:lnSpc>
                <a:spcPts val="2125"/>
              </a:lnSpc>
            </a:pPr>
            <a:r>
              <a:rPr lang="en-US" sz="1333" dirty="0">
                <a:solidFill>
                  <a:srgbClr val="403C4E"/>
                </a:solidFill>
                <a:latin typeface="Open Sans" pitchFamily="34" charset="0"/>
                <a:ea typeface="Open Sans" pitchFamily="34" charset="-122"/>
                <a:cs typeface="Open Sans" pitchFamily="34" charset="-120"/>
              </a:rPr>
              <a:t>Users can monitor the status of their service request and the estimated time of arrival for the provider.</a:t>
            </a:r>
            <a:endParaRPr lang="en-US" sz="1333"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21F1459-68FB-B29E-2A1A-00DA21151A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429080"/>
          </a:xfrm>
          <a:prstGeom prst="rect">
            <a:avLst/>
          </a:prstGeom>
        </p:spPr>
      </p:pic>
    </p:spTree>
    <p:extLst>
      <p:ext uri="{BB962C8B-B14F-4D97-AF65-F5344CB8AC3E}">
        <p14:creationId xmlns:p14="http://schemas.microsoft.com/office/powerpoint/2010/main" val="2137018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AFE07338-184B-F3BA-0576-FF2B8D0F41E8}"/>
              </a:ext>
            </a:extLst>
          </p:cNvPr>
          <p:cNvPicPr>
            <a:picLocks noChangeAspect="1"/>
          </p:cNvPicPr>
          <p:nvPr/>
        </p:nvPicPr>
        <p:blipFill>
          <a:blip r:embed="rId2"/>
          <a:stretch>
            <a:fillRect/>
          </a:stretch>
        </p:blipFill>
        <p:spPr>
          <a:xfrm>
            <a:off x="0" y="14251"/>
            <a:ext cx="4208493" cy="6409698"/>
          </a:xfrm>
          <a:prstGeom prst="rect">
            <a:avLst/>
          </a:prstGeom>
        </p:spPr>
      </p:pic>
      <p:sp>
        <p:nvSpPr>
          <p:cNvPr id="3" name="Text 0">
            <a:extLst>
              <a:ext uri="{FF2B5EF4-FFF2-40B4-BE49-F238E27FC236}">
                <a16:creationId xmlns:a16="http://schemas.microsoft.com/office/drawing/2014/main" id="{D3382F44-C1F2-D757-3DA7-46C4DAC34163}"/>
              </a:ext>
            </a:extLst>
          </p:cNvPr>
          <p:cNvSpPr/>
          <p:nvPr/>
        </p:nvSpPr>
        <p:spPr>
          <a:xfrm>
            <a:off x="4378038" y="14251"/>
            <a:ext cx="7703106" cy="1286351"/>
          </a:xfrm>
          <a:prstGeom prst="rect">
            <a:avLst/>
          </a:prstGeom>
          <a:noFill/>
          <a:ln/>
        </p:spPr>
        <p:txBody>
          <a:bodyPr wrap="square" lIns="0" tIns="0" rIns="0" bIns="0" rtlCol="0" anchor="t"/>
          <a:lstStyle/>
          <a:p>
            <a:pPr marL="0" indent="0">
              <a:lnSpc>
                <a:spcPts val="5050"/>
              </a:lnSpc>
              <a:buNone/>
            </a:pPr>
            <a:r>
              <a:rPr lang="en-US" sz="4050" b="1" kern="0" spc="-122" dirty="0">
                <a:solidFill>
                  <a:srgbClr val="000000"/>
                </a:solidFill>
                <a:latin typeface="Inter Bold" pitchFamily="34" charset="0"/>
                <a:ea typeface="Inter Bold" pitchFamily="34" charset="-122"/>
                <a:cs typeface="Inter Bold" pitchFamily="34" charset="-120"/>
              </a:rPr>
              <a:t>Locating Your Vehicle's Position Accurately</a:t>
            </a:r>
            <a:endParaRPr lang="en-US" sz="4050" dirty="0"/>
          </a:p>
        </p:txBody>
      </p:sp>
      <p:sp>
        <p:nvSpPr>
          <p:cNvPr id="4" name="Shape 1">
            <a:extLst>
              <a:ext uri="{FF2B5EF4-FFF2-40B4-BE49-F238E27FC236}">
                <a16:creationId xmlns:a16="http://schemas.microsoft.com/office/drawing/2014/main" id="{9F178832-044E-D3E3-474E-F440A093F75F}"/>
              </a:ext>
            </a:extLst>
          </p:cNvPr>
          <p:cNvSpPr/>
          <p:nvPr/>
        </p:nvSpPr>
        <p:spPr>
          <a:xfrm>
            <a:off x="4675337" y="1539881"/>
            <a:ext cx="22860" cy="5286375"/>
          </a:xfrm>
          <a:prstGeom prst="roundRect">
            <a:avLst>
              <a:gd name="adj" fmla="val 378194"/>
            </a:avLst>
          </a:prstGeom>
          <a:solidFill>
            <a:srgbClr val="C0C1D7"/>
          </a:solidFill>
          <a:ln/>
        </p:spPr>
      </p:sp>
      <p:sp>
        <p:nvSpPr>
          <p:cNvPr id="5" name="Shape 2">
            <a:extLst>
              <a:ext uri="{FF2B5EF4-FFF2-40B4-BE49-F238E27FC236}">
                <a16:creationId xmlns:a16="http://schemas.microsoft.com/office/drawing/2014/main" id="{0339F75C-FEFB-3D7E-8EDA-41D93D2F394A}"/>
              </a:ext>
            </a:extLst>
          </p:cNvPr>
          <p:cNvSpPr/>
          <p:nvPr/>
        </p:nvSpPr>
        <p:spPr>
          <a:xfrm>
            <a:off x="4895424" y="1991366"/>
            <a:ext cx="720447" cy="22860"/>
          </a:xfrm>
          <a:prstGeom prst="roundRect">
            <a:avLst>
              <a:gd name="adj" fmla="val 378194"/>
            </a:avLst>
          </a:prstGeom>
          <a:solidFill>
            <a:srgbClr val="C0C1D7"/>
          </a:solidFill>
          <a:ln/>
        </p:spPr>
      </p:sp>
      <p:sp>
        <p:nvSpPr>
          <p:cNvPr id="6" name="Shape 3">
            <a:extLst>
              <a:ext uri="{FF2B5EF4-FFF2-40B4-BE49-F238E27FC236}">
                <a16:creationId xmlns:a16="http://schemas.microsoft.com/office/drawing/2014/main" id="{C8196E80-0391-8FA5-64F2-2AED2ECC7182}"/>
              </a:ext>
            </a:extLst>
          </p:cNvPr>
          <p:cNvSpPr/>
          <p:nvPr/>
        </p:nvSpPr>
        <p:spPr>
          <a:xfrm>
            <a:off x="4455250" y="1771339"/>
            <a:ext cx="463034" cy="463034"/>
          </a:xfrm>
          <a:prstGeom prst="roundRect">
            <a:avLst>
              <a:gd name="adj" fmla="val 18671"/>
            </a:avLst>
          </a:prstGeom>
          <a:solidFill>
            <a:srgbClr val="DADBF1"/>
          </a:solidFill>
          <a:ln w="7620">
            <a:solidFill>
              <a:srgbClr val="C0C1D7"/>
            </a:solidFill>
            <a:prstDash val="solid"/>
          </a:ln>
        </p:spPr>
      </p:sp>
      <p:sp>
        <p:nvSpPr>
          <p:cNvPr id="7" name="Text 4">
            <a:extLst>
              <a:ext uri="{FF2B5EF4-FFF2-40B4-BE49-F238E27FC236}">
                <a16:creationId xmlns:a16="http://schemas.microsoft.com/office/drawing/2014/main" id="{E3023E45-AAEF-7C04-2EEA-FF4E01D4B1F1}"/>
              </a:ext>
            </a:extLst>
          </p:cNvPr>
          <p:cNvSpPr/>
          <p:nvPr/>
        </p:nvSpPr>
        <p:spPr>
          <a:xfrm>
            <a:off x="4624795" y="1848491"/>
            <a:ext cx="123944" cy="308729"/>
          </a:xfrm>
          <a:prstGeom prst="rect">
            <a:avLst/>
          </a:prstGeom>
          <a:noFill/>
          <a:ln/>
        </p:spPr>
        <p:txBody>
          <a:bodyPr wrap="none" lIns="0" tIns="0" rIns="0" bIns="0" rtlCol="0" anchor="t"/>
          <a:lstStyle/>
          <a:p>
            <a:pPr marL="0" indent="0" algn="ctr">
              <a:lnSpc>
                <a:spcPts val="2400"/>
              </a:lnSpc>
              <a:buNone/>
            </a:pPr>
            <a:r>
              <a:rPr lang="en-US" sz="2400" b="1" kern="0" spc="-73" dirty="0">
                <a:solidFill>
                  <a:srgbClr val="272525"/>
                </a:solidFill>
                <a:latin typeface="Inter Bold" pitchFamily="34" charset="0"/>
                <a:ea typeface="Inter Bold" pitchFamily="34" charset="-122"/>
                <a:cs typeface="Inter Bold" pitchFamily="34" charset="-120"/>
              </a:rPr>
              <a:t>1</a:t>
            </a:r>
            <a:endParaRPr lang="en-US" sz="2400" dirty="0"/>
          </a:p>
        </p:txBody>
      </p:sp>
      <p:sp>
        <p:nvSpPr>
          <p:cNvPr id="8" name="Text 5">
            <a:extLst>
              <a:ext uri="{FF2B5EF4-FFF2-40B4-BE49-F238E27FC236}">
                <a16:creationId xmlns:a16="http://schemas.microsoft.com/office/drawing/2014/main" id="{E6218003-A464-298D-0AC3-BD1FD1E452C3}"/>
              </a:ext>
            </a:extLst>
          </p:cNvPr>
          <p:cNvSpPr/>
          <p:nvPr/>
        </p:nvSpPr>
        <p:spPr>
          <a:xfrm>
            <a:off x="5818814" y="1815071"/>
            <a:ext cx="2573060" cy="321588"/>
          </a:xfrm>
          <a:prstGeom prst="rect">
            <a:avLst/>
          </a:prstGeom>
          <a:noFill/>
          <a:ln/>
        </p:spPr>
        <p:txBody>
          <a:bodyPr wrap="none" lIns="0" tIns="0" rIns="0" bIns="0" rtlCol="0" anchor="t"/>
          <a:lstStyle/>
          <a:p>
            <a:pPr marL="0" indent="0" algn="l">
              <a:lnSpc>
                <a:spcPts val="2500"/>
              </a:lnSpc>
              <a:buNone/>
            </a:pPr>
            <a:r>
              <a:rPr lang="en-US" sz="2000" b="1" kern="0" spc="-61" dirty="0">
                <a:solidFill>
                  <a:srgbClr val="272525"/>
                </a:solidFill>
                <a:latin typeface="Inter Bold" pitchFamily="34" charset="0"/>
                <a:ea typeface="Inter Bold" pitchFamily="34" charset="-122"/>
                <a:cs typeface="Inter Bold" pitchFamily="34" charset="-120"/>
              </a:rPr>
              <a:t>GPS Detection</a:t>
            </a:r>
            <a:endParaRPr lang="en-US" sz="2000" dirty="0"/>
          </a:p>
        </p:txBody>
      </p:sp>
      <p:sp>
        <p:nvSpPr>
          <p:cNvPr id="9" name="Text 6">
            <a:extLst>
              <a:ext uri="{FF2B5EF4-FFF2-40B4-BE49-F238E27FC236}">
                <a16:creationId xmlns:a16="http://schemas.microsoft.com/office/drawing/2014/main" id="{EADF87AA-D27A-F8E3-9BB3-0E43F2EB799D}"/>
              </a:ext>
            </a:extLst>
          </p:cNvPr>
          <p:cNvSpPr/>
          <p:nvPr/>
        </p:nvSpPr>
        <p:spPr>
          <a:xfrm>
            <a:off x="5818814" y="2260127"/>
            <a:ext cx="6262330" cy="658654"/>
          </a:xfrm>
          <a:prstGeom prst="rect">
            <a:avLst/>
          </a:prstGeom>
          <a:noFill/>
          <a:ln/>
        </p:spPr>
        <p:txBody>
          <a:bodyPr wrap="square" lIns="0" tIns="0" rIns="0" bIns="0" rtlCol="0" anchor="t"/>
          <a:lstStyle/>
          <a:p>
            <a:pPr marL="0" indent="0" algn="l">
              <a:lnSpc>
                <a:spcPts val="2550"/>
              </a:lnSpc>
              <a:buNone/>
            </a:pPr>
            <a:r>
              <a:rPr lang="en-US" sz="1600" kern="0" spc="-32" dirty="0">
                <a:solidFill>
                  <a:srgbClr val="272525"/>
                </a:solidFill>
                <a:latin typeface="Inter" pitchFamily="34" charset="0"/>
                <a:ea typeface="Inter" pitchFamily="34" charset="-122"/>
                <a:cs typeface="Inter" pitchFamily="34" charset="-120"/>
              </a:rPr>
              <a:t>The app utilizes your device's built-in GPS to pinpoint your exact location, providing real-time updates to the service providers.</a:t>
            </a:r>
            <a:endParaRPr lang="en-US" sz="1600" dirty="0"/>
          </a:p>
        </p:txBody>
      </p:sp>
      <p:sp>
        <p:nvSpPr>
          <p:cNvPr id="10" name="Shape 7">
            <a:extLst>
              <a:ext uri="{FF2B5EF4-FFF2-40B4-BE49-F238E27FC236}">
                <a16:creationId xmlns:a16="http://schemas.microsoft.com/office/drawing/2014/main" id="{F143BD9A-715D-9676-284F-20C74B404C29}"/>
              </a:ext>
            </a:extLst>
          </p:cNvPr>
          <p:cNvSpPr/>
          <p:nvPr/>
        </p:nvSpPr>
        <p:spPr>
          <a:xfrm>
            <a:off x="4895424" y="3712296"/>
            <a:ext cx="720447" cy="22860"/>
          </a:xfrm>
          <a:prstGeom prst="roundRect">
            <a:avLst>
              <a:gd name="adj" fmla="val 378194"/>
            </a:avLst>
          </a:prstGeom>
          <a:solidFill>
            <a:srgbClr val="C0C1D7"/>
          </a:solidFill>
          <a:ln/>
        </p:spPr>
      </p:sp>
      <p:sp>
        <p:nvSpPr>
          <p:cNvPr id="11" name="Shape 8">
            <a:extLst>
              <a:ext uri="{FF2B5EF4-FFF2-40B4-BE49-F238E27FC236}">
                <a16:creationId xmlns:a16="http://schemas.microsoft.com/office/drawing/2014/main" id="{16E42AA3-668E-E78A-7E98-A47B9384BA97}"/>
              </a:ext>
            </a:extLst>
          </p:cNvPr>
          <p:cNvSpPr/>
          <p:nvPr/>
        </p:nvSpPr>
        <p:spPr>
          <a:xfrm>
            <a:off x="4455250" y="3492268"/>
            <a:ext cx="463034" cy="463034"/>
          </a:xfrm>
          <a:prstGeom prst="roundRect">
            <a:avLst>
              <a:gd name="adj" fmla="val 18671"/>
            </a:avLst>
          </a:prstGeom>
          <a:solidFill>
            <a:srgbClr val="DADBF1"/>
          </a:solidFill>
          <a:ln w="7620">
            <a:solidFill>
              <a:srgbClr val="C0C1D7"/>
            </a:solidFill>
            <a:prstDash val="solid"/>
          </a:ln>
        </p:spPr>
      </p:sp>
      <p:sp>
        <p:nvSpPr>
          <p:cNvPr id="12" name="Text 9">
            <a:extLst>
              <a:ext uri="{FF2B5EF4-FFF2-40B4-BE49-F238E27FC236}">
                <a16:creationId xmlns:a16="http://schemas.microsoft.com/office/drawing/2014/main" id="{13F6442D-AE5D-0B57-1BE8-71DFCCEECD05}"/>
              </a:ext>
            </a:extLst>
          </p:cNvPr>
          <p:cNvSpPr/>
          <p:nvPr/>
        </p:nvSpPr>
        <p:spPr>
          <a:xfrm>
            <a:off x="4594077" y="3569421"/>
            <a:ext cx="185261" cy="308729"/>
          </a:xfrm>
          <a:prstGeom prst="rect">
            <a:avLst/>
          </a:prstGeom>
          <a:noFill/>
          <a:ln/>
        </p:spPr>
        <p:txBody>
          <a:bodyPr wrap="none" lIns="0" tIns="0" rIns="0" bIns="0" rtlCol="0" anchor="t"/>
          <a:lstStyle/>
          <a:p>
            <a:pPr marL="0" indent="0" algn="ctr">
              <a:lnSpc>
                <a:spcPts val="2400"/>
              </a:lnSpc>
              <a:buNone/>
            </a:pPr>
            <a:r>
              <a:rPr lang="en-US" sz="2400" b="1" kern="0" spc="-73" dirty="0">
                <a:solidFill>
                  <a:srgbClr val="272525"/>
                </a:solidFill>
                <a:latin typeface="Inter Bold" pitchFamily="34" charset="0"/>
                <a:ea typeface="Inter Bold" pitchFamily="34" charset="-122"/>
                <a:cs typeface="Inter Bold" pitchFamily="34" charset="-120"/>
              </a:rPr>
              <a:t>2</a:t>
            </a:r>
            <a:endParaRPr lang="en-US" sz="2400" dirty="0"/>
          </a:p>
        </p:txBody>
      </p:sp>
      <p:sp>
        <p:nvSpPr>
          <p:cNvPr id="13" name="Text 10">
            <a:extLst>
              <a:ext uri="{FF2B5EF4-FFF2-40B4-BE49-F238E27FC236}">
                <a16:creationId xmlns:a16="http://schemas.microsoft.com/office/drawing/2014/main" id="{CCE91F4A-4F35-96E8-0E58-76A89D781B87}"/>
              </a:ext>
            </a:extLst>
          </p:cNvPr>
          <p:cNvSpPr/>
          <p:nvPr/>
        </p:nvSpPr>
        <p:spPr>
          <a:xfrm>
            <a:off x="5818814" y="3536001"/>
            <a:ext cx="2812852" cy="321588"/>
          </a:xfrm>
          <a:prstGeom prst="rect">
            <a:avLst/>
          </a:prstGeom>
          <a:noFill/>
          <a:ln/>
        </p:spPr>
        <p:txBody>
          <a:bodyPr wrap="none" lIns="0" tIns="0" rIns="0" bIns="0" rtlCol="0" anchor="t"/>
          <a:lstStyle/>
          <a:p>
            <a:pPr marL="0" indent="0" algn="l">
              <a:lnSpc>
                <a:spcPts val="2500"/>
              </a:lnSpc>
              <a:buNone/>
            </a:pPr>
            <a:r>
              <a:rPr lang="en-US" sz="2000" b="1" kern="0" spc="-61" dirty="0">
                <a:solidFill>
                  <a:srgbClr val="272525"/>
                </a:solidFill>
                <a:latin typeface="Inter Bold" pitchFamily="34" charset="0"/>
                <a:ea typeface="Inter Bold" pitchFamily="34" charset="-122"/>
                <a:cs typeface="Inter Bold" pitchFamily="34" charset="-120"/>
              </a:rPr>
              <a:t>Landmark Identification</a:t>
            </a:r>
            <a:endParaRPr lang="en-US" sz="2000" dirty="0"/>
          </a:p>
        </p:txBody>
      </p:sp>
      <p:sp>
        <p:nvSpPr>
          <p:cNvPr id="14" name="Text 11">
            <a:extLst>
              <a:ext uri="{FF2B5EF4-FFF2-40B4-BE49-F238E27FC236}">
                <a16:creationId xmlns:a16="http://schemas.microsoft.com/office/drawing/2014/main" id="{92B78AED-29D2-4D57-E992-D61B42808085}"/>
              </a:ext>
            </a:extLst>
          </p:cNvPr>
          <p:cNvSpPr/>
          <p:nvPr/>
        </p:nvSpPr>
        <p:spPr>
          <a:xfrm>
            <a:off x="5818814" y="3981056"/>
            <a:ext cx="6262330" cy="658654"/>
          </a:xfrm>
          <a:prstGeom prst="rect">
            <a:avLst/>
          </a:prstGeom>
          <a:noFill/>
          <a:ln/>
        </p:spPr>
        <p:txBody>
          <a:bodyPr wrap="square" lIns="0" tIns="0" rIns="0" bIns="0" rtlCol="0" anchor="t"/>
          <a:lstStyle/>
          <a:p>
            <a:pPr marL="0" indent="0" algn="l">
              <a:lnSpc>
                <a:spcPts val="2550"/>
              </a:lnSpc>
              <a:buNone/>
            </a:pPr>
            <a:r>
              <a:rPr lang="en-US" sz="1600" kern="0" spc="-32" dirty="0">
                <a:solidFill>
                  <a:srgbClr val="272525"/>
                </a:solidFill>
                <a:latin typeface="Inter" pitchFamily="34" charset="0"/>
                <a:ea typeface="Inter" pitchFamily="34" charset="-122"/>
                <a:cs typeface="Inter" pitchFamily="34" charset="-120"/>
              </a:rPr>
              <a:t>The app can also identify nearby landmarks and cross-streets to further refine the location details, ensuring a swift response.</a:t>
            </a:r>
            <a:endParaRPr lang="en-US" sz="1600" dirty="0"/>
          </a:p>
        </p:txBody>
      </p:sp>
      <p:sp>
        <p:nvSpPr>
          <p:cNvPr id="15" name="Shape 12">
            <a:extLst>
              <a:ext uri="{FF2B5EF4-FFF2-40B4-BE49-F238E27FC236}">
                <a16:creationId xmlns:a16="http://schemas.microsoft.com/office/drawing/2014/main" id="{E89BB84C-E304-E85D-A8C9-04C8AD80E6C8}"/>
              </a:ext>
            </a:extLst>
          </p:cNvPr>
          <p:cNvSpPr/>
          <p:nvPr/>
        </p:nvSpPr>
        <p:spPr>
          <a:xfrm>
            <a:off x="4895424" y="5433225"/>
            <a:ext cx="720447" cy="22860"/>
          </a:xfrm>
          <a:prstGeom prst="roundRect">
            <a:avLst>
              <a:gd name="adj" fmla="val 378194"/>
            </a:avLst>
          </a:prstGeom>
          <a:solidFill>
            <a:srgbClr val="C0C1D7"/>
          </a:solidFill>
          <a:ln/>
        </p:spPr>
      </p:sp>
      <p:sp>
        <p:nvSpPr>
          <p:cNvPr id="16" name="Shape 13">
            <a:extLst>
              <a:ext uri="{FF2B5EF4-FFF2-40B4-BE49-F238E27FC236}">
                <a16:creationId xmlns:a16="http://schemas.microsoft.com/office/drawing/2014/main" id="{53BB4DDB-AFE4-7CB0-BC09-9E98D7972FEF}"/>
              </a:ext>
            </a:extLst>
          </p:cNvPr>
          <p:cNvSpPr/>
          <p:nvPr/>
        </p:nvSpPr>
        <p:spPr>
          <a:xfrm>
            <a:off x="4455250" y="5213197"/>
            <a:ext cx="463034" cy="463034"/>
          </a:xfrm>
          <a:prstGeom prst="roundRect">
            <a:avLst>
              <a:gd name="adj" fmla="val 18671"/>
            </a:avLst>
          </a:prstGeom>
          <a:solidFill>
            <a:srgbClr val="DADBF1"/>
          </a:solidFill>
          <a:ln w="7620">
            <a:solidFill>
              <a:srgbClr val="C0C1D7"/>
            </a:solidFill>
            <a:prstDash val="solid"/>
          </a:ln>
        </p:spPr>
      </p:sp>
      <p:sp>
        <p:nvSpPr>
          <p:cNvPr id="17" name="Text 14">
            <a:extLst>
              <a:ext uri="{FF2B5EF4-FFF2-40B4-BE49-F238E27FC236}">
                <a16:creationId xmlns:a16="http://schemas.microsoft.com/office/drawing/2014/main" id="{1A9FE964-3D9E-319F-0250-024D0CA08042}"/>
              </a:ext>
            </a:extLst>
          </p:cNvPr>
          <p:cNvSpPr/>
          <p:nvPr/>
        </p:nvSpPr>
        <p:spPr>
          <a:xfrm>
            <a:off x="4591696" y="5290350"/>
            <a:ext cx="190143" cy="308729"/>
          </a:xfrm>
          <a:prstGeom prst="rect">
            <a:avLst/>
          </a:prstGeom>
          <a:noFill/>
          <a:ln/>
        </p:spPr>
        <p:txBody>
          <a:bodyPr wrap="none" lIns="0" tIns="0" rIns="0" bIns="0" rtlCol="0" anchor="t"/>
          <a:lstStyle/>
          <a:p>
            <a:pPr marL="0" indent="0" algn="ctr">
              <a:lnSpc>
                <a:spcPts val="2400"/>
              </a:lnSpc>
              <a:buNone/>
            </a:pPr>
            <a:r>
              <a:rPr lang="en-US" sz="2400" b="1" kern="0" spc="-73" dirty="0">
                <a:solidFill>
                  <a:srgbClr val="272525"/>
                </a:solidFill>
                <a:latin typeface="Inter Bold" pitchFamily="34" charset="0"/>
                <a:ea typeface="Inter Bold" pitchFamily="34" charset="-122"/>
                <a:cs typeface="Inter Bold" pitchFamily="34" charset="-120"/>
              </a:rPr>
              <a:t>3</a:t>
            </a:r>
            <a:endParaRPr lang="en-US" sz="2400" dirty="0"/>
          </a:p>
        </p:txBody>
      </p:sp>
      <p:sp>
        <p:nvSpPr>
          <p:cNvPr id="18" name="Text 15">
            <a:extLst>
              <a:ext uri="{FF2B5EF4-FFF2-40B4-BE49-F238E27FC236}">
                <a16:creationId xmlns:a16="http://schemas.microsoft.com/office/drawing/2014/main" id="{B5BE9787-C422-8DE0-C1F2-0EE4333D68FD}"/>
              </a:ext>
            </a:extLst>
          </p:cNvPr>
          <p:cNvSpPr/>
          <p:nvPr/>
        </p:nvSpPr>
        <p:spPr>
          <a:xfrm>
            <a:off x="5818814" y="5256930"/>
            <a:ext cx="2573060" cy="321588"/>
          </a:xfrm>
          <a:prstGeom prst="rect">
            <a:avLst/>
          </a:prstGeom>
          <a:noFill/>
          <a:ln/>
        </p:spPr>
        <p:txBody>
          <a:bodyPr wrap="none" lIns="0" tIns="0" rIns="0" bIns="0" rtlCol="0" anchor="t"/>
          <a:lstStyle/>
          <a:p>
            <a:pPr marL="0" indent="0" algn="l">
              <a:lnSpc>
                <a:spcPts val="2500"/>
              </a:lnSpc>
              <a:buNone/>
            </a:pPr>
            <a:r>
              <a:rPr lang="en-US" sz="2000" b="1" kern="0" spc="-61" dirty="0">
                <a:solidFill>
                  <a:srgbClr val="272525"/>
                </a:solidFill>
                <a:latin typeface="Inter Bold" pitchFamily="34" charset="0"/>
                <a:ea typeface="Inter Bold" pitchFamily="34" charset="-122"/>
                <a:cs typeface="Inter Bold" pitchFamily="34" charset="-120"/>
              </a:rPr>
              <a:t>Live Tracking</a:t>
            </a:r>
            <a:endParaRPr lang="en-US" sz="2000" dirty="0"/>
          </a:p>
        </p:txBody>
      </p:sp>
      <p:sp>
        <p:nvSpPr>
          <p:cNvPr id="19" name="Text 16">
            <a:extLst>
              <a:ext uri="{FF2B5EF4-FFF2-40B4-BE49-F238E27FC236}">
                <a16:creationId xmlns:a16="http://schemas.microsoft.com/office/drawing/2014/main" id="{82D4FB7B-1181-07B7-E5A8-978C4FC82588}"/>
              </a:ext>
            </a:extLst>
          </p:cNvPr>
          <p:cNvSpPr/>
          <p:nvPr/>
        </p:nvSpPr>
        <p:spPr>
          <a:xfrm>
            <a:off x="5818814" y="5701986"/>
            <a:ext cx="6262330" cy="987981"/>
          </a:xfrm>
          <a:prstGeom prst="rect">
            <a:avLst/>
          </a:prstGeom>
          <a:noFill/>
          <a:ln/>
        </p:spPr>
        <p:txBody>
          <a:bodyPr wrap="square" lIns="0" tIns="0" rIns="0" bIns="0" rtlCol="0" anchor="t"/>
          <a:lstStyle/>
          <a:p>
            <a:pPr marL="0" indent="0" algn="l">
              <a:lnSpc>
                <a:spcPts val="2550"/>
              </a:lnSpc>
              <a:buNone/>
            </a:pPr>
            <a:r>
              <a:rPr lang="en-US" sz="1600" kern="0" spc="-32" dirty="0">
                <a:solidFill>
                  <a:srgbClr val="272525"/>
                </a:solidFill>
                <a:latin typeface="Inter" pitchFamily="34" charset="0"/>
                <a:ea typeface="Inter" pitchFamily="34" charset="-122"/>
                <a:cs typeface="Inter" pitchFamily="34" charset="-120"/>
              </a:rPr>
              <a:t>Once the service provider is dispatched, the app allows you to track their progress, keeping you informed of their estimated time of arrival.</a:t>
            </a:r>
            <a:endParaRPr lang="en-US" sz="1600" dirty="0"/>
          </a:p>
        </p:txBody>
      </p:sp>
    </p:spTree>
    <p:extLst>
      <p:ext uri="{BB962C8B-B14F-4D97-AF65-F5344CB8AC3E}">
        <p14:creationId xmlns:p14="http://schemas.microsoft.com/office/powerpoint/2010/main" val="2032458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95CF5B4-93C9-47F0-1C28-D7C956002E5D}"/>
              </a:ext>
            </a:extLst>
          </p:cNvPr>
          <p:cNvSpPr txBox="1"/>
          <p:nvPr/>
        </p:nvSpPr>
        <p:spPr>
          <a:xfrm>
            <a:off x="364600" y="3078866"/>
            <a:ext cx="11678857" cy="2893100"/>
          </a:xfrm>
          <a:prstGeom prst="rect">
            <a:avLst/>
          </a:prstGeom>
          <a:noFill/>
        </p:spPr>
        <p:txBody>
          <a:bodyPr wrap="square" rtlCol="0">
            <a:spAutoFit/>
          </a:bodyPr>
          <a:lstStyle/>
          <a:p>
            <a:pPr algn="ctr"/>
            <a:r>
              <a:rPr lang="en-US" sz="5400" dirty="0"/>
              <a:t>Benefits</a:t>
            </a:r>
          </a:p>
          <a:p>
            <a:pPr marL="457200" indent="-457200">
              <a:buFont typeface="Wingdings" panose="05000000000000000000" pitchFamily="2" charset="2"/>
              <a:buChar char="Ø"/>
            </a:pPr>
            <a:r>
              <a:rPr lang="en-US" sz="3200" dirty="0"/>
              <a:t>    Convenience: Request help from anywhere, anytime.</a:t>
            </a:r>
          </a:p>
          <a:p>
            <a:pPr marL="457200" indent="-457200">
              <a:buFont typeface="Wingdings" panose="05000000000000000000" pitchFamily="2" charset="2"/>
              <a:buChar char="Ø"/>
            </a:pPr>
            <a:r>
              <a:rPr lang="en-US" sz="3200" dirty="0"/>
              <a:t>    Speed: Quick response times from service providers.</a:t>
            </a:r>
          </a:p>
          <a:p>
            <a:pPr marL="457200" indent="-457200">
              <a:buFont typeface="Wingdings" panose="05000000000000000000" pitchFamily="2" charset="2"/>
              <a:buChar char="Ø"/>
            </a:pPr>
            <a:r>
              <a:rPr lang="en-US" sz="3200" dirty="0"/>
              <a:t>    Safety: Enhanced safety for users in emergencies.</a:t>
            </a:r>
          </a:p>
          <a:p>
            <a:pPr marL="457200" indent="-457200">
              <a:buFont typeface="Wingdings" panose="05000000000000000000" pitchFamily="2" charset="2"/>
              <a:buChar char="Ø"/>
            </a:pPr>
            <a:r>
              <a:rPr lang="en-US" sz="3200" dirty="0"/>
              <a:t>    Cost-effective: Competitive pricing for services.</a:t>
            </a:r>
            <a:endParaRPr lang="en-IN" sz="3200" dirty="0"/>
          </a:p>
        </p:txBody>
      </p:sp>
      <p:sp>
        <p:nvSpPr>
          <p:cNvPr id="3" name="TextBox 2">
            <a:extLst>
              <a:ext uri="{FF2B5EF4-FFF2-40B4-BE49-F238E27FC236}">
                <a16:creationId xmlns:a16="http://schemas.microsoft.com/office/drawing/2014/main" id="{AE8D524F-0EAE-191D-7E28-5A639AA6FE67}"/>
              </a:ext>
            </a:extLst>
          </p:cNvPr>
          <p:cNvSpPr txBox="1"/>
          <p:nvPr/>
        </p:nvSpPr>
        <p:spPr>
          <a:xfrm>
            <a:off x="364600" y="243068"/>
            <a:ext cx="11134845" cy="2739211"/>
          </a:xfrm>
          <a:prstGeom prst="rect">
            <a:avLst/>
          </a:prstGeom>
          <a:noFill/>
        </p:spPr>
        <p:txBody>
          <a:bodyPr wrap="square" rtlCol="0">
            <a:spAutoFit/>
          </a:bodyPr>
          <a:lstStyle/>
          <a:p>
            <a:pPr algn="ctr"/>
            <a:r>
              <a:rPr lang="en-US" sz="4400" dirty="0"/>
              <a:t>User Interface</a:t>
            </a:r>
          </a:p>
          <a:p>
            <a:pPr marL="457200" indent="-457200">
              <a:buFont typeface="Wingdings" panose="05000000000000000000" pitchFamily="2" charset="2"/>
              <a:buChar char="Ø"/>
            </a:pPr>
            <a:r>
              <a:rPr lang="en-US" sz="3200" dirty="0"/>
              <a:t>Screenshots of the app interface (home screen, service request, payment).</a:t>
            </a:r>
          </a:p>
          <a:p>
            <a:pPr marL="457200" indent="-457200">
              <a:buFont typeface="Wingdings" panose="05000000000000000000" pitchFamily="2" charset="2"/>
              <a:buChar char="Ø"/>
            </a:pPr>
            <a:r>
              <a:rPr lang="en-US" sz="3200" dirty="0"/>
              <a:t>Brief description of the user experience.</a:t>
            </a:r>
          </a:p>
          <a:p>
            <a:pPr marL="457200" indent="-457200">
              <a:buFont typeface="Wingdings" panose="05000000000000000000" pitchFamily="2" charset="2"/>
              <a:buChar char="Ø"/>
            </a:pPr>
            <a:r>
              <a:rPr lang="en-US" sz="3200" dirty="0"/>
              <a:t>Emphasis on ease of use and accessibility</a:t>
            </a:r>
            <a:r>
              <a:rPr lang="en-US" dirty="0"/>
              <a:t>.</a:t>
            </a:r>
            <a:endParaRPr lang="en-IN" dirty="0"/>
          </a:p>
        </p:txBody>
      </p:sp>
    </p:spTree>
    <p:extLst>
      <p:ext uri="{BB962C8B-B14F-4D97-AF65-F5344CB8AC3E}">
        <p14:creationId xmlns:p14="http://schemas.microsoft.com/office/powerpoint/2010/main" val="2325179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85FD223-DDCA-FFC8-EE89-BB36393898A0}"/>
              </a:ext>
            </a:extLst>
          </p:cNvPr>
          <p:cNvSpPr txBox="1"/>
          <p:nvPr/>
        </p:nvSpPr>
        <p:spPr>
          <a:xfrm>
            <a:off x="428263" y="393539"/>
            <a:ext cx="5451676" cy="769441"/>
          </a:xfrm>
          <a:prstGeom prst="rect">
            <a:avLst/>
          </a:prstGeom>
          <a:noFill/>
        </p:spPr>
        <p:txBody>
          <a:bodyPr wrap="square" rtlCol="0">
            <a:spAutoFit/>
          </a:bodyPr>
          <a:lstStyle/>
          <a:p>
            <a:r>
              <a:rPr lang="en-US" sz="4400" dirty="0"/>
              <a:t>KEY TAKEAWAYS:</a:t>
            </a:r>
            <a:endParaRPr lang="en-IN" sz="4400" dirty="0"/>
          </a:p>
        </p:txBody>
      </p:sp>
      <p:sp>
        <p:nvSpPr>
          <p:cNvPr id="3" name="TextBox 2">
            <a:extLst>
              <a:ext uri="{FF2B5EF4-FFF2-40B4-BE49-F238E27FC236}">
                <a16:creationId xmlns:a16="http://schemas.microsoft.com/office/drawing/2014/main" id="{1DCA9560-D812-3FA3-8CAB-BA414B5E9D24}"/>
              </a:ext>
            </a:extLst>
          </p:cNvPr>
          <p:cNvSpPr txBox="1"/>
          <p:nvPr/>
        </p:nvSpPr>
        <p:spPr>
          <a:xfrm>
            <a:off x="231494" y="1162980"/>
            <a:ext cx="11690430" cy="4801314"/>
          </a:xfrm>
          <a:prstGeom prst="rect">
            <a:avLst/>
          </a:prstGeom>
          <a:noFill/>
        </p:spPr>
        <p:txBody>
          <a:bodyPr wrap="square" rtlCol="0">
            <a:spAutoFit/>
          </a:bodyPr>
          <a:lstStyle/>
          <a:p>
            <a:pPr marL="342900" indent="-342900">
              <a:buFont typeface="Wingdings" panose="05000000000000000000" pitchFamily="2" charset="2"/>
              <a:buChar char="q"/>
            </a:pPr>
            <a:r>
              <a:rPr lang="en-US" sz="2400" dirty="0"/>
              <a:t>User -Centric Design</a:t>
            </a:r>
            <a:r>
              <a:rPr lang="en-US" dirty="0"/>
              <a:t>: The layout is designed to prioritize user engagement, featuring a grid system that allows for easy browsing of service options. The use of service cards provides a clear and concise presentation of information.</a:t>
            </a:r>
          </a:p>
          <a:p>
            <a:pPr marL="342900" indent="-342900">
              <a:buFont typeface="Wingdings" panose="05000000000000000000" pitchFamily="2" charset="2"/>
              <a:buChar char="q"/>
            </a:pPr>
            <a:r>
              <a:rPr lang="en-US" sz="2400" dirty="0"/>
              <a:t>Visual Appeal</a:t>
            </a:r>
            <a:r>
              <a:rPr lang="en-US" dirty="0"/>
              <a:t>: The incorporation of a cohesive color scheme, responsive design, and interactive elements (like hover effects) contributes to an attractive aesthetic that can capture and retain user attention.</a:t>
            </a:r>
          </a:p>
          <a:p>
            <a:pPr marL="342900" indent="-342900">
              <a:buFont typeface="Wingdings" panose="05000000000000000000" pitchFamily="2" charset="2"/>
              <a:buChar char="q"/>
            </a:pPr>
            <a:r>
              <a:rPr lang="en-US" sz="2400" dirty="0"/>
              <a:t>Responsiveness: </a:t>
            </a:r>
            <a:r>
              <a:rPr lang="en-US" dirty="0"/>
              <a:t>The website is designed to be mobile-friendly, ensuring that users can access information on any device, whether it's a smartphone, tablet, or desktop. This adaptability is crucial in today’s digital landscape.</a:t>
            </a:r>
          </a:p>
          <a:p>
            <a:pPr marL="342900" indent="-342900">
              <a:buFont typeface="Wingdings" panose="05000000000000000000" pitchFamily="2" charset="2"/>
              <a:buChar char="q"/>
            </a:pPr>
            <a:r>
              <a:rPr lang="en-US" sz="2400" dirty="0"/>
              <a:t>Content Management: </a:t>
            </a:r>
            <a:r>
              <a:rPr lang="en-US" dirty="0"/>
              <a:t>The use of JavaScript to dynamically populate the service listings allows for easy updates and scalability. This feature means that as new services become available, they can be added without significant changes to the underlying code.</a:t>
            </a:r>
          </a:p>
          <a:p>
            <a:pPr marL="342900" indent="-342900">
              <a:buFont typeface="Wingdings" panose="05000000000000000000" pitchFamily="2" charset="2"/>
              <a:buChar char="q"/>
            </a:pPr>
            <a:r>
              <a:rPr lang="en-US" sz="2400" dirty="0"/>
              <a:t>Future Enhancements: </a:t>
            </a:r>
            <a:r>
              <a:rPr lang="en-US" dirty="0"/>
              <a:t>The website can be further enhanced with features such as user reviews, ratings, filtering options, and search functionality. These additions could significantly improve user engagement and satisfaction.</a:t>
            </a:r>
          </a:p>
          <a:p>
            <a:pPr marL="342900" indent="-342900">
              <a:buFont typeface="Wingdings" panose="05000000000000000000" pitchFamily="2" charset="2"/>
              <a:buChar char="q"/>
            </a:pPr>
            <a:r>
              <a:rPr lang="en-US" sz="2400" dirty="0"/>
              <a:t>Community Connection</a:t>
            </a:r>
            <a:r>
              <a:rPr lang="en-US" dirty="0"/>
              <a:t>: By showcasing nearby services, the website fosters a sense of community and encourages users to explore local businesses, ultimately supporting the local economy</a:t>
            </a:r>
            <a:endParaRPr lang="en-IN" dirty="0"/>
          </a:p>
        </p:txBody>
      </p:sp>
    </p:spTree>
    <p:extLst>
      <p:ext uri="{BB962C8B-B14F-4D97-AF65-F5344CB8AC3E}">
        <p14:creationId xmlns:p14="http://schemas.microsoft.com/office/powerpoint/2010/main" val="3104136393"/>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{7E8D96B4-C9F9-4AB3-A24D-F64B8A18CFEB}tf56160789_win32</Template>
  <TotalTime>92</TotalTime>
  <Words>839</Words>
  <Application>Microsoft Office PowerPoint</Application>
  <PresentationFormat>Widescreen</PresentationFormat>
  <Paragraphs>86</Paragraphs>
  <Slides>11</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Bookman Old Style</vt:lpstr>
      <vt:lpstr>Calibri</vt:lpstr>
      <vt:lpstr>Franklin Gothic Book</vt:lpstr>
      <vt:lpstr>Inter</vt:lpstr>
      <vt:lpstr>Inter Bold</vt:lpstr>
      <vt:lpstr>Merriweather Bold</vt:lpstr>
      <vt:lpstr>Open Sans</vt:lpstr>
      <vt:lpstr>Times New Roman</vt:lpstr>
      <vt:lpstr>Wingdings</vt:lpstr>
      <vt:lpstr>Custom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kondeti venkata ramesh babu</dc:creator>
  <cp:lastModifiedBy>kondeti venkata ramesh babu</cp:lastModifiedBy>
  <cp:revision>1</cp:revision>
  <dcterms:created xsi:type="dcterms:W3CDTF">2024-11-27T17:01:28Z</dcterms:created>
  <dcterms:modified xsi:type="dcterms:W3CDTF">2024-11-27T18:34:13Z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