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Average"/>
      <p:regular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Oswald-regular.fntdata"/><Relationship Id="rId10" Type="http://schemas.openxmlformats.org/officeDocument/2006/relationships/slide" Target="slides/slide6.xml"/><Relationship Id="rId21" Type="http://schemas.openxmlformats.org/officeDocument/2006/relationships/font" Target="fonts/Average-regular.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Oswal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Shape 15"/>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Shape 50"/>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Shape 5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Shape 42"/>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Shape 43"/>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es.wikipedia.org/wiki/Modelo%E2%80%93vista%E2%80%93controlador" TargetMode="External"/><Relationship Id="rId4" Type="http://schemas.openxmlformats.org/officeDocument/2006/relationships/hyperlink" Target="https://codigofacilito.com/articulos/mvc-model-view-controller-explicado" TargetMode="External"/><Relationship Id="rId5" Type="http://schemas.openxmlformats.org/officeDocument/2006/relationships/hyperlink" Target="https://desarrolloweb.com/articulos/que-es-mvc.html" TargetMode="External"/><Relationship Id="rId6" Type="http://schemas.openxmlformats.org/officeDocument/2006/relationships/hyperlink" Target="http://sparkjava.com/document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Clase #4 - El Modelo MVC / Manejo de URL</a:t>
            </a:r>
            <a:endParaRPr/>
          </a:p>
        </p:txBody>
      </p:sp>
      <p:sp>
        <p:nvSpPr>
          <p:cNvPr id="60" name="Shape 60"/>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05 y 06 de Febrero - 2018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99999"/>
        </a:solidFill>
      </p:bgPr>
    </p:bg>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Flujo MVC</a:t>
            </a:r>
            <a:endParaRPr/>
          </a:p>
        </p:txBody>
      </p:sp>
      <p:pic>
        <p:nvPicPr>
          <p:cNvPr id="114" name="Shape 114"/>
          <p:cNvPicPr preferRelativeResize="0"/>
          <p:nvPr/>
        </p:nvPicPr>
        <p:blipFill>
          <a:blip r:embed="rId3">
            <a:alphaModFix/>
          </a:blip>
          <a:stretch>
            <a:fillRect/>
          </a:stretch>
        </p:blipFill>
        <p:spPr>
          <a:xfrm>
            <a:off x="2605324" y="606075"/>
            <a:ext cx="4036851" cy="44405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MVC EN SPARK</a:t>
            </a:r>
            <a:endParaRPr/>
          </a:p>
        </p:txBody>
      </p:sp>
      <p:sp>
        <p:nvSpPr>
          <p:cNvPr id="120" name="Shape 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Presentación</a:t>
            </a:r>
            <a:r>
              <a:rPr lang="en"/>
              <a:t> de Proyecto</a:t>
            </a:r>
            <a:r>
              <a:rPr lang="en"/>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Manejo de Rutas y URLs</a:t>
            </a:r>
            <a:endParaRPr/>
          </a:p>
        </p:txBody>
      </p:sp>
      <p:sp>
        <p:nvSpPr>
          <p:cNvPr id="126" name="Shape 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En Spark Java, al igual que en diversos Frameworks para aplicaciones web, existen diversas formas de describir rutas y URLs. Para nuestro caso </a:t>
            </a:r>
            <a:r>
              <a:rPr lang="en"/>
              <a:t>específico</a:t>
            </a:r>
            <a:r>
              <a:rPr lang="en"/>
              <a:t>, Spark, una Ruta se compone directamente de:</a:t>
            </a:r>
            <a:br>
              <a:rPr lang="en"/>
            </a:br>
            <a:endParaRPr/>
          </a:p>
          <a:p>
            <a:pPr indent="-342900" lvl="0" marL="457200">
              <a:spcBef>
                <a:spcPts val="1600"/>
              </a:spcBef>
              <a:spcAft>
                <a:spcPts val="0"/>
              </a:spcAft>
              <a:buSzPts val="1800"/>
              <a:buChar char="●"/>
            </a:pPr>
            <a:r>
              <a:rPr lang="en"/>
              <a:t>Un Verbo (`get`, `post`, `put`)</a:t>
            </a:r>
            <a:endParaRPr/>
          </a:p>
          <a:p>
            <a:pPr indent="-342900" lvl="0" marL="457200" rtl="0">
              <a:spcBef>
                <a:spcPts val="0"/>
              </a:spcBef>
              <a:spcAft>
                <a:spcPts val="0"/>
              </a:spcAft>
              <a:buSzPts val="1800"/>
              <a:buChar char="●"/>
            </a:pPr>
            <a:r>
              <a:rPr lang="en"/>
              <a:t>Un Camino o Patron (`/index`, `/Hola`)</a:t>
            </a:r>
            <a:endParaRPr/>
          </a:p>
          <a:p>
            <a:pPr indent="-342900" lvl="0" marL="457200">
              <a:spcBef>
                <a:spcPts val="0"/>
              </a:spcBef>
              <a:spcAft>
                <a:spcPts val="0"/>
              </a:spcAft>
              <a:buSzPts val="1800"/>
              <a:buChar char="●"/>
            </a:pPr>
            <a:r>
              <a:rPr lang="en"/>
              <a:t>Una </a:t>
            </a:r>
            <a:r>
              <a:rPr lang="en"/>
              <a:t>función</a:t>
            </a:r>
            <a:r>
              <a:rPr lang="en"/>
              <a:t> Java que describe el proceso que ocurre en el servidor.</a:t>
            </a:r>
            <a:endParaRPr/>
          </a:p>
        </p:txBody>
      </p:sp>
      <p:pic>
        <p:nvPicPr>
          <p:cNvPr id="127" name="Shape 127"/>
          <p:cNvPicPr preferRelativeResize="0"/>
          <p:nvPr/>
        </p:nvPicPr>
        <p:blipFill>
          <a:blip r:embed="rId3">
            <a:alphaModFix/>
          </a:blip>
          <a:stretch>
            <a:fillRect/>
          </a:stretch>
        </p:blipFill>
        <p:spPr>
          <a:xfrm>
            <a:off x="3024175" y="3745063"/>
            <a:ext cx="3095625" cy="752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Parametros</a:t>
            </a:r>
            <a:endParaRPr/>
          </a:p>
        </p:txBody>
      </p:sp>
      <p:sp>
        <p:nvSpPr>
          <p:cNvPr id="133" name="Shape 1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Los caminos o patrones (paths) en Spark java nos permiten agregar </a:t>
            </a:r>
            <a:r>
              <a:rPr lang="en"/>
              <a:t>parámetros</a:t>
            </a:r>
            <a:r>
              <a:rPr lang="en"/>
              <a:t> que luego podemos leer dentro de nuestro </a:t>
            </a:r>
            <a:r>
              <a:rPr lang="en"/>
              <a:t>código</a:t>
            </a:r>
            <a:r>
              <a:rPr lang="en"/>
              <a:t> en Java:</a:t>
            </a:r>
            <a:endParaRPr/>
          </a:p>
          <a:p>
            <a:pPr indent="0" lvl="0" marL="0">
              <a:spcBef>
                <a:spcPts val="1600"/>
              </a:spcBef>
              <a:spcAft>
                <a:spcPts val="1600"/>
              </a:spcAft>
              <a:buNone/>
            </a:pPr>
            <a:r>
              <a:t/>
            </a:r>
            <a:endParaRPr/>
          </a:p>
        </p:txBody>
      </p:sp>
      <p:pic>
        <p:nvPicPr>
          <p:cNvPr id="134" name="Shape 134"/>
          <p:cNvPicPr preferRelativeResize="0"/>
          <p:nvPr/>
        </p:nvPicPr>
        <p:blipFill>
          <a:blip r:embed="rId3">
            <a:alphaModFix/>
          </a:blip>
          <a:stretch>
            <a:fillRect/>
          </a:stretch>
        </p:blipFill>
        <p:spPr>
          <a:xfrm>
            <a:off x="2438400" y="1876425"/>
            <a:ext cx="4267200" cy="1390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Wildcard</a:t>
            </a:r>
            <a:endParaRPr/>
          </a:p>
        </p:txBody>
      </p:sp>
      <p:sp>
        <p:nvSpPr>
          <p:cNvPr id="140" name="Shape 1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Además</a:t>
            </a:r>
            <a:r>
              <a:rPr lang="en"/>
              <a:t>, es posible pasar un sin-</a:t>
            </a:r>
            <a:r>
              <a:rPr lang="en"/>
              <a:t>número</a:t>
            </a:r>
            <a:r>
              <a:rPr lang="en"/>
              <a:t> de </a:t>
            </a:r>
            <a:r>
              <a:rPr lang="en"/>
              <a:t>parámetros</a:t>
            </a:r>
            <a:r>
              <a:rPr lang="en"/>
              <a:t> mediante el uso del wildcard (*). A </a:t>
            </a:r>
            <a:r>
              <a:rPr lang="en"/>
              <a:t>continuación</a:t>
            </a:r>
            <a:r>
              <a:rPr lang="en"/>
              <a:t> un </a:t>
            </a:r>
            <a:r>
              <a:rPr lang="en"/>
              <a:t>pequeño</a:t>
            </a:r>
            <a:r>
              <a:rPr lang="en"/>
              <a:t> ejemplo de esto:</a:t>
            </a:r>
            <a:br>
              <a:rPr lang="en"/>
            </a:br>
            <a:endParaRPr/>
          </a:p>
        </p:txBody>
      </p:sp>
      <p:pic>
        <p:nvPicPr>
          <p:cNvPr id="141" name="Shape 141"/>
          <p:cNvPicPr preferRelativeResize="0"/>
          <p:nvPr/>
        </p:nvPicPr>
        <p:blipFill>
          <a:blip r:embed="rId3">
            <a:alphaModFix/>
          </a:blip>
          <a:stretch>
            <a:fillRect/>
          </a:stretch>
        </p:blipFill>
        <p:spPr>
          <a:xfrm>
            <a:off x="957250" y="2058325"/>
            <a:ext cx="7229475" cy="133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Grupos de Ruta</a:t>
            </a:r>
            <a:endParaRPr/>
          </a:p>
        </p:txBody>
      </p:sp>
      <p:sp>
        <p:nvSpPr>
          <p:cNvPr id="147" name="Shape 1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Cuando un conjunto de rutas se usan para funciones que giran en torno a una funcionalidad general, es posible agruparlas para hacer </a:t>
            </a:r>
            <a:r>
              <a:rPr lang="en"/>
              <a:t>más</a:t>
            </a:r>
            <a:r>
              <a:rPr lang="en"/>
              <a:t> sencilla la legibilidad y evitar la </a:t>
            </a:r>
            <a:r>
              <a:rPr lang="en"/>
              <a:t>repetición</a:t>
            </a:r>
            <a:r>
              <a:rPr lang="en"/>
              <a:t> de </a:t>
            </a:r>
            <a:r>
              <a:rPr lang="en"/>
              <a:t>código</a:t>
            </a:r>
            <a:r>
              <a:rPr lang="en"/>
              <a:t>.  </a:t>
            </a:r>
            <a:endParaRPr/>
          </a:p>
        </p:txBody>
      </p:sp>
      <p:pic>
        <p:nvPicPr>
          <p:cNvPr id="148" name="Shape 148"/>
          <p:cNvPicPr preferRelativeResize="0"/>
          <p:nvPr/>
        </p:nvPicPr>
        <p:blipFill>
          <a:blip r:embed="rId3">
            <a:alphaModFix/>
          </a:blip>
          <a:stretch>
            <a:fillRect/>
          </a:stretch>
        </p:blipFill>
        <p:spPr>
          <a:xfrm>
            <a:off x="887813" y="2246313"/>
            <a:ext cx="7610475" cy="3152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Bibliografia</a:t>
            </a:r>
            <a:endParaRPr/>
          </a:p>
        </p:txBody>
      </p:sp>
      <p:sp>
        <p:nvSpPr>
          <p:cNvPr id="154" name="Shape 1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3"/>
              </a:rPr>
              <a:t>https://es.wikipedia.org/wiki/Modelo%E2%80%93vista%E2%80%93controlador</a:t>
            </a:r>
            <a:endParaRPr/>
          </a:p>
          <a:p>
            <a:pPr indent="0" lvl="0" marL="0">
              <a:spcBef>
                <a:spcPts val="1600"/>
              </a:spcBef>
              <a:spcAft>
                <a:spcPts val="0"/>
              </a:spcAft>
              <a:buNone/>
            </a:pPr>
            <a:r>
              <a:rPr lang="en" u="sng">
                <a:solidFill>
                  <a:schemeClr val="hlink"/>
                </a:solidFill>
                <a:hlinkClick r:id="rId4"/>
              </a:rPr>
              <a:t>https://codigofacilito.com/articulos/mvc-model-view-controller-explicado</a:t>
            </a:r>
            <a:endParaRPr/>
          </a:p>
          <a:p>
            <a:pPr indent="0" lvl="0" marL="0">
              <a:spcBef>
                <a:spcPts val="1600"/>
              </a:spcBef>
              <a:spcAft>
                <a:spcPts val="0"/>
              </a:spcAft>
              <a:buNone/>
            </a:pPr>
            <a:r>
              <a:rPr lang="en" u="sng">
                <a:solidFill>
                  <a:schemeClr val="hlink"/>
                </a:solidFill>
                <a:hlinkClick r:id="rId5"/>
              </a:rPr>
              <a:t>https://desarrolloweb.com/articulos/que-es-mvc.html</a:t>
            </a:r>
            <a:endParaRPr/>
          </a:p>
          <a:p>
            <a:pPr indent="0" lvl="0" marL="0">
              <a:spcBef>
                <a:spcPts val="1600"/>
              </a:spcBef>
              <a:spcAft>
                <a:spcPts val="0"/>
              </a:spcAft>
              <a:buNone/>
            </a:pPr>
            <a:r>
              <a:rPr lang="en" u="sng">
                <a:solidFill>
                  <a:schemeClr val="hlink"/>
                </a:solidFill>
                <a:hlinkClick r:id="rId6"/>
              </a:rPr>
              <a:t>http://sparkjava.com/documentation</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Objetivos</a:t>
            </a:r>
            <a:endParaRPr/>
          </a:p>
        </p:txBody>
      </p:sp>
      <p:sp>
        <p:nvSpPr>
          <p:cNvPr id="66" name="Shape 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Comprender que es el </a:t>
            </a:r>
            <a:r>
              <a:rPr lang="en"/>
              <a:t>patrón</a:t>
            </a:r>
            <a:r>
              <a:rPr lang="en"/>
              <a:t> o modelo MVC, porque es importante, donde podemos encontrarlo y como este nos </a:t>
            </a:r>
            <a:r>
              <a:rPr lang="en"/>
              <a:t>será</a:t>
            </a:r>
            <a:r>
              <a:rPr lang="en"/>
              <a:t> de ayuda a lo largo de nuestra carrera como desarrolladores Web.</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MVC - Model / View / Controller</a:t>
            </a:r>
            <a:endParaRPr/>
          </a:p>
        </p:txBody>
      </p:sp>
      <p:sp>
        <p:nvSpPr>
          <p:cNvPr id="72" name="Shape 72"/>
          <p:cNvSpPr txBox="1"/>
          <p:nvPr>
            <p:ph idx="1" type="body"/>
          </p:nvPr>
        </p:nvSpPr>
        <p:spPr>
          <a:xfrm>
            <a:off x="311700" y="1138900"/>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Modelo-vista-controlador (MVC) es un patrón de arquitectura de software, que separa los datos y la lógica de negocio de una aplicación de su representación y el módulo encargado de gestionar los eventos y las comunicaciones. Para ello MVC propone la construcción de tres componentes distintos que son el modelo, la vista y el controlador, es decir, por un lado define componentes para la representación de la información, y por otro lado para la interacción del usuario.​ Este patrón de arquitectura de software se basa en las ideas de reutilización de código y la separación de conceptos, características que buscan facilitar la tarea de desarrollo de aplicaciones y su posterior mantenimiento.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Por que</a:t>
            </a:r>
            <a:r>
              <a:rPr lang="en"/>
              <a:t> MVC?</a:t>
            </a:r>
            <a:endParaRPr/>
          </a:p>
        </p:txBody>
      </p:sp>
      <p:sp>
        <p:nvSpPr>
          <p:cNvPr id="78" name="Shape 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La rama de la ingeniería del software se preocupa por crear procesos que aseguren calidad en los programas que se realizan y esa calidad atiende a diversos parámetros que son deseables para todo desarrollo, como la estructuración de los programas o reutilización del código, lo que debe influir positivamente en la facilidad de desarrollo y el mantenimiento.</a:t>
            </a:r>
            <a:endParaRPr/>
          </a:p>
          <a:p>
            <a:pPr indent="0" lvl="0" marL="0" rtl="0">
              <a:spcBef>
                <a:spcPts val="1600"/>
              </a:spcBef>
              <a:spcAft>
                <a:spcPts val="0"/>
              </a:spcAft>
              <a:buNone/>
            </a:pPr>
            <a:r>
              <a:rPr lang="en"/>
              <a:t>Los ingenieros del software se dedican a estudiar de qué manera se pueden mejorar los procesos de creación de software y una de las soluciones a las que han llegado es la arquitectura basada en capas que separan el código en función de sus responsabilidades o conceptos. </a:t>
            </a:r>
            <a:r>
              <a:rPr b="1" lang="en"/>
              <a:t>Por tanto, cuando estudiamos MVC lo primero que tenemos que saber es que está ahí para ayudarnos a crear aplicaciones con mayor calidad</a:t>
            </a:r>
            <a:r>
              <a:rPr lang="en"/>
              <a:t>.</a:t>
            </a:r>
            <a:endParaRPr/>
          </a:p>
          <a:p>
            <a:pPr indent="0" lvl="0" marL="0">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Ejemplos de </a:t>
            </a:r>
            <a:r>
              <a:rPr lang="en"/>
              <a:t>Organización</a:t>
            </a:r>
            <a:r>
              <a:rPr lang="en"/>
              <a:t> y </a:t>
            </a:r>
            <a:r>
              <a:rPr lang="en"/>
              <a:t>Cómo</a:t>
            </a:r>
            <a:r>
              <a:rPr lang="en"/>
              <a:t> evoluciona</a:t>
            </a:r>
            <a:endParaRPr/>
          </a:p>
        </p:txBody>
      </p:sp>
      <p:sp>
        <p:nvSpPr>
          <p:cNvPr id="84" name="Shape 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Ejemplo #1 - HTML Y CSS:</a:t>
            </a:r>
            <a:endParaRPr b="1"/>
          </a:p>
          <a:p>
            <a:pPr indent="0" lvl="0" marL="0" rtl="0">
              <a:spcBef>
                <a:spcPts val="1600"/>
              </a:spcBef>
              <a:spcAft>
                <a:spcPts val="0"/>
              </a:spcAft>
              <a:buNone/>
            </a:pPr>
            <a:r>
              <a:rPr lang="en"/>
              <a:t>Al principio, en el HTML se mezclaba tanto el contenido como la presentación. Es decir, en el propio HTML tenemos etiquetas como "font" que sirven para definir las características de una fuente, o atributos como "bgcolor" que definen el color de un fondo. El resultado es que tanto el contenido como la presentación estaban juntos y si algún día pretendíamos cambiar la forma con la que se mostraba una página, estábamos obligados a cambiar cada uno de los archivos HTML que componen una web, tocando todas y cada una de las etiquetas que hay en el documento. Con el tiempo se observó que eso no era práctico y se creó el lenguaje CSS, en el que se separó la responsabilidad de aplicar el formato de una web.</a:t>
            </a:r>
            <a:endParaRPr/>
          </a:p>
          <a:p>
            <a:pPr indent="0" lvl="0" marL="0">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Continuacion - Ejemplos de Organizacion</a:t>
            </a:r>
            <a:endParaRPr/>
          </a:p>
        </p:txBody>
      </p:sp>
      <p:sp>
        <p:nvSpPr>
          <p:cNvPr id="90" name="Shape 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Ejemplo #2 - Autonomía en el trabajo y diferentes funciones laborales:</a:t>
            </a:r>
            <a:endParaRPr b="1"/>
          </a:p>
          <a:p>
            <a:pPr indent="0" lvl="0" marL="0" rtl="0">
              <a:spcBef>
                <a:spcPts val="1600"/>
              </a:spcBef>
              <a:spcAft>
                <a:spcPts val="0"/>
              </a:spcAft>
              <a:buNone/>
            </a:pPr>
            <a:r>
              <a:rPr lang="en"/>
              <a:t>Si queremos que en un equipo intervengan perfiles distintos de profesionales y trabajen de manera autónoma, como diseñadores o programadores, ambos tienen que tocar los mismos archivos y el diseñador se tiene necesariamente que relacionar con mucho código en un lenguaje de programación que puede no serle familiar, siendo que a éste quizás solo le interesan los bloques donde hay HTML. De nuevo, sería mucho más fácil la separación del código.</a:t>
            </a:r>
            <a:endParaRPr/>
          </a:p>
          <a:p>
            <a:pPr indent="0" lvl="0" marL="0">
              <a:spcBef>
                <a:spcPts val="1600"/>
              </a:spcBef>
              <a:spcAft>
                <a:spcPts val="1600"/>
              </a:spcAft>
              <a:buNone/>
            </a:pPr>
            <a:r>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MVC - El Modelo</a:t>
            </a:r>
            <a:endParaRPr/>
          </a:p>
        </p:txBody>
      </p:sp>
      <p:sp>
        <p:nvSpPr>
          <p:cNvPr id="96" name="Shape 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Es la capa donde se trabaja con los datos, por tanto contendrá mecanismos para acceder a la información y también para actualizar su estado. Los datos los tendremos habitualmente en una base de datos, por lo que en los modelos tendremos todas las funciones que accederán a las tablas y harán los correspondientes cambios en la base de datos.</a:t>
            </a:r>
            <a:endParaRPr/>
          </a:p>
          <a:p>
            <a:pPr indent="0" lvl="0" marL="0" rtl="0">
              <a:spcBef>
                <a:spcPts val="1600"/>
              </a:spcBef>
              <a:spcAft>
                <a:spcPts val="0"/>
              </a:spcAft>
              <a:buNone/>
            </a:pPr>
            <a:r>
              <a:rPr lang="en"/>
              <a:t>No obstante, cabe mencionar que cuando se trabaja con MCV lo habitual también es utilizar otras librerías como PDO o algún ORM como Doctrine, que nos permiten trabajar con abstracción de bases de datos y persistencia en objetos. Por ello, en vez de usar directamente sentencias SQL, que suelen depender del motor de base de datos con el que se esté trabajando, se utiliza un dialecto de acceso a datos basado en clases y objetos.</a:t>
            </a:r>
            <a:endParaRPr/>
          </a:p>
          <a:p>
            <a:pPr indent="0" lvl="0" marL="0">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MVC - La Vista</a:t>
            </a:r>
            <a:endParaRPr/>
          </a:p>
        </p:txBody>
      </p:sp>
      <p:sp>
        <p:nvSpPr>
          <p:cNvPr id="102" name="Shape 1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Las vistas, como su nombre nos hace entender, contienen el código de nuestra aplicación que va a producir la visualización de las interfaces de usuario, o sea, el código que nos permitirá renderizar los estados de nuestra aplicación en HTML. En las vistas nada más tenemos los códigos HTML que nos permite mostrar la salida.</a:t>
            </a:r>
            <a:endParaRPr/>
          </a:p>
          <a:p>
            <a:pPr indent="0" lvl="0" marL="0" rtl="0">
              <a:spcBef>
                <a:spcPts val="1600"/>
              </a:spcBef>
              <a:spcAft>
                <a:spcPts val="0"/>
              </a:spcAft>
              <a:buNone/>
            </a:pPr>
            <a:r>
              <a:rPr lang="en"/>
              <a:t>En la vista generalmente trabajamos con los datos, sin embargo, no se realiza un acceso directo a éstos. Las vistas requerirán los datos a los modelos y ellas se generará la salida, tal como nuestra aplicación requiera.</a:t>
            </a:r>
            <a:endParaRPr/>
          </a:p>
          <a:p>
            <a:pPr indent="0" lvl="0" marL="0">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MVC - El Controlador</a:t>
            </a:r>
            <a:endParaRPr/>
          </a:p>
        </p:txBody>
      </p:sp>
      <p:sp>
        <p:nvSpPr>
          <p:cNvPr id="108" name="Shape 1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Contiene el código necesario para responder a las acciones que se solicitan en la aplicación, como visualizar un elemento, realizar una compra, una búsqueda de información, etc.</a:t>
            </a:r>
            <a:endParaRPr/>
          </a:p>
          <a:p>
            <a:pPr indent="0" lvl="0" marL="0" rtl="0">
              <a:spcBef>
                <a:spcPts val="1600"/>
              </a:spcBef>
              <a:spcAft>
                <a:spcPts val="0"/>
              </a:spcAft>
              <a:buNone/>
            </a:pPr>
            <a:r>
              <a:rPr lang="en"/>
              <a:t>En realidad es una capa que sirve de enlace entre las vistas y los modelos, respondiendo a los mecanismos que puedan requerirse para implementar las necesidades de nuestra aplicación. Sin embargo, su responsabilidad no es manipular directamente datos, ni mostrar ningún tipo de salida, sino servir de enlace entre los modelos y las vistas para implementar las diversas necesidades del desarrollo.</a:t>
            </a:r>
            <a:endParaRPr/>
          </a:p>
          <a:p>
            <a:pPr indent="0" lvl="0" marL="0">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