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s.wikipedia.org/wiki/World_Wide_Web" TargetMode="External"/><Relationship Id="rId4" Type="http://schemas.openxmlformats.org/officeDocument/2006/relationships/hyperlink" Target="https://es.wikipedia.org/wiki/World_Wide_Web_Consortium" TargetMode="External"/><Relationship Id="rId5" Type="http://schemas.openxmlformats.org/officeDocument/2006/relationships/hyperlink" Target="https://es.wikipedia.org/wiki/Internet_Engineering_Task_Force" TargetMode="External"/><Relationship Id="rId6" Type="http://schemas.openxmlformats.org/officeDocument/2006/relationships/hyperlink" Target="https://es.wikipedia.org/wiki/Protocolo_sin_estad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Tema I: El Protocolo HTTP</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Detalles, caracteristicas y demas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Continuacion - Trama de Peticion</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Direccion (Path)</a:t>
            </a:r>
            <a:r>
              <a:rPr lang="en"/>
              <a:t>: Direccion en la que se encuentra el recurso.</a:t>
            </a:r>
            <a:endParaRPr/>
          </a:p>
          <a:p>
            <a:pPr indent="-342900" lvl="0" marL="457200" rtl="0">
              <a:spcBef>
                <a:spcPts val="0"/>
              </a:spcBef>
              <a:spcAft>
                <a:spcPts val="0"/>
              </a:spcAft>
              <a:buSzPts val="1800"/>
              <a:buChar char="●"/>
            </a:pPr>
            <a:r>
              <a:rPr b="1" lang="en"/>
              <a:t>Version HTTP: </a:t>
            </a:r>
            <a:r>
              <a:rPr lang="en"/>
              <a:t>Version de HTTP que usa el cliente.</a:t>
            </a:r>
            <a:endParaRPr/>
          </a:p>
          <a:p>
            <a:pPr indent="-342900" lvl="0" marL="457200" rtl="0">
              <a:spcBef>
                <a:spcPts val="0"/>
              </a:spcBef>
              <a:spcAft>
                <a:spcPts val="0"/>
              </a:spcAft>
              <a:buSzPts val="1800"/>
              <a:buChar char="●"/>
            </a:pPr>
            <a:r>
              <a:rPr b="1" lang="en"/>
              <a:t>Cabeceras: </a:t>
            </a:r>
            <a:r>
              <a:rPr lang="en"/>
              <a:t>Son opcionales, pero permiten al servidor obtener mas informacion no solo del usuario, sino, del recurso que esta buscando. </a:t>
            </a:r>
            <a:endParaRPr/>
          </a:p>
          <a:p>
            <a:pPr indent="-342900" lvl="0" marL="457200">
              <a:spcBef>
                <a:spcPts val="0"/>
              </a:spcBef>
              <a:spcAft>
                <a:spcPts val="0"/>
              </a:spcAft>
              <a:buSzPts val="1800"/>
              <a:buChar char="●"/>
            </a:pPr>
            <a:r>
              <a:rPr b="1" lang="en"/>
              <a:t>Cuerpo</a:t>
            </a:r>
            <a:r>
              <a:rPr lang="en"/>
              <a:t>: Representa data enviada por el usuario al servidor. Dependiendo el metodo de acceso utilizado, el formato del cuerpo puede variar.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Ejemplo de una trama de Peticion</a:t>
            </a:r>
            <a:endParaRPr/>
          </a:p>
        </p:txBody>
      </p:sp>
      <p:pic>
        <p:nvPicPr>
          <p:cNvPr id="121" name="Shape 121"/>
          <p:cNvPicPr preferRelativeResize="0"/>
          <p:nvPr/>
        </p:nvPicPr>
        <p:blipFill>
          <a:blip r:embed="rId3">
            <a:alphaModFix/>
          </a:blip>
          <a:stretch>
            <a:fillRect/>
          </a:stretch>
        </p:blipFill>
        <p:spPr>
          <a:xfrm>
            <a:off x="866775" y="1612427"/>
            <a:ext cx="7410450" cy="249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Trama de Respuesta (Response)</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Las </a:t>
            </a:r>
            <a:r>
              <a:rPr lang="en"/>
              <a:t>envía</a:t>
            </a:r>
            <a:r>
              <a:rPr lang="en"/>
              <a:t> el servidor en respuesta a una </a:t>
            </a:r>
            <a:r>
              <a:rPr lang="en"/>
              <a:t>petición</a:t>
            </a:r>
            <a:r>
              <a:rPr lang="en"/>
              <a:t> del cliente.</a:t>
            </a:r>
            <a:endParaRPr/>
          </a:p>
          <a:p>
            <a:pPr indent="-342900" lvl="0" marL="457200" rtl="0">
              <a:spcBef>
                <a:spcPts val="0"/>
              </a:spcBef>
              <a:spcAft>
                <a:spcPts val="0"/>
              </a:spcAft>
              <a:buSzPts val="1800"/>
              <a:buChar char="●"/>
            </a:pPr>
            <a:r>
              <a:rPr lang="en"/>
              <a:t>Se componen por: </a:t>
            </a:r>
            <a:endParaRPr b="1"/>
          </a:p>
          <a:p>
            <a:pPr indent="-317500" lvl="1" marL="914400" rtl="0">
              <a:spcBef>
                <a:spcPts val="0"/>
              </a:spcBef>
              <a:spcAft>
                <a:spcPts val="0"/>
              </a:spcAft>
              <a:buSzPts val="1400"/>
              <a:buChar char="○"/>
            </a:pPr>
            <a:r>
              <a:rPr lang="en"/>
              <a:t>Version HTTP</a:t>
            </a:r>
            <a:endParaRPr/>
          </a:p>
          <a:p>
            <a:pPr indent="-317500" lvl="1" marL="914400" rtl="0">
              <a:spcBef>
                <a:spcPts val="0"/>
              </a:spcBef>
              <a:spcAft>
                <a:spcPts val="0"/>
              </a:spcAft>
              <a:buSzPts val="1400"/>
              <a:buChar char="○"/>
            </a:pPr>
            <a:r>
              <a:rPr lang="en"/>
              <a:t>Codigo de Estado</a:t>
            </a:r>
            <a:endParaRPr/>
          </a:p>
          <a:p>
            <a:pPr indent="-317500" lvl="1" marL="914400" rtl="0">
              <a:spcBef>
                <a:spcPts val="0"/>
              </a:spcBef>
              <a:spcAft>
                <a:spcPts val="0"/>
              </a:spcAft>
              <a:buSzPts val="1400"/>
              <a:buChar char="○"/>
            </a:pPr>
            <a:r>
              <a:rPr lang="en"/>
              <a:t>Mensaje de Estado</a:t>
            </a:r>
            <a:endParaRPr/>
          </a:p>
          <a:p>
            <a:pPr indent="-317500" lvl="1" marL="914400" rtl="0">
              <a:spcBef>
                <a:spcPts val="0"/>
              </a:spcBef>
              <a:spcAft>
                <a:spcPts val="0"/>
              </a:spcAft>
              <a:buSzPts val="1400"/>
              <a:buChar char="○"/>
            </a:pPr>
            <a:r>
              <a:rPr lang="en"/>
              <a:t>Cabeceras </a:t>
            </a:r>
            <a:r>
              <a:rPr b="1" lang="en"/>
              <a:t>(Headers)</a:t>
            </a:r>
            <a:endParaRPr b="1"/>
          </a:p>
          <a:p>
            <a:pPr indent="-317500" lvl="1" marL="914400" rtl="0">
              <a:spcBef>
                <a:spcPts val="0"/>
              </a:spcBef>
              <a:spcAft>
                <a:spcPts val="0"/>
              </a:spcAft>
              <a:buSzPts val="1400"/>
              <a:buChar char="○"/>
            </a:pPr>
            <a:r>
              <a:rPr lang="en"/>
              <a:t>Cuerpo </a:t>
            </a:r>
            <a:r>
              <a:rPr b="1" lang="en"/>
              <a:t>(Body)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Codigos de Repuesta</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Respuestas de Información</a:t>
            </a:r>
            <a:endParaRPr/>
          </a:p>
          <a:p>
            <a:pPr indent="-317500" lvl="1" marL="914400" rtl="0">
              <a:spcBef>
                <a:spcPts val="1600"/>
              </a:spcBef>
              <a:spcAft>
                <a:spcPts val="0"/>
              </a:spcAft>
              <a:buSzPts val="1400"/>
              <a:buChar char="○"/>
            </a:pPr>
            <a:r>
              <a:rPr b="1" lang="en"/>
              <a:t>100 Continue</a:t>
            </a:r>
            <a:r>
              <a:rPr lang="en"/>
              <a:t>: Esta respuesta provisional indica que todo hasta ahora está bien y que el cliente debe continuar con la solicitud o ignorarla si ya está terminada.</a:t>
            </a:r>
            <a:endParaRPr/>
          </a:p>
          <a:p>
            <a:pPr indent="-317500" lvl="1" marL="914400" rtl="0">
              <a:spcBef>
                <a:spcPts val="1600"/>
              </a:spcBef>
              <a:spcAft>
                <a:spcPts val="0"/>
              </a:spcAft>
              <a:buSzPts val="1400"/>
              <a:buChar char="○"/>
            </a:pPr>
            <a:r>
              <a:rPr b="1" lang="en"/>
              <a:t>101 Switching Protocol:</a:t>
            </a:r>
            <a:r>
              <a:rPr lang="en"/>
              <a:t> Este código se envía en respuesta a un encabezado de solicitud Upgrade por el cliente e indica que el servidor acepta el cambio de protocolo propuesto por el agente de usuario.</a:t>
            </a:r>
            <a:endParaRPr/>
          </a:p>
          <a:p>
            <a:pPr indent="-317500" lvl="1" marL="914400" rtl="0">
              <a:spcBef>
                <a:spcPts val="1600"/>
              </a:spcBef>
              <a:spcAft>
                <a:spcPts val="0"/>
              </a:spcAft>
              <a:buSzPts val="1400"/>
              <a:buChar char="○"/>
            </a:pPr>
            <a:r>
              <a:rPr b="1" lang="en"/>
              <a:t>102 Processing:</a:t>
            </a:r>
            <a:r>
              <a:rPr lang="en"/>
              <a:t> Este código indica que el servidor ha recibido la solicitud y aún se encuentra procesando, por lo que no hay respuesta disponible.</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Continuación</a:t>
            </a:r>
            <a:r>
              <a:rPr lang="en"/>
              <a:t> - </a:t>
            </a:r>
            <a:r>
              <a:rPr lang="en"/>
              <a:t>Codigos de Respuesta</a:t>
            </a:r>
            <a:endParaRPr/>
          </a:p>
          <a:p>
            <a:pPr indent="0" lvl="0" marL="0">
              <a:spcBef>
                <a:spcPts val="0"/>
              </a:spcBef>
              <a:spcAft>
                <a:spcPts val="0"/>
              </a:spcAft>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Respuestas Satisfactorias (Success): </a:t>
            </a:r>
            <a:endParaRPr/>
          </a:p>
          <a:p>
            <a:pPr indent="-304800" lvl="1" marL="914400" rtl="0">
              <a:lnSpc>
                <a:spcPct val="100000"/>
              </a:lnSpc>
              <a:spcBef>
                <a:spcPts val="1600"/>
              </a:spcBef>
              <a:spcAft>
                <a:spcPts val="0"/>
              </a:spcAft>
              <a:buSzPts val="1200"/>
              <a:buChar char="○"/>
            </a:pPr>
            <a:r>
              <a:rPr b="1" lang="en" sz="1200"/>
              <a:t>200 OK:</a:t>
            </a:r>
            <a:r>
              <a:rPr lang="en" sz="1200"/>
              <a:t> La solicitud ha tenido éxito.</a:t>
            </a:r>
            <a:endParaRPr sz="1200"/>
          </a:p>
          <a:p>
            <a:pPr indent="-304800" lvl="1" marL="914400" rtl="0">
              <a:spcBef>
                <a:spcPts val="0"/>
              </a:spcBef>
              <a:spcAft>
                <a:spcPts val="0"/>
              </a:spcAft>
              <a:buSzPts val="1200"/>
              <a:buChar char="○"/>
            </a:pPr>
            <a:r>
              <a:rPr b="1" lang="en" sz="1200"/>
              <a:t>201 Created:</a:t>
            </a:r>
            <a:r>
              <a:rPr lang="en" sz="1200"/>
              <a:t> La solicitud ha tenido éxito y se ha creado un nuevo recurso como resultado de ello. Ésta es típicamente la respuesta enviada después de una petición PUT.</a:t>
            </a:r>
            <a:endParaRPr sz="1200"/>
          </a:p>
          <a:p>
            <a:pPr indent="-304800" lvl="1" marL="914400" rtl="0">
              <a:spcBef>
                <a:spcPts val="0"/>
              </a:spcBef>
              <a:spcAft>
                <a:spcPts val="0"/>
              </a:spcAft>
              <a:buSzPts val="1200"/>
              <a:buChar char="○"/>
            </a:pPr>
            <a:r>
              <a:rPr b="1" lang="en" sz="1200"/>
              <a:t>202 Accepted</a:t>
            </a:r>
            <a:r>
              <a:rPr lang="en" sz="1200"/>
              <a:t>: La solicitud se ha recibido, pero aún no se ha actuado. Es una petición "Sin compromiso", lo que significa que no hay manera en HTTP que permita enviar una respuesta asíncrona que indique el resultado del procesamiento de la solicitud. Está pensado para los casos en que otro proceso o servidor maneja la solicitud, o para el procesamiento por lotes.</a:t>
            </a:r>
            <a:endParaRPr sz="1200"/>
          </a:p>
          <a:p>
            <a:pPr indent="-304800" lvl="1" marL="914400" rtl="0">
              <a:spcBef>
                <a:spcPts val="0"/>
              </a:spcBef>
              <a:spcAft>
                <a:spcPts val="0"/>
              </a:spcAft>
              <a:buSzPts val="1200"/>
              <a:buChar char="○"/>
            </a:pPr>
            <a:r>
              <a:rPr b="1" lang="en" sz="1200"/>
              <a:t>203 Non-Authoritative Information</a:t>
            </a:r>
            <a:endParaRPr b="1" sz="1200"/>
          </a:p>
          <a:p>
            <a:pPr indent="-304800" lvl="1" marL="914400" rtl="0">
              <a:spcBef>
                <a:spcPts val="0"/>
              </a:spcBef>
              <a:spcAft>
                <a:spcPts val="0"/>
              </a:spcAft>
              <a:buSzPts val="1200"/>
              <a:buChar char="○"/>
            </a:pPr>
            <a:r>
              <a:rPr b="1" lang="en" sz="1200"/>
              <a:t>204 No Content</a:t>
            </a:r>
            <a:r>
              <a:rPr lang="en" sz="1200"/>
              <a:t>: La petición se ha completado con éxito pero su respuesta no tiene ningún contenido, aunque los encabezados pueden ser útiles. El agente de usuario puede actualizar sus encabezados en caché para este recurso con los nuevos valores.</a:t>
            </a:r>
            <a:endParaRPr sz="1200"/>
          </a:p>
          <a:p>
            <a:pPr indent="-304800" lvl="1" marL="914400" rtl="0">
              <a:spcBef>
                <a:spcPts val="0"/>
              </a:spcBef>
              <a:spcAft>
                <a:spcPts val="0"/>
              </a:spcAft>
              <a:buSzPts val="1200"/>
              <a:buChar char="○"/>
            </a:pPr>
            <a:r>
              <a:rPr b="1" lang="en" sz="1200"/>
              <a:t>205 Reset Content</a:t>
            </a:r>
            <a:endParaRPr b="1" sz="1200"/>
          </a:p>
          <a:p>
            <a:pPr indent="-304800" lvl="1" marL="914400" rtl="0">
              <a:spcBef>
                <a:spcPts val="0"/>
              </a:spcBef>
              <a:spcAft>
                <a:spcPts val="0"/>
              </a:spcAft>
              <a:buSzPts val="1200"/>
              <a:buChar char="○"/>
            </a:pPr>
            <a:r>
              <a:rPr b="1" lang="en" sz="1200"/>
              <a:t>206 Partial Content:</a:t>
            </a:r>
            <a:r>
              <a:rPr lang="en" sz="1200"/>
              <a:t> La petición servirá parcialmente el contenido solicitado. Esta característica es utilizada por herramientas de descarga como wget para continuar la transferencia de descargas anteriormente interrumpidas, o para dividir una descarga y procesar las partes simultáneamente.</a:t>
            </a:r>
            <a:endParaRPr sz="1200"/>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Continuación - Codigos de Respuesta</a:t>
            </a:r>
            <a:endParaRPr/>
          </a:p>
          <a:p>
            <a:pPr indent="0" lvl="0" marL="0">
              <a:spcBef>
                <a:spcPts val="0"/>
              </a:spcBef>
              <a:spcAft>
                <a:spcPts val="0"/>
              </a:spcAft>
              <a:buNone/>
            </a:pPr>
            <a:r>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Respuestas de </a:t>
            </a:r>
            <a:r>
              <a:rPr lang="en"/>
              <a:t>Redirección</a:t>
            </a:r>
            <a:r>
              <a:rPr lang="en"/>
              <a:t>:</a:t>
            </a:r>
            <a:endParaRPr/>
          </a:p>
          <a:p>
            <a:pPr indent="-317500" lvl="1" marL="914400" rtl="0">
              <a:spcBef>
                <a:spcPts val="0"/>
              </a:spcBef>
              <a:spcAft>
                <a:spcPts val="0"/>
              </a:spcAft>
              <a:buSzPts val="1400"/>
              <a:buChar char="○"/>
            </a:pPr>
            <a:r>
              <a:rPr b="1" lang="en"/>
              <a:t>301 Permanently Moved: </a:t>
            </a:r>
            <a:r>
              <a:rPr lang="en"/>
              <a:t>El recurso que el cliente esta solicitando ha sido movido permanentemente. El link mediante el cual el cliente accedio a este recurso no ha de ser utilizado.</a:t>
            </a:r>
            <a:endParaRPr/>
          </a:p>
          <a:p>
            <a:pPr indent="-317500" lvl="1" marL="914400" rtl="0">
              <a:spcBef>
                <a:spcPts val="0"/>
              </a:spcBef>
              <a:spcAft>
                <a:spcPts val="0"/>
              </a:spcAft>
              <a:buSzPts val="1400"/>
              <a:buChar char="○"/>
            </a:pPr>
            <a:r>
              <a:rPr b="1" lang="en"/>
              <a:t>302 Found: </a:t>
            </a:r>
            <a:r>
              <a:rPr lang="en"/>
              <a:t>El recurso se ha movido temporalmente, pero en un futuro puede que este disponible. Mediante este codigo de estado los buscadores </a:t>
            </a:r>
            <a:r>
              <a:rPr b="1" lang="en"/>
              <a:t>no</a:t>
            </a:r>
            <a:r>
              <a:rPr lang="en"/>
              <a:t> actualizan sus bases de datos.</a:t>
            </a:r>
            <a:endParaRPr/>
          </a:p>
          <a:p>
            <a:pPr indent="-317500" lvl="1" marL="914400">
              <a:spcBef>
                <a:spcPts val="0"/>
              </a:spcBef>
              <a:spcAft>
                <a:spcPts val="0"/>
              </a:spcAft>
              <a:buSzPts val="1400"/>
              <a:buChar char="○"/>
            </a:pPr>
            <a:r>
              <a:rPr b="1" lang="en"/>
              <a:t>304 Not Modified: </a:t>
            </a:r>
            <a:r>
              <a:rPr lang="en"/>
              <a:t>El recurso que se esta buscando no ha sido modificado. Es comun ver este codigo cuando la pagina web que se esta accediendo esta </a:t>
            </a:r>
            <a:r>
              <a:rPr b="1" lang="en"/>
              <a:t>cached</a:t>
            </a:r>
            <a:r>
              <a:rPr lang="en"/>
              <a:t> o bien, se hace un reload a la pagina y no ha habido cambios.</a:t>
            </a:r>
            <a:r>
              <a:rPr b="1" lang="en"/>
              <a:t>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Continuación</a:t>
            </a:r>
            <a:r>
              <a:rPr lang="en"/>
              <a:t> - </a:t>
            </a:r>
            <a:r>
              <a:rPr lang="en"/>
              <a:t>Códigos</a:t>
            </a:r>
            <a:r>
              <a:rPr lang="en"/>
              <a:t> de </a:t>
            </a:r>
            <a:r>
              <a:rPr lang="en"/>
              <a:t>Respuesta</a:t>
            </a:r>
            <a:endParaRPr/>
          </a:p>
          <a:p>
            <a:pPr indent="0" lvl="0" marL="0" rt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Respuestas de Error de Cliente:</a:t>
            </a:r>
            <a:endParaRPr/>
          </a:p>
          <a:p>
            <a:pPr indent="-317500" lvl="1" marL="914400" rtl="0">
              <a:spcBef>
                <a:spcPts val="0"/>
              </a:spcBef>
              <a:spcAft>
                <a:spcPts val="0"/>
              </a:spcAft>
              <a:buSzPts val="1400"/>
              <a:buChar char="○"/>
            </a:pPr>
            <a:r>
              <a:rPr b="1" lang="en"/>
              <a:t>400 Bad request: </a:t>
            </a:r>
            <a:r>
              <a:rPr lang="en"/>
              <a:t>Existe alguna sintaxis invalida en la peticion del cliente, o no se cumple con alguno de los requisitos del servidor para acceder a este recurso.</a:t>
            </a:r>
            <a:endParaRPr/>
          </a:p>
          <a:p>
            <a:pPr indent="-317500" lvl="1" marL="914400" rtl="0">
              <a:spcBef>
                <a:spcPts val="0"/>
              </a:spcBef>
              <a:spcAft>
                <a:spcPts val="0"/>
              </a:spcAft>
              <a:buSzPts val="1400"/>
              <a:buChar char="○"/>
            </a:pPr>
            <a:r>
              <a:rPr b="1" lang="en"/>
              <a:t>401 Unauthorized</a:t>
            </a:r>
            <a:r>
              <a:rPr lang="en"/>
              <a:t>: El cliente no tiene permiso para acceder a este recurso.</a:t>
            </a:r>
            <a:endParaRPr/>
          </a:p>
          <a:p>
            <a:pPr indent="-317500" lvl="1" marL="914400" rtl="0">
              <a:spcBef>
                <a:spcPts val="0"/>
              </a:spcBef>
              <a:spcAft>
                <a:spcPts val="0"/>
              </a:spcAft>
              <a:buSzPts val="1400"/>
              <a:buChar char="○"/>
            </a:pPr>
            <a:r>
              <a:rPr b="1" lang="en"/>
              <a:t>403</a:t>
            </a:r>
            <a:r>
              <a:rPr lang="en"/>
              <a:t> </a:t>
            </a:r>
            <a:r>
              <a:rPr b="1" lang="en"/>
              <a:t>Forbidden</a:t>
            </a:r>
            <a:r>
              <a:rPr lang="en"/>
              <a:t>: El cliente no tiene permiso para acceder al recurso, autenticarse </a:t>
            </a:r>
            <a:r>
              <a:rPr b="1" lang="en"/>
              <a:t>no</a:t>
            </a:r>
            <a:r>
              <a:rPr lang="en"/>
              <a:t> resuelve el problema.</a:t>
            </a:r>
            <a:endParaRPr/>
          </a:p>
          <a:p>
            <a:pPr indent="-317500" lvl="1" marL="914400" rtl="0">
              <a:spcBef>
                <a:spcPts val="0"/>
              </a:spcBef>
              <a:spcAft>
                <a:spcPts val="0"/>
              </a:spcAft>
              <a:buSzPts val="1400"/>
              <a:buChar char="○"/>
            </a:pPr>
            <a:r>
              <a:rPr b="1" lang="en"/>
              <a:t>404 Not Found: </a:t>
            </a:r>
            <a:r>
              <a:rPr lang="en"/>
              <a:t>No se ha encontrado el recurso que se solicito.</a:t>
            </a:r>
            <a:endParaRPr/>
          </a:p>
          <a:p>
            <a:pPr indent="-317500" lvl="1" marL="914400" rtl="0">
              <a:spcBef>
                <a:spcPts val="0"/>
              </a:spcBef>
              <a:spcAft>
                <a:spcPts val="0"/>
              </a:spcAft>
              <a:buSzPts val="1400"/>
              <a:buChar char="○"/>
            </a:pPr>
            <a:r>
              <a:rPr b="1" lang="en"/>
              <a:t>405 Method Not Allowed: </a:t>
            </a:r>
            <a:r>
              <a:rPr lang="en"/>
              <a:t>El método de peticion utilizado no es valido para la direccion a la que se intentó acceder.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Continuación - Trama de Respuesta</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Respuestas de Error de Servidor:</a:t>
            </a:r>
            <a:endParaRPr/>
          </a:p>
          <a:p>
            <a:pPr indent="-317500" lvl="1" marL="914400" rtl="0">
              <a:spcBef>
                <a:spcPts val="0"/>
              </a:spcBef>
              <a:spcAft>
                <a:spcPts val="0"/>
              </a:spcAft>
              <a:buSzPts val="1400"/>
              <a:buChar char="○"/>
            </a:pPr>
            <a:r>
              <a:rPr b="1" lang="en"/>
              <a:t>500 Internal Server Error</a:t>
            </a:r>
            <a:r>
              <a:rPr lang="en"/>
              <a:t>: Hubo un error en el lado del servidor. Ocurre, en términos generales, cuando existe algún error de lógica en el lado del servidor.</a:t>
            </a:r>
            <a:endParaRPr/>
          </a:p>
          <a:p>
            <a:pPr indent="-317500" lvl="1" marL="914400" rtl="0">
              <a:spcBef>
                <a:spcPts val="0"/>
              </a:spcBef>
              <a:spcAft>
                <a:spcPts val="0"/>
              </a:spcAft>
              <a:buSzPts val="1400"/>
              <a:buChar char="○"/>
            </a:pPr>
            <a:r>
              <a:rPr b="1" lang="en"/>
              <a:t>501 Not Implemented: </a:t>
            </a:r>
            <a:r>
              <a:rPr lang="en"/>
              <a:t>El servidor no soporta el metodo de acceso enviado.</a:t>
            </a:r>
            <a:endParaRPr/>
          </a:p>
          <a:p>
            <a:pPr indent="-317500" lvl="1" marL="914400" rtl="0">
              <a:spcBef>
                <a:spcPts val="0"/>
              </a:spcBef>
              <a:spcAft>
                <a:spcPts val="0"/>
              </a:spcAft>
              <a:buSzPts val="1400"/>
              <a:buChar char="○"/>
            </a:pPr>
            <a:r>
              <a:rPr b="1" lang="en"/>
              <a:t>505 HTTP Version Not Supported.</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Continuación - Códigos de Respuesta</a:t>
            </a:r>
            <a:endParaRPr/>
          </a:p>
          <a:p>
            <a:pPr indent="0" lvl="0" marL="0" rtl="0">
              <a:spcBef>
                <a:spcPts val="0"/>
              </a:spcBef>
              <a:spcAft>
                <a:spcPts val="0"/>
              </a:spcAft>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Version HTTP: </a:t>
            </a:r>
            <a:r>
              <a:rPr lang="en"/>
              <a:t>Version de HTTP que usa el servidor y en la cual se retorno la respuesta.</a:t>
            </a:r>
            <a:endParaRPr/>
          </a:p>
          <a:p>
            <a:pPr indent="-342900" lvl="0" marL="457200" rtl="0">
              <a:spcBef>
                <a:spcPts val="0"/>
              </a:spcBef>
              <a:spcAft>
                <a:spcPts val="0"/>
              </a:spcAft>
              <a:buSzPts val="1800"/>
              <a:buChar char="●"/>
            </a:pPr>
            <a:r>
              <a:rPr b="1" lang="en"/>
              <a:t>Cabeceras: </a:t>
            </a:r>
            <a:r>
              <a:rPr lang="en"/>
              <a:t>Describen informacion tanto del servidor como de la respuesta enviada. Por ejemplo, aqui se describe el tipo de dato que se retorna (HTML, Imagen, JSON)</a:t>
            </a:r>
            <a:endParaRPr/>
          </a:p>
          <a:p>
            <a:pPr indent="-342900" lvl="0" marL="457200" rtl="0">
              <a:spcBef>
                <a:spcPts val="0"/>
              </a:spcBef>
              <a:spcAft>
                <a:spcPts val="0"/>
              </a:spcAft>
              <a:buSzPts val="1800"/>
              <a:buChar char="●"/>
            </a:pPr>
            <a:r>
              <a:rPr b="1" lang="en"/>
              <a:t>Cuerpo</a:t>
            </a:r>
            <a:r>
              <a:rPr lang="en"/>
              <a:t>: Representa la respuesta del servidor. Algunos ejemplos muy comunes de el cuerpo son codigo HTML, data de Imagenes,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Ejemplo: Trama de Respuesta</a:t>
            </a:r>
            <a:endParaRPr/>
          </a:p>
        </p:txBody>
      </p:sp>
      <p:pic>
        <p:nvPicPr>
          <p:cNvPr id="169" name="Shape 169"/>
          <p:cNvPicPr preferRelativeResize="0"/>
          <p:nvPr/>
        </p:nvPicPr>
        <p:blipFill>
          <a:blip r:embed="rId3">
            <a:alphaModFix/>
          </a:blip>
          <a:stretch>
            <a:fillRect/>
          </a:stretch>
        </p:blipFill>
        <p:spPr>
          <a:xfrm>
            <a:off x="609600" y="1359490"/>
            <a:ext cx="7924800" cy="30055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Objetivo</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El objetivo de la clase es que los estudiantes sean capaces de identificar cuales son las </a:t>
            </a:r>
            <a:r>
              <a:rPr lang="en"/>
              <a:t>características</a:t>
            </a:r>
            <a:r>
              <a:rPr lang="en"/>
              <a:t> del protocolo HTTP y como este forma parte </a:t>
            </a:r>
            <a:r>
              <a:rPr lang="en"/>
              <a:t>esencial</a:t>
            </a:r>
            <a:r>
              <a:rPr lang="en"/>
              <a:t> de lo que hoy </a:t>
            </a:r>
            <a:r>
              <a:rPr lang="en"/>
              <a:t>día</a:t>
            </a:r>
            <a:r>
              <a:rPr lang="en"/>
              <a:t> conocemos como World Wide Web (WWW).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MimeTypes</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Que son? </a:t>
            </a:r>
            <a:r>
              <a:rPr lang="en"/>
              <a:t>Los MIME Types (Multipurpose Internet Mail Extensions) son la manera estándar de mandar contenido a través de la red. Específicamente son la llave que identifica a cada archivo con su tipo de contenido. </a:t>
            </a:r>
            <a:endParaRPr/>
          </a:p>
          <a:p>
            <a:pPr indent="-342900" lvl="0" marL="457200" rtl="0">
              <a:spcBef>
                <a:spcPts val="0"/>
              </a:spcBef>
              <a:spcAft>
                <a:spcPts val="0"/>
              </a:spcAft>
              <a:buSzPts val="1800"/>
              <a:buChar char="●"/>
            </a:pPr>
            <a:r>
              <a:rPr b="1" lang="en"/>
              <a:t>Donde los encontramos? </a:t>
            </a:r>
            <a:r>
              <a:rPr lang="en"/>
              <a:t>En los mensajes HTTP, en las peticiones a los APIs, etc…</a:t>
            </a:r>
            <a:endParaRPr/>
          </a:p>
          <a:p>
            <a:pPr indent="-342900" lvl="0" marL="457200" rtl="0">
              <a:spcBef>
                <a:spcPts val="0"/>
              </a:spcBef>
              <a:spcAft>
                <a:spcPts val="0"/>
              </a:spcAft>
              <a:buSzPts val="1800"/>
              <a:buChar char="●"/>
            </a:pPr>
            <a:r>
              <a:rPr b="1" lang="en"/>
              <a:t>Por qué son importantes?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MimeTypes</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Composicion de MimeTypes:</a:t>
            </a:r>
            <a:endParaRPr/>
          </a:p>
          <a:p>
            <a:pPr indent="-342900" lvl="0" marL="457200" rtl="0">
              <a:spcBef>
                <a:spcPts val="1600"/>
              </a:spcBef>
              <a:spcAft>
                <a:spcPts val="0"/>
              </a:spcAft>
              <a:buSzPts val="1800"/>
              <a:buChar char="●"/>
            </a:pPr>
            <a:r>
              <a:rPr b="1" lang="en"/>
              <a:t>Parte General (Tipo): </a:t>
            </a:r>
            <a:r>
              <a:rPr lang="en"/>
              <a:t>Define, en términos generales, el tipo de archivo o dato que estamos buscando.</a:t>
            </a:r>
            <a:r>
              <a:rPr lang="en"/>
              <a:t> </a:t>
            </a:r>
            <a:endParaRPr/>
          </a:p>
          <a:p>
            <a:pPr indent="-342900" lvl="0" marL="457200">
              <a:spcBef>
                <a:spcPts val="0"/>
              </a:spcBef>
              <a:spcAft>
                <a:spcPts val="0"/>
              </a:spcAft>
              <a:buSzPts val="1800"/>
              <a:buChar char="●"/>
            </a:pPr>
            <a:r>
              <a:rPr b="1" lang="en"/>
              <a:t>Parte </a:t>
            </a:r>
            <a:r>
              <a:rPr b="1" lang="en"/>
              <a:t>Específica (Extension)</a:t>
            </a:r>
            <a:r>
              <a:rPr b="1" lang="en"/>
              <a:t>: </a:t>
            </a:r>
            <a:r>
              <a:rPr lang="en"/>
              <a:t>Explica la </a:t>
            </a:r>
            <a:r>
              <a:rPr lang="en"/>
              <a:t>extensión</a:t>
            </a:r>
            <a:r>
              <a:rPr lang="en"/>
              <a:t> del archivo que se </a:t>
            </a:r>
            <a:r>
              <a:rPr lang="en"/>
              <a:t>está</a:t>
            </a:r>
            <a:r>
              <a:rPr lang="en"/>
              <a:t> especificando.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MimeTypes</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Ejemplos:</a:t>
            </a:r>
            <a:endParaRPr/>
          </a:p>
          <a:p>
            <a:pPr indent="-317500" lvl="1" marL="914400" rtl="0">
              <a:spcBef>
                <a:spcPts val="0"/>
              </a:spcBef>
              <a:spcAft>
                <a:spcPts val="0"/>
              </a:spcAft>
              <a:buSzPts val="1400"/>
              <a:buChar char="○"/>
            </a:pPr>
            <a:r>
              <a:rPr b="1" lang="en"/>
              <a:t>text/html</a:t>
            </a:r>
            <a:r>
              <a:rPr lang="en"/>
              <a:t>: Especifica un archivo de texto con extensión HTML.</a:t>
            </a:r>
            <a:endParaRPr/>
          </a:p>
          <a:p>
            <a:pPr indent="-317500" lvl="1" marL="914400" rtl="0">
              <a:spcBef>
                <a:spcPts val="0"/>
              </a:spcBef>
              <a:spcAft>
                <a:spcPts val="0"/>
              </a:spcAft>
              <a:buSzPts val="1400"/>
              <a:buChar char="○"/>
            </a:pPr>
            <a:r>
              <a:rPr b="1" lang="en"/>
              <a:t>image/png:</a:t>
            </a:r>
            <a:r>
              <a:rPr lang="en"/>
              <a:t> Especifica un archivo de imagen  con extensión PNG.</a:t>
            </a:r>
            <a:endParaRPr/>
          </a:p>
          <a:p>
            <a:pPr indent="-317500" lvl="1" marL="914400" rtl="0">
              <a:spcBef>
                <a:spcPts val="0"/>
              </a:spcBef>
              <a:spcAft>
                <a:spcPts val="0"/>
              </a:spcAft>
              <a:buSzPts val="1400"/>
              <a:buChar char="○"/>
            </a:pPr>
            <a:r>
              <a:rPr b="1" lang="en"/>
              <a:t>image/gif: </a:t>
            </a:r>
            <a:r>
              <a:rPr lang="en"/>
              <a:t>Especifica una imagen con extension GIF.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Materiales</a:t>
            </a:r>
            <a:endParaRPr/>
          </a:p>
        </p:txBody>
      </p:sp>
      <p:sp>
        <p:nvSpPr>
          <p:cNvPr id="72" name="Shape 7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Lapiz</a:t>
            </a:r>
            <a:endParaRPr/>
          </a:p>
          <a:p>
            <a:pPr indent="-342900" lvl="0" marL="457200">
              <a:spcBef>
                <a:spcPts val="1600"/>
              </a:spcBef>
              <a:spcAft>
                <a:spcPts val="0"/>
              </a:spcAft>
              <a:buSzPts val="1800"/>
              <a:buChar char="●"/>
            </a:pPr>
            <a:r>
              <a:rPr lang="en"/>
              <a:t>Papel</a:t>
            </a:r>
            <a:endParaRPr/>
          </a:p>
          <a:p>
            <a:pPr indent="-342900" lvl="0" marL="457200">
              <a:spcBef>
                <a:spcPts val="1600"/>
              </a:spcBef>
              <a:spcAft>
                <a:spcPts val="1600"/>
              </a:spcAft>
              <a:buSzPts val="1800"/>
              <a:buChar char="●"/>
            </a:pPr>
            <a:r>
              <a:rPr lang="en"/>
              <a:t>Computador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 es un Protocolo</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Conjunto de reglas de formalidad que rigen los actos y ceremonias diplomáticos y oficiales.</a:t>
            </a:r>
            <a:endParaRPr/>
          </a:p>
          <a:p>
            <a:pPr indent="-342900" lvl="0" marL="457200" rtl="0">
              <a:spcBef>
                <a:spcPts val="1600"/>
              </a:spcBef>
              <a:spcAft>
                <a:spcPts val="0"/>
              </a:spcAft>
              <a:buSzPts val="1800"/>
              <a:buChar char="●"/>
            </a:pPr>
            <a:r>
              <a:rPr lang="en"/>
              <a:t>Documento o acta en el que se recoge un acuerdo o las conclusiones extraídas de una reunión o de un trabajo experimental o clínico.</a:t>
            </a:r>
            <a:endParaRPr/>
          </a:p>
          <a:p>
            <a:pPr indent="-342900" lvl="0" marL="457200" rtl="0">
              <a:spcBef>
                <a:spcPts val="1600"/>
              </a:spcBef>
              <a:spcAft>
                <a:spcPts val="0"/>
              </a:spcAft>
              <a:buSzPts val="1800"/>
              <a:buChar char="●"/>
            </a:pPr>
            <a:r>
              <a:rPr lang="en"/>
              <a:t>Conjunto de reglas de comunicación que rigen el intercambio de información entre dos equipos o sistemas conectados entre sí.</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 Protocolo HTTP</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 Protocolo de transferencia de hipertexto (en inglés: Hypertext Transfer Protocol )</a:t>
            </a:r>
            <a:endParaRPr/>
          </a:p>
          <a:p>
            <a:pPr indent="-342900" lvl="0" marL="457200" rtl="0">
              <a:spcBef>
                <a:spcPts val="1600"/>
              </a:spcBef>
              <a:spcAft>
                <a:spcPts val="0"/>
              </a:spcAft>
              <a:buSzPts val="1800"/>
              <a:buChar char="●"/>
            </a:pPr>
            <a:r>
              <a:rPr lang="en"/>
              <a:t>Permite las transferencias de información en la </a:t>
            </a:r>
            <a:r>
              <a:rPr lang="en" u="sng">
                <a:solidFill>
                  <a:schemeClr val="hlink"/>
                </a:solidFill>
                <a:hlinkClick r:id="rId3"/>
              </a:rPr>
              <a:t>World Wide Web</a:t>
            </a:r>
            <a:r>
              <a:rPr lang="en"/>
              <a:t>.</a:t>
            </a:r>
            <a:endParaRPr/>
          </a:p>
          <a:p>
            <a:pPr indent="-342900" lvl="0" marL="457200" rtl="0">
              <a:spcBef>
                <a:spcPts val="1600"/>
              </a:spcBef>
              <a:spcAft>
                <a:spcPts val="0"/>
              </a:spcAft>
              <a:buSzPts val="1800"/>
              <a:buChar char="●"/>
            </a:pPr>
            <a:r>
              <a:rPr lang="en"/>
              <a:t>HTTP fue desarrollado por el </a:t>
            </a:r>
            <a:r>
              <a:rPr lang="en" u="sng">
                <a:solidFill>
                  <a:schemeClr val="hlink"/>
                </a:solidFill>
                <a:hlinkClick r:id="rId4"/>
              </a:rPr>
              <a:t>World Wide Web Consortium</a:t>
            </a:r>
            <a:r>
              <a:rPr lang="en"/>
              <a:t> y la </a:t>
            </a:r>
            <a:r>
              <a:rPr lang="en" u="sng">
                <a:solidFill>
                  <a:schemeClr val="hlink"/>
                </a:solidFill>
                <a:hlinkClick r:id="rId5"/>
              </a:rPr>
              <a:t>Internet Engineering Task Force</a:t>
            </a:r>
            <a:r>
              <a:rPr lang="en"/>
              <a:t>,</a:t>
            </a:r>
            <a:endParaRPr/>
          </a:p>
          <a:p>
            <a:pPr indent="-342900" lvl="0" marL="457200" rtl="0">
              <a:spcBef>
                <a:spcPts val="1600"/>
              </a:spcBef>
              <a:spcAft>
                <a:spcPts val="0"/>
              </a:spcAft>
              <a:buSzPts val="1800"/>
              <a:buChar char="●"/>
            </a:pPr>
            <a:r>
              <a:rPr lang="en"/>
              <a:t>Es un </a:t>
            </a:r>
            <a:r>
              <a:rPr lang="en" u="sng">
                <a:solidFill>
                  <a:schemeClr val="hlink"/>
                </a:solidFill>
                <a:hlinkClick r:id="rId6"/>
              </a:rPr>
              <a:t>protocolo sin estado</a:t>
            </a:r>
            <a:r>
              <a:rPr lang="en"/>
              <a:t>, es decir, no guarda ninguna información sobre conexiones anteriores. </a:t>
            </a:r>
            <a:endParaRPr/>
          </a:p>
          <a:p>
            <a:pPr indent="-342900" lvl="0" marL="457200" rtl="0">
              <a:spcBef>
                <a:spcPts val="1600"/>
              </a:spcBef>
              <a:spcAft>
                <a:spcPts val="0"/>
              </a:spcAft>
              <a:buSzPts val="1800"/>
              <a:buChar char="●"/>
            </a:pPr>
            <a:r>
              <a:rPr lang="en"/>
              <a:t>Ultima version: HTTP/2 - Mayo 2015.</a:t>
            </a:r>
            <a:endParaRPr/>
          </a:p>
          <a:p>
            <a:pPr indent="-342900" lvl="0" marL="457200" rtl="0">
              <a:spcBef>
                <a:spcPts val="1600"/>
              </a:spcBef>
              <a:spcAft>
                <a:spcPts val="1600"/>
              </a:spcAft>
              <a:buSzPts val="1800"/>
              <a:buChar char="●"/>
            </a:pPr>
            <a:r>
              <a:rPr lang="en"/>
              <a:t>Hace uso del puerto 80 (HTTP) / 443 (HTTPS)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Flujo HTTP</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 abre la </a:t>
            </a:r>
            <a:r>
              <a:rPr lang="en"/>
              <a:t>conexión</a:t>
            </a:r>
            <a:r>
              <a:rPr lang="en"/>
              <a:t> TCP con la cual se </a:t>
            </a:r>
            <a:r>
              <a:rPr lang="en"/>
              <a:t>realizarán</a:t>
            </a:r>
            <a:r>
              <a:rPr lang="en"/>
              <a:t> peticiones / respuestas.</a:t>
            </a:r>
            <a:endParaRPr/>
          </a:p>
          <a:p>
            <a:pPr indent="-342900" lvl="0" marL="457200" rtl="0">
              <a:spcBef>
                <a:spcPts val="0"/>
              </a:spcBef>
              <a:spcAft>
                <a:spcPts val="0"/>
              </a:spcAft>
              <a:buSzPts val="1800"/>
              <a:buChar char="●"/>
            </a:pPr>
            <a:r>
              <a:rPr lang="en"/>
              <a:t>Se hace una </a:t>
            </a:r>
            <a:r>
              <a:rPr b="1" lang="en"/>
              <a:t>petición</a:t>
            </a:r>
            <a:r>
              <a:rPr lang="en"/>
              <a:t> al servidor desde un cliente (Generalmente, un navegador como son Google Chrome, Firefox, etc…)</a:t>
            </a:r>
            <a:endParaRPr/>
          </a:p>
          <a:p>
            <a:pPr indent="-342900" lvl="0" marL="457200" rtl="0">
              <a:spcBef>
                <a:spcPts val="0"/>
              </a:spcBef>
              <a:spcAft>
                <a:spcPts val="0"/>
              </a:spcAft>
              <a:buSzPts val="1800"/>
              <a:buChar char="●"/>
            </a:pPr>
            <a:r>
              <a:rPr lang="en"/>
              <a:t>Se lee la </a:t>
            </a:r>
            <a:r>
              <a:rPr b="1" lang="en"/>
              <a:t>respuesta</a:t>
            </a:r>
            <a:r>
              <a:rPr lang="en"/>
              <a:t> que envía el servidor.</a:t>
            </a:r>
            <a:endParaRPr/>
          </a:p>
          <a:p>
            <a:pPr indent="-342900" lvl="0" marL="457200">
              <a:spcBef>
                <a:spcPts val="0"/>
              </a:spcBef>
              <a:spcAft>
                <a:spcPts val="0"/>
              </a:spcAft>
              <a:buSzPts val="1800"/>
              <a:buChar char="●"/>
            </a:pPr>
            <a:r>
              <a:rPr lang="en"/>
              <a:t>Se cierra la coneccion TCP para futuras peticiones.</a:t>
            </a:r>
            <a:endParaRPr/>
          </a:p>
        </p:txBody>
      </p:sp>
      <p:pic>
        <p:nvPicPr>
          <p:cNvPr id="91" name="Shape 91"/>
          <p:cNvPicPr preferRelativeResize="0"/>
          <p:nvPr/>
        </p:nvPicPr>
        <p:blipFill>
          <a:blip r:embed="rId3">
            <a:alphaModFix/>
          </a:blip>
          <a:stretch>
            <a:fillRect/>
          </a:stretch>
        </p:blipFill>
        <p:spPr>
          <a:xfrm>
            <a:off x="1524000" y="2924575"/>
            <a:ext cx="6096000" cy="20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Mensajes HTTP</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 las versiones del protocolo HTTP/1.1 y anteriores los mensajes eran de formato texto y eran totalmente comprensibles directamente por una persona. En HTTP/2, los mensajes estan estructurados en un nuevo formato binario y las tramas permiten la compresión de las cabeceras y su multiplexación. Así pues, incluso si solamente parte del mensaje original en HTTP se envía en este formato, la semántica de cada mensaje es la misma y el cliente puede formar el mensaje original en HTTP/1.1. Luego, es posible interpretar los mensajes HTTP/2 en el formato de HTTP/1.1.</a:t>
            </a:r>
            <a:endParaRPr/>
          </a:p>
          <a:p>
            <a:pPr indent="0" lvl="0" marL="0" rtl="0">
              <a:spcBef>
                <a:spcPts val="1600"/>
              </a:spcBef>
              <a:spcAft>
                <a:spcPts val="1600"/>
              </a:spcAft>
              <a:buNone/>
            </a:pPr>
            <a:r>
              <a:rPr lang="en"/>
              <a:t>Existen dos tipos generales de Mensajes en HTTP: </a:t>
            </a:r>
            <a:r>
              <a:rPr b="1" lang="en"/>
              <a:t>Peticion</a:t>
            </a:r>
            <a:r>
              <a:rPr lang="en"/>
              <a:t> (Request) y </a:t>
            </a:r>
            <a:r>
              <a:rPr b="1" lang="en"/>
              <a:t>Respuesta</a:t>
            </a:r>
            <a:r>
              <a:rPr lang="en"/>
              <a:t> (Response).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Trama de </a:t>
            </a:r>
            <a:r>
              <a:rPr lang="en"/>
              <a:t>Petición</a:t>
            </a:r>
            <a:r>
              <a:rPr lang="en"/>
              <a:t> (Lado del Cliente)</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Son enviadas desde el lado del cliente (El usuario final) mediante el navegador web.</a:t>
            </a:r>
            <a:endParaRPr/>
          </a:p>
          <a:p>
            <a:pPr indent="-342900" lvl="0" marL="457200" rtl="0">
              <a:spcBef>
                <a:spcPts val="0"/>
              </a:spcBef>
              <a:spcAft>
                <a:spcPts val="0"/>
              </a:spcAft>
              <a:buSzPts val="1800"/>
              <a:buChar char="●"/>
            </a:pPr>
            <a:r>
              <a:rPr lang="en"/>
              <a:t>Se componen de cinco partes </a:t>
            </a:r>
            <a:r>
              <a:rPr lang="en"/>
              <a:t>esenciales</a:t>
            </a:r>
            <a:r>
              <a:rPr lang="en"/>
              <a:t>: </a:t>
            </a:r>
            <a:endParaRPr b="1"/>
          </a:p>
          <a:p>
            <a:pPr indent="-317500" lvl="1" marL="914400" rtl="0">
              <a:spcBef>
                <a:spcPts val="0"/>
              </a:spcBef>
              <a:spcAft>
                <a:spcPts val="0"/>
              </a:spcAft>
              <a:buSzPts val="1400"/>
              <a:buChar char="○"/>
            </a:pPr>
            <a:r>
              <a:rPr lang="en"/>
              <a:t>Metodo de Acceso </a:t>
            </a:r>
            <a:r>
              <a:rPr b="1" lang="en"/>
              <a:t>(Method)</a:t>
            </a:r>
            <a:endParaRPr/>
          </a:p>
          <a:p>
            <a:pPr indent="-317500" lvl="1" marL="914400" rtl="0">
              <a:spcBef>
                <a:spcPts val="0"/>
              </a:spcBef>
              <a:spcAft>
                <a:spcPts val="0"/>
              </a:spcAft>
              <a:buSzPts val="1400"/>
              <a:buChar char="○"/>
            </a:pPr>
            <a:r>
              <a:rPr lang="en"/>
              <a:t>Direccion </a:t>
            </a:r>
            <a:r>
              <a:rPr b="1" lang="en"/>
              <a:t>(Path)</a:t>
            </a:r>
            <a:endParaRPr b="1"/>
          </a:p>
          <a:p>
            <a:pPr indent="-317500" lvl="1" marL="914400" rtl="0">
              <a:spcBef>
                <a:spcPts val="0"/>
              </a:spcBef>
              <a:spcAft>
                <a:spcPts val="0"/>
              </a:spcAft>
              <a:buSzPts val="1400"/>
              <a:buChar char="○"/>
            </a:pPr>
            <a:r>
              <a:rPr lang="en"/>
              <a:t>Version del protocolo HTTP en uso</a:t>
            </a:r>
            <a:endParaRPr/>
          </a:p>
          <a:p>
            <a:pPr indent="-317500" lvl="1" marL="914400" rtl="0">
              <a:spcBef>
                <a:spcPts val="0"/>
              </a:spcBef>
              <a:spcAft>
                <a:spcPts val="0"/>
              </a:spcAft>
              <a:buSzPts val="1400"/>
              <a:buChar char="○"/>
            </a:pPr>
            <a:r>
              <a:rPr lang="en"/>
              <a:t>Cabeceras </a:t>
            </a:r>
            <a:r>
              <a:rPr b="1" lang="en"/>
              <a:t>(Headers)</a:t>
            </a:r>
            <a:endParaRPr/>
          </a:p>
          <a:p>
            <a:pPr indent="-317500" lvl="1" marL="914400" rtl="0">
              <a:spcBef>
                <a:spcPts val="0"/>
              </a:spcBef>
              <a:spcAft>
                <a:spcPts val="0"/>
              </a:spcAft>
              <a:buSzPts val="1400"/>
              <a:buChar char="○"/>
            </a:pPr>
            <a:r>
              <a:rPr lang="en"/>
              <a:t>Cuerpo </a:t>
            </a:r>
            <a:r>
              <a:rPr b="1" lang="en"/>
              <a:t>(Body)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Métodos</a:t>
            </a:r>
            <a:r>
              <a:rPr lang="en"/>
              <a:t> de Acceso HTTP - Trama de Peticion</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GET</a:t>
            </a:r>
            <a:r>
              <a:rPr lang="en"/>
              <a:t>: Es una petición que busca una </a:t>
            </a:r>
            <a:r>
              <a:rPr b="1" lang="en"/>
              <a:t>representación</a:t>
            </a:r>
            <a:r>
              <a:rPr lang="en"/>
              <a:t> del objeto en cuestión. Solamente se ha de usar para conseguir datos desde el servidor.</a:t>
            </a:r>
            <a:endParaRPr/>
          </a:p>
          <a:p>
            <a:pPr indent="-342900" lvl="0" marL="457200" rtl="0">
              <a:spcBef>
                <a:spcPts val="0"/>
              </a:spcBef>
              <a:spcAft>
                <a:spcPts val="0"/>
              </a:spcAft>
              <a:buSzPts val="1800"/>
              <a:buChar char="●"/>
            </a:pPr>
            <a:r>
              <a:rPr b="1" lang="en"/>
              <a:t>POST</a:t>
            </a:r>
            <a:r>
              <a:rPr lang="en"/>
              <a:t>: Es una petición que se usa, en términos generales, para enviar datos al servidor y que, generalmente, se espera que cambie de alguna forma el estado de la aplicación. </a:t>
            </a:r>
            <a:r>
              <a:rPr b="1" lang="en"/>
              <a:t>Ejemplo</a:t>
            </a:r>
            <a:r>
              <a:rPr lang="en"/>
              <a:t>: Iniciar sesion en una página web.</a:t>
            </a:r>
            <a:endParaRPr/>
          </a:p>
          <a:p>
            <a:pPr indent="-342900" lvl="0" marL="457200" rtl="0">
              <a:spcBef>
                <a:spcPts val="0"/>
              </a:spcBef>
              <a:spcAft>
                <a:spcPts val="0"/>
              </a:spcAft>
              <a:buSzPts val="1800"/>
              <a:buChar char="●"/>
            </a:pPr>
            <a:r>
              <a:rPr b="1" lang="en"/>
              <a:t>PUT</a:t>
            </a:r>
            <a:r>
              <a:rPr lang="en"/>
              <a:t>: Método de acceso que se utiliza generalmente para crear un recurso en el servidor.</a:t>
            </a:r>
            <a:endParaRPr/>
          </a:p>
          <a:p>
            <a:pPr indent="-342900" lvl="0" marL="457200" rtl="0">
              <a:spcBef>
                <a:spcPts val="0"/>
              </a:spcBef>
              <a:spcAft>
                <a:spcPts val="0"/>
              </a:spcAft>
              <a:buSzPts val="1800"/>
              <a:buChar char="●"/>
            </a:pPr>
            <a:r>
              <a:rPr b="1" lang="en"/>
              <a:t>DELETE: </a:t>
            </a:r>
            <a:r>
              <a:rPr lang="en"/>
              <a:t>Método de acceso que se utiliza para eliminar un recurso del servidor.</a:t>
            </a:r>
            <a:endParaRPr/>
          </a:p>
          <a:p>
            <a:pPr indent="-342900" lvl="0" marL="457200">
              <a:spcBef>
                <a:spcPts val="0"/>
              </a:spcBef>
              <a:spcAft>
                <a:spcPts val="0"/>
              </a:spcAft>
              <a:buSzPts val="1800"/>
              <a:buChar char="●"/>
            </a:pPr>
            <a:r>
              <a:rPr b="1" lang="en"/>
              <a:t>PATCH:</a:t>
            </a:r>
            <a:r>
              <a:rPr lang="en"/>
              <a:t> Método de acceso que se utiliza para actualizar un recurso en el servidor.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