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verag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 esta diapositiva:</a:t>
            </a:r>
            <a:endParaRPr/>
          </a:p>
          <a:p>
            <a:pPr indent="-298450" lvl="0" marL="457200" rtl="0">
              <a:spcBef>
                <a:spcPts val="0"/>
              </a:spcBef>
              <a:spcAft>
                <a:spcPts val="0"/>
              </a:spcAft>
              <a:buSzPts val="1100"/>
              <a:buChar char="-"/>
            </a:pPr>
            <a:r>
              <a:rPr lang="en"/>
              <a:t>Presentar al profesor: Quien soy, de donde vengo, como trabajo…</a:t>
            </a:r>
            <a:endParaRPr/>
          </a:p>
          <a:p>
            <a:pPr indent="-298450" lvl="0" marL="457200">
              <a:spcBef>
                <a:spcPts val="0"/>
              </a:spcBef>
              <a:spcAft>
                <a:spcPts val="0"/>
              </a:spcAft>
              <a:buSzPts val="1100"/>
              <a:buChar char="-"/>
            </a:pPr>
            <a:r>
              <a:rPr lang="en"/>
              <a:t>Presentacion de cada uno de los estudiantes: Sus expectativas, de donde vienen, en que trabajan.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Hablar algo de los moficiadores principales.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Explicar en `broad strokes` cada uno de los grandes temas a tratar.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masadelante.com/faq-que-necesito.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arkjava.com/"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Programacion Web II </a:t>
            </a:r>
            <a:endParaRPr/>
          </a:p>
        </p:txBody>
      </p:sp>
      <p:sp>
        <p:nvSpPr>
          <p:cNvPr id="60" name="Shape 6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Introduccion General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 Tags a recordar</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&lt;head /&gt;:  Enmarcado usado para las cabeceras. El CSS y las metatags principales se incluyen aqui.</a:t>
            </a:r>
            <a:endParaRPr sz="1600"/>
          </a:p>
          <a:p>
            <a:pPr indent="-330200" lvl="0" marL="457200" rtl="0">
              <a:spcBef>
                <a:spcPts val="0"/>
              </a:spcBef>
              <a:spcAft>
                <a:spcPts val="0"/>
              </a:spcAft>
              <a:buSzPts val="1600"/>
              <a:buChar char="●"/>
            </a:pPr>
            <a:r>
              <a:rPr lang="en" sz="1600"/>
              <a:t>&lt;body /&gt;: Parte principal de una pagina HTML. Aqui es donde se detalla el sitio web en general.</a:t>
            </a:r>
            <a:endParaRPr sz="1600"/>
          </a:p>
          <a:p>
            <a:pPr indent="-330200" lvl="0" marL="457200" rtl="0">
              <a:spcBef>
                <a:spcPts val="0"/>
              </a:spcBef>
              <a:spcAft>
                <a:spcPts val="0"/>
              </a:spcAft>
              <a:buSzPts val="1600"/>
              <a:buChar char="●"/>
            </a:pPr>
            <a:r>
              <a:rPr lang="en" sz="1600"/>
              <a:t>&lt;h1….6/&gt;: Utilizados para senalizar titulos. Es importante usarlos sabiamente debido a que los Web Crawlers los utilizan para determinar la relevancia de la informacion.</a:t>
            </a:r>
            <a:endParaRPr sz="1600"/>
          </a:p>
          <a:p>
            <a:pPr indent="-330200" lvl="0" marL="457200" rtl="0">
              <a:spcBef>
                <a:spcPts val="0"/>
              </a:spcBef>
              <a:spcAft>
                <a:spcPts val="0"/>
              </a:spcAft>
              <a:buSzPts val="1600"/>
              <a:buChar char="●"/>
            </a:pPr>
            <a:r>
              <a:rPr lang="en" sz="1600"/>
              <a:t>&lt;p /&gt;: Utilizado para describir parrafos.</a:t>
            </a:r>
            <a:endParaRPr sz="1600"/>
          </a:p>
          <a:p>
            <a:pPr indent="-330200" lvl="0" marL="457200" rtl="0">
              <a:spcBef>
                <a:spcPts val="0"/>
              </a:spcBef>
              <a:spcAft>
                <a:spcPts val="0"/>
              </a:spcAft>
              <a:buSzPts val="1600"/>
              <a:buChar char="●"/>
            </a:pPr>
            <a:r>
              <a:rPr lang="en" sz="1600"/>
              <a:t>&lt;a /&gt;: Utilizado para describir links hacia otras URLs.</a:t>
            </a:r>
            <a:endParaRPr sz="1600"/>
          </a:p>
          <a:p>
            <a:pPr indent="-330200" lvl="0" marL="457200" rtl="0">
              <a:spcBef>
                <a:spcPts val="0"/>
              </a:spcBef>
              <a:spcAft>
                <a:spcPts val="0"/>
              </a:spcAft>
              <a:buSzPts val="1600"/>
              <a:buChar char="●"/>
            </a:pPr>
            <a:r>
              <a:rPr lang="en" sz="1600"/>
              <a:t>&lt;img /&gt;: Utilizado para describir imagenes.</a:t>
            </a:r>
            <a:endParaRPr sz="1600"/>
          </a:p>
          <a:p>
            <a:pPr indent="-330200" lvl="0" marL="457200" rtl="0">
              <a:spcBef>
                <a:spcPts val="0"/>
              </a:spcBef>
              <a:spcAft>
                <a:spcPts val="0"/>
              </a:spcAft>
              <a:buSzPts val="1600"/>
              <a:buChar char="●"/>
            </a:pPr>
            <a:r>
              <a:rPr lang="en" sz="1600"/>
              <a:t>&lt;script /&gt; Utilizado para describir scripts en Javascript.</a:t>
            </a:r>
            <a:endParaRPr sz="1600"/>
          </a:p>
          <a:p>
            <a:pPr indent="-330200" lvl="0" marL="457200">
              <a:spcBef>
                <a:spcPts val="0"/>
              </a:spcBef>
              <a:spcAft>
                <a:spcPts val="0"/>
              </a:spcAft>
              <a:buSzPts val="1600"/>
              <a:buChar char="●"/>
            </a:pPr>
            <a:r>
              <a:rPr lang="en" sz="1600"/>
              <a:t>&lt;link /&gt; Utilizado para describir archivos en CSS.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CSS - Puntos importantes.</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Selector:  es el nexo de unión entre la hoja de estilos y los documentos a los que se aplique dicha hoja. </a:t>
            </a:r>
            <a:endParaRPr/>
          </a:p>
          <a:p>
            <a:pPr indent="0" lvl="0" marL="0">
              <a:spcBef>
                <a:spcPts val="1600"/>
              </a:spcBef>
              <a:spcAft>
                <a:spcPts val="0"/>
              </a:spcAft>
              <a:buNone/>
            </a:pPr>
            <a:r>
              <a:rPr lang="en"/>
              <a:t>SELECTORES PRINCIPALES:</a:t>
            </a:r>
            <a:endParaRPr b="1"/>
          </a:p>
          <a:p>
            <a:pPr indent="0" lvl="0" marL="0">
              <a:spcBef>
                <a:spcPts val="1600"/>
              </a:spcBef>
              <a:spcAft>
                <a:spcPts val="0"/>
              </a:spcAft>
              <a:buNone/>
            </a:pPr>
            <a:r>
              <a:rPr lang="en"/>
              <a:t>Clase: Una clase es una definición de un estilo que en principio no está asociado a alguna etiqueta HTML, pero que podemos asociar a etiquetas concretas.</a:t>
            </a:r>
            <a:endParaRPr/>
          </a:p>
          <a:p>
            <a:pPr indent="0" lvl="0" marL="0">
              <a:spcBef>
                <a:spcPts val="1600"/>
              </a:spcBef>
              <a:spcAft>
                <a:spcPts val="0"/>
              </a:spcAft>
              <a:buNone/>
            </a:pPr>
            <a:r>
              <a:rPr lang="en"/>
              <a:t>Identificador (ID): Definicion de estilo que aplica únicamente a una etiqueta HTML. Se define utilizando un signo de número (#) frente a su nombre.</a:t>
            </a:r>
            <a:endParaRPr/>
          </a:p>
          <a:p>
            <a:pPr indent="0" lvl="0" marL="0">
              <a:spcBef>
                <a:spcPts val="1600"/>
              </a:spcBef>
              <a:spcAft>
                <a:spcPts val="1600"/>
              </a:spcAft>
              <a:buNone/>
            </a:pPr>
            <a:r>
              <a:rPr lang="en"/>
              <a:t>&gt;: Define a los hijos de un selector. E.g: a &gt; p, define a los párrafos que son hijos de un link.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Javascript</a:t>
            </a:r>
            <a:endParaRPr/>
          </a:p>
        </p:txBody>
      </p:sp>
      <p:sp>
        <p:nvSpPr>
          <p:cNvPr id="126" name="Shape 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Opera de manera funcional, es decir, a una variable se le pueden asignar funciones.</a:t>
            </a:r>
            <a:endParaRPr/>
          </a:p>
          <a:p>
            <a:pPr indent="-342900" lvl="0" marL="457200" rtl="0">
              <a:spcBef>
                <a:spcPts val="0"/>
              </a:spcBef>
              <a:spcAft>
                <a:spcPts val="0"/>
              </a:spcAft>
              <a:buSzPts val="1800"/>
              <a:buChar char="●"/>
            </a:pPr>
            <a:r>
              <a:rPr lang="en"/>
              <a:t>Tiene soporte para </a:t>
            </a:r>
            <a:r>
              <a:rPr lang="en"/>
              <a:t>programación</a:t>
            </a:r>
            <a:r>
              <a:rPr lang="en"/>
              <a:t> orientada a objetos.</a:t>
            </a:r>
            <a:endParaRPr/>
          </a:p>
          <a:p>
            <a:pPr indent="-342900" lvl="0" marL="457200" rtl="0">
              <a:spcBef>
                <a:spcPts val="0"/>
              </a:spcBef>
              <a:spcAft>
                <a:spcPts val="0"/>
              </a:spcAft>
              <a:buSzPts val="1800"/>
              <a:buChar char="●"/>
            </a:pPr>
            <a:r>
              <a:rPr lang="en"/>
              <a:t>Trabaja con eventos, los cuales son disparados por el navegador. Algunos ejemplos de estos son: ‘load’, ‘ready’, ‘resize’.</a:t>
            </a:r>
            <a:endParaRPr/>
          </a:p>
          <a:p>
            <a:pPr indent="-342900" lvl="0" marL="457200" rtl="0">
              <a:spcBef>
                <a:spcPts val="0"/>
              </a:spcBef>
              <a:spcAft>
                <a:spcPts val="0"/>
              </a:spcAft>
              <a:buSzPts val="1800"/>
              <a:buChar char="●"/>
            </a:pPr>
            <a:r>
              <a:rPr lang="en"/>
              <a:t>Varía</a:t>
            </a:r>
            <a:r>
              <a:rPr lang="en"/>
              <a:t> el soporte de sus funciones en diferentes navegadores.</a:t>
            </a:r>
            <a:endParaRPr/>
          </a:p>
          <a:p>
            <a:pPr indent="-342900" lvl="0" marL="457200" rtl="0">
              <a:spcBef>
                <a:spcPts val="0"/>
              </a:spcBef>
              <a:spcAft>
                <a:spcPts val="0"/>
              </a:spcAft>
              <a:buSzPts val="1800"/>
              <a:buChar char="●"/>
            </a:pPr>
            <a:r>
              <a:rPr lang="en"/>
              <a:t>Una de las </a:t>
            </a:r>
            <a:r>
              <a:rPr lang="en"/>
              <a:t>librerías</a:t>
            </a:r>
            <a:r>
              <a:rPr lang="en"/>
              <a:t> </a:t>
            </a:r>
            <a:r>
              <a:rPr lang="en"/>
              <a:t>más</a:t>
            </a:r>
            <a:r>
              <a:rPr lang="en"/>
              <a:t> populares en Javascript es JQuery.</a:t>
            </a:r>
            <a:endParaRPr/>
          </a:p>
          <a:p>
            <a:pPr indent="-342900" lvl="0" marL="457200">
              <a:spcBef>
                <a:spcPts val="0"/>
              </a:spcBef>
              <a:spcAft>
                <a:spcPts val="0"/>
              </a:spcAft>
              <a:buSzPts val="1800"/>
              <a:buChar char="●"/>
            </a:pPr>
            <a:r>
              <a:rPr b="1" lang="en"/>
              <a:t>Se ejecuta de manera automática al ser cargado.</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Ejemplo en Vivo</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Creando un open/close Google Card</a:t>
            </a:r>
            <a:endParaRPr/>
          </a:p>
        </p:txBody>
      </p:sp>
      <p:pic>
        <p:nvPicPr>
          <p:cNvPr id="133" name="Shape 133"/>
          <p:cNvPicPr preferRelativeResize="0"/>
          <p:nvPr/>
        </p:nvPicPr>
        <p:blipFill>
          <a:blip r:embed="rId3">
            <a:alphaModFix/>
          </a:blip>
          <a:stretch>
            <a:fillRect/>
          </a:stretch>
        </p:blipFill>
        <p:spPr>
          <a:xfrm>
            <a:off x="5278403" y="1017725"/>
            <a:ext cx="3553899" cy="3507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GIT</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Sistema de </a:t>
            </a:r>
            <a:r>
              <a:rPr lang="en"/>
              <a:t>versión</a:t>
            </a:r>
            <a:r>
              <a:rPr lang="en"/>
              <a:t> de control </a:t>
            </a:r>
            <a:r>
              <a:rPr lang="en"/>
              <a:t>más</a:t>
            </a:r>
            <a:r>
              <a:rPr lang="en"/>
              <a:t> utilizado a la fecha.</a:t>
            </a:r>
            <a:endParaRPr/>
          </a:p>
          <a:p>
            <a:pPr indent="-342900" lvl="0" marL="457200" rtl="0">
              <a:spcBef>
                <a:spcPts val="0"/>
              </a:spcBef>
              <a:spcAft>
                <a:spcPts val="0"/>
              </a:spcAft>
              <a:buSzPts val="1800"/>
              <a:buChar char="●"/>
            </a:pPr>
            <a:r>
              <a:rPr lang="en"/>
              <a:t>Se trabaja mediante ramas (branches). </a:t>
            </a:r>
            <a:endParaRPr/>
          </a:p>
          <a:p>
            <a:pPr indent="-342900" lvl="0" marL="457200" rtl="0">
              <a:spcBef>
                <a:spcPts val="0"/>
              </a:spcBef>
              <a:spcAft>
                <a:spcPts val="0"/>
              </a:spcAft>
              <a:buSzPts val="1800"/>
              <a:buChar char="●"/>
            </a:pPr>
            <a:r>
              <a:rPr lang="en"/>
              <a:t>Permite comparar y “mezclar” el trabajo de 2 o </a:t>
            </a:r>
            <a:r>
              <a:rPr lang="en"/>
              <a:t>más</a:t>
            </a:r>
            <a:r>
              <a:rPr lang="en"/>
              <a:t> personas </a:t>
            </a:r>
            <a:r>
              <a:rPr lang="en"/>
              <a:t>fácilmente</a:t>
            </a:r>
            <a:r>
              <a:rPr lang="en"/>
              <a:t>.</a:t>
            </a:r>
            <a:endParaRPr/>
          </a:p>
          <a:p>
            <a:pPr indent="-342900" lvl="0" marL="457200" rtl="0">
              <a:spcBef>
                <a:spcPts val="0"/>
              </a:spcBef>
              <a:spcAft>
                <a:spcPts val="0"/>
              </a:spcAft>
              <a:buSzPts val="1800"/>
              <a:buChar char="●"/>
            </a:pPr>
            <a:r>
              <a:rPr lang="en"/>
              <a:t>Flujo de trabajo general:</a:t>
            </a:r>
            <a:endParaRPr/>
          </a:p>
          <a:p>
            <a:pPr indent="-317500" lvl="1" marL="914400" rtl="0">
              <a:spcBef>
                <a:spcPts val="0"/>
              </a:spcBef>
              <a:spcAft>
                <a:spcPts val="0"/>
              </a:spcAft>
              <a:buSzPts val="1400"/>
              <a:buChar char="○"/>
            </a:pPr>
            <a:r>
              <a:rPr lang="en"/>
              <a:t> </a:t>
            </a:r>
            <a:r>
              <a:rPr lang="en" sz="1800"/>
              <a:t>Crear un repositorio (proyecto) en algun sitio web como BitBucket o Github.</a:t>
            </a:r>
            <a:endParaRPr sz="1800"/>
          </a:p>
          <a:p>
            <a:pPr indent="-342900" lvl="1" marL="914400" rtl="0">
              <a:spcBef>
                <a:spcPts val="0"/>
              </a:spcBef>
              <a:spcAft>
                <a:spcPts val="0"/>
              </a:spcAft>
              <a:buSzPts val="1800"/>
              <a:buChar char="○"/>
            </a:pPr>
            <a:r>
              <a:rPr lang="en" sz="1800"/>
              <a:t>Copiar/Clonar el repositorio en la maquina local (git clone [url])</a:t>
            </a:r>
            <a:endParaRPr sz="1800"/>
          </a:p>
          <a:p>
            <a:pPr indent="-342900" lvl="1" marL="914400" rtl="0">
              <a:spcBef>
                <a:spcPts val="0"/>
              </a:spcBef>
              <a:spcAft>
                <a:spcPts val="0"/>
              </a:spcAft>
              <a:buSzPts val="1800"/>
              <a:buChar char="○"/>
            </a:pPr>
            <a:r>
              <a:rPr lang="en" sz="1800"/>
              <a:t>Agregar archivos y/o cambios al repositorio.</a:t>
            </a:r>
            <a:endParaRPr sz="1800"/>
          </a:p>
          <a:p>
            <a:pPr indent="-342900" lvl="1" marL="914400" rtl="0">
              <a:spcBef>
                <a:spcPts val="0"/>
              </a:spcBef>
              <a:spcAft>
                <a:spcPts val="0"/>
              </a:spcAft>
              <a:buSzPts val="1800"/>
              <a:buChar char="○"/>
            </a:pPr>
            <a:r>
              <a:rPr lang="en" sz="1800"/>
              <a:t>Hacer commits a los cambios (git add . -&gt; git commit -m [Mensaje])</a:t>
            </a:r>
            <a:endParaRPr sz="1800"/>
          </a:p>
          <a:p>
            <a:pPr indent="-342900" lvl="1" marL="914400" rtl="0">
              <a:spcBef>
                <a:spcPts val="0"/>
              </a:spcBef>
              <a:spcAft>
                <a:spcPts val="0"/>
              </a:spcAft>
              <a:buSzPts val="1800"/>
              <a:buChar char="○"/>
            </a:pPr>
            <a:r>
              <a:rPr lang="en" sz="1800"/>
              <a:t>Hacer `Push` a los cambios (git push)</a:t>
            </a:r>
            <a:endParaRPr sz="1800"/>
          </a:p>
          <a:p>
            <a:pPr indent="-342900" lvl="0" marL="457200" rtl="0">
              <a:spcBef>
                <a:spcPts val="0"/>
              </a:spcBef>
              <a:spcAft>
                <a:spcPts val="0"/>
              </a:spcAft>
              <a:buSzPts val="1800"/>
              <a:buChar char="●"/>
            </a:pPr>
            <a:r>
              <a:rPr lang="en"/>
              <a:t>Siempre que se quiera descargar los cambios actuales, `Git pull origin [Branch]`.</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Programa de Clases	</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n"/>
              <a:t>Descripción</a:t>
            </a:r>
            <a:r>
              <a:rPr lang="en"/>
              <a:t> de la asignatura:</a:t>
            </a:r>
            <a:endParaRPr sz="1100">
              <a:solidFill>
                <a:srgbClr val="000000"/>
              </a:solidFill>
              <a:latin typeface="Arial"/>
              <a:ea typeface="Arial"/>
              <a:cs typeface="Arial"/>
              <a:sym typeface="Arial"/>
            </a:endParaRPr>
          </a:p>
          <a:p>
            <a:pPr indent="0" lvl="0" marL="0" rtl="0" algn="just">
              <a:spcBef>
                <a:spcPts val="1600"/>
              </a:spcBef>
              <a:spcAft>
                <a:spcPts val="0"/>
              </a:spcAft>
              <a:buNone/>
            </a:pPr>
            <a:r>
              <a:rPr lang="en" sz="1200"/>
              <a:t>Con esta asignatura se pretende que el estudiante pueda adquirir habilidades para trabajar con el protocolo de comunicación, que permite las transferencias de información en la World Wide Web. El método mediante el cual se transfiere las </a:t>
            </a:r>
            <a:r>
              <a:rPr lang="en" sz="1200" u="sng">
                <a:solidFill>
                  <a:schemeClr val="hlink"/>
                </a:solidFill>
                <a:hlinkClick r:id="rId3"/>
              </a:rPr>
              <a:t>páginas web</a:t>
            </a:r>
            <a:r>
              <a:rPr lang="en" sz="1200"/>
              <a:t> a un ordenador.</a:t>
            </a:r>
            <a:endParaRPr sz="1200"/>
          </a:p>
          <a:p>
            <a:pPr indent="0" lvl="0" marL="0" rtl="0" algn="just">
              <a:spcBef>
                <a:spcPts val="1600"/>
              </a:spcBef>
              <a:spcAft>
                <a:spcPts val="0"/>
              </a:spcAft>
              <a:buNone/>
            </a:pPr>
            <a:r>
              <a:rPr lang="en" sz="1200"/>
              <a:t>La carga de una página web se basa en peticiones HTTP que envía el navegador al servidor y en respuestas HTTP que envía el servidor al navegador. Al cargar una página web se producen decenas de peticiones y respuestas HTTP cada una de las cuales lleva cabeceras (headers). Las cabeceras llevan información necesaria para la comunicación y pueden incluir diferentes aspectos como: tipo de navegador que realiza la petición, dirección de la página solicitada, juego de caracteres utilizado, etc.</a:t>
            </a:r>
            <a:endParaRPr sz="1200"/>
          </a:p>
          <a:p>
            <a:pPr indent="0" lvl="0" marL="0" algn="just">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Objetivos Generales de la Materia</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342900" lvl="0" marL="457200" rtl="0">
              <a:spcBef>
                <a:spcPts val="1600"/>
              </a:spcBef>
              <a:spcAft>
                <a:spcPts val="0"/>
              </a:spcAft>
              <a:buSzPts val="1800"/>
              <a:buAutoNum type="arabicPeriod"/>
            </a:pPr>
            <a:r>
              <a:rPr lang="en"/>
              <a:t>Interpretar 	y analizar el funcionamiento básico del protocolo HTTP.	</a:t>
            </a:r>
            <a:endParaRPr/>
          </a:p>
          <a:p>
            <a:pPr indent="-342900" lvl="0" marL="457200" rtl="0">
              <a:spcBef>
                <a:spcPts val="1600"/>
              </a:spcBef>
              <a:spcAft>
                <a:spcPts val="0"/>
              </a:spcAft>
              <a:buSzPts val="1800"/>
              <a:buAutoNum type="arabicPeriod"/>
            </a:pPr>
            <a:r>
              <a:rPr lang="en"/>
              <a:t>Utilizar 	plantillas para hacer aplicaciones web.</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Temas a Tratar</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Protocolo HTTP.</a:t>
            </a:r>
            <a:endParaRPr/>
          </a:p>
          <a:p>
            <a:pPr indent="-342900" lvl="0" marL="457200" rtl="0">
              <a:spcBef>
                <a:spcPts val="0"/>
              </a:spcBef>
              <a:spcAft>
                <a:spcPts val="0"/>
              </a:spcAft>
              <a:buSzPts val="1800"/>
              <a:buChar char="●"/>
            </a:pPr>
            <a:r>
              <a:rPr lang="en"/>
              <a:t>Desarrollo Web - Flujo de Trabajo.</a:t>
            </a:r>
            <a:endParaRPr/>
          </a:p>
          <a:p>
            <a:pPr indent="-342900" lvl="0" marL="457200">
              <a:spcBef>
                <a:spcPts val="0"/>
              </a:spcBef>
              <a:spcAft>
                <a:spcPts val="0"/>
              </a:spcAft>
              <a:buSzPts val="1800"/>
              <a:buChar char="●"/>
            </a:pPr>
            <a:r>
              <a:rPr lang="en"/>
              <a:t>Plantillas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Evaluacion</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Practicas: 20%</a:t>
            </a:r>
            <a:endParaRPr/>
          </a:p>
          <a:p>
            <a:pPr indent="-342900" lvl="0" marL="457200" rtl="0">
              <a:spcBef>
                <a:spcPts val="0"/>
              </a:spcBef>
              <a:spcAft>
                <a:spcPts val="0"/>
              </a:spcAft>
              <a:buSzPts val="1800"/>
              <a:buChar char="●"/>
            </a:pPr>
            <a:r>
              <a:rPr lang="en"/>
              <a:t>Exámenes</a:t>
            </a:r>
            <a:r>
              <a:rPr lang="en"/>
              <a:t> Parciales: 40%</a:t>
            </a:r>
            <a:endParaRPr/>
          </a:p>
          <a:p>
            <a:pPr indent="-342900" lvl="0" marL="457200" rtl="0">
              <a:spcBef>
                <a:spcPts val="0"/>
              </a:spcBef>
              <a:spcAft>
                <a:spcPts val="0"/>
              </a:spcAft>
              <a:buSzPts val="1800"/>
              <a:buChar char="●"/>
            </a:pPr>
            <a:r>
              <a:rPr lang="en"/>
              <a:t>Quices: 20%</a:t>
            </a:r>
            <a:endParaRPr/>
          </a:p>
          <a:p>
            <a:pPr indent="-342900" lvl="0" marL="457200" rtl="0">
              <a:spcBef>
                <a:spcPts val="0"/>
              </a:spcBef>
              <a:spcAft>
                <a:spcPts val="0"/>
              </a:spcAft>
              <a:buSzPts val="1800"/>
              <a:buChar char="●"/>
            </a:pPr>
            <a:r>
              <a:rPr lang="en"/>
              <a:t>Proyecto Final: 20%</a:t>
            </a:r>
            <a:endParaRPr/>
          </a:p>
          <a:p>
            <a:pPr indent="0" lvl="0" marL="0" rtl="0">
              <a:spcBef>
                <a:spcPts val="1600"/>
              </a:spcBef>
              <a:spcAft>
                <a:spcPts val="0"/>
              </a:spcAft>
              <a:buNone/>
            </a:pPr>
            <a:r>
              <a:rPr lang="en"/>
              <a:t>Fechas de Importancia:</a:t>
            </a:r>
            <a:endParaRPr/>
          </a:p>
          <a:p>
            <a:pPr indent="-342900" lvl="0" marL="457200" rtl="0">
              <a:spcBef>
                <a:spcPts val="1600"/>
              </a:spcBef>
              <a:spcAft>
                <a:spcPts val="0"/>
              </a:spcAft>
              <a:buSzPts val="1800"/>
              <a:buChar char="●"/>
            </a:pPr>
            <a:r>
              <a:rPr lang="en"/>
              <a:t>Lunes 12 de Febrero - 1er Parcial (Examen </a:t>
            </a:r>
            <a:r>
              <a:rPr lang="en"/>
              <a:t>Teórico</a:t>
            </a:r>
            <a:r>
              <a:rPr lang="en"/>
              <a:t> y Entrega de Proyecto).</a:t>
            </a:r>
            <a:endParaRPr/>
          </a:p>
          <a:p>
            <a:pPr indent="-342900" lvl="0" marL="457200">
              <a:spcBef>
                <a:spcPts val="0"/>
              </a:spcBef>
              <a:spcAft>
                <a:spcPts val="0"/>
              </a:spcAft>
              <a:buSzPts val="1800"/>
              <a:buChar char="●"/>
            </a:pPr>
            <a:r>
              <a:rPr lang="en"/>
              <a:t>Lunes 12 de Marzo - 2do Parcial (Examen </a:t>
            </a:r>
            <a:r>
              <a:rPr lang="en"/>
              <a:t>Teórico</a:t>
            </a:r>
            <a:r>
              <a:rPr lang="en"/>
              <a:t> y Entrega de Proyecto).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Reglas Generales</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Se prohibe comer en el aula.</a:t>
            </a:r>
            <a:endParaRPr/>
          </a:p>
          <a:p>
            <a:pPr indent="-342900" lvl="0" marL="457200" rtl="0">
              <a:spcBef>
                <a:spcPts val="0"/>
              </a:spcBef>
              <a:spcAft>
                <a:spcPts val="0"/>
              </a:spcAft>
              <a:buSzPts val="1800"/>
              <a:buChar char="●"/>
            </a:pPr>
            <a:r>
              <a:rPr lang="en"/>
              <a:t>Las llamadas al celular se toman </a:t>
            </a:r>
            <a:r>
              <a:rPr b="1" lang="en"/>
              <a:t>fuera</a:t>
            </a:r>
            <a:r>
              <a:rPr lang="en"/>
              <a:t> del aula.</a:t>
            </a:r>
            <a:endParaRPr/>
          </a:p>
          <a:p>
            <a:pPr indent="-342900" lvl="0" marL="457200" rtl="0">
              <a:spcBef>
                <a:spcPts val="0"/>
              </a:spcBef>
              <a:spcAft>
                <a:spcPts val="0"/>
              </a:spcAft>
              <a:buSzPts val="1800"/>
              <a:buChar char="●"/>
            </a:pPr>
            <a:r>
              <a:rPr lang="en"/>
              <a:t>Se hará uso estrictamente de los correos institucionales para la comunicación general y el paso de informaciones de lugar.</a:t>
            </a:r>
            <a:endParaRPr/>
          </a:p>
          <a:p>
            <a:pPr indent="-342900" lvl="0" marL="457200" rtl="0">
              <a:spcBef>
                <a:spcPts val="0"/>
              </a:spcBef>
              <a:spcAft>
                <a:spcPts val="0"/>
              </a:spcAft>
              <a:buSzPts val="1800"/>
              <a:buChar char="●"/>
            </a:pPr>
            <a:r>
              <a:rPr lang="en"/>
              <a:t>Se permitirá 1 salida del aula, luego de esta, se prohibe la entrada al aula.</a:t>
            </a:r>
            <a:endParaRPr/>
          </a:p>
          <a:p>
            <a:pPr indent="-342900" lvl="0" marL="457200" rtl="0">
              <a:spcBef>
                <a:spcPts val="0"/>
              </a:spcBef>
              <a:spcAft>
                <a:spcPts val="0"/>
              </a:spcAft>
              <a:buSzPts val="1800"/>
              <a:buChar char="●"/>
            </a:pPr>
            <a:r>
              <a:rPr lang="en"/>
              <a:t>Se pasará la lista un total de 2 veces:  10 minutos luego de iniciar la clase y al momento de terminarla.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Bibliografia</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Patricia 	Gonzalez, “HTML, CSS y Javascript. La Guía Definitiva: 2ª 	Edición”, Amazon Digital Services LLC, 2016.	</a:t>
            </a:r>
            <a:endParaRPr/>
          </a:p>
          <a:p>
            <a:pPr indent="-342900" lvl="0" marL="457200" rtl="0">
              <a:spcBef>
                <a:spcPts val="1600"/>
              </a:spcBef>
              <a:spcAft>
                <a:spcPts val="0"/>
              </a:spcAft>
              <a:buSzPts val="1800"/>
              <a:buChar char="●"/>
            </a:pPr>
            <a:r>
              <a:rPr lang="en"/>
              <a:t>Jon 	Duckett, “JavaScript and JQuery: Interactive Front-End Web 	Development”, Wiley, 2014.</a:t>
            </a:r>
            <a:endParaRPr/>
          </a:p>
          <a:p>
            <a:pPr indent="-342900" lvl="0" marL="457200" rtl="0">
              <a:spcBef>
                <a:spcPts val="1600"/>
              </a:spcBef>
              <a:spcAft>
                <a:spcPts val="0"/>
              </a:spcAft>
              <a:buSzPts val="1800"/>
              <a:buChar char="●"/>
            </a:pPr>
            <a:r>
              <a:rPr lang="en"/>
              <a:t>Freeman, 	Robson, “Head First JavaScript Programming: A Brain-Friendly 	Guide”, O'Reilly Media, 2014.</a:t>
            </a:r>
            <a:endParaRPr/>
          </a:p>
          <a:p>
            <a:pPr indent="-342900" lvl="0" marL="457200" rtl="0">
              <a:spcBef>
                <a:spcPts val="1600"/>
              </a:spcBef>
              <a:spcAft>
                <a:spcPts val="0"/>
              </a:spcAft>
              <a:buSzPts val="1800"/>
              <a:buChar char="●"/>
            </a:pPr>
            <a:r>
              <a:rPr lang="en"/>
              <a:t>Spark Java - </a:t>
            </a:r>
            <a:r>
              <a:rPr lang="en" u="sng">
                <a:solidFill>
                  <a:schemeClr val="hlink"/>
                </a:solidFill>
                <a:hlinkClick r:id="rId3"/>
              </a:rPr>
              <a:t>http://sparkjava.com/</a:t>
            </a:r>
            <a:endParaRPr/>
          </a:p>
          <a:p>
            <a:pPr indent="-342900" lvl="0" marL="457200" rtl="0">
              <a:spcBef>
                <a:spcPts val="0"/>
              </a:spcBef>
              <a:spcAft>
                <a:spcPts val="0"/>
              </a:spcAft>
              <a:buSzPts val="1800"/>
              <a:buChar char="●"/>
            </a:pPr>
            <a:r>
              <a:rPr lang="en"/>
              <a:t>W3Schools - </a:t>
            </a:r>
            <a:r>
              <a:rPr lang="en" u="sng">
                <a:solidFill>
                  <a:schemeClr val="hlink"/>
                </a:solidFill>
                <a:hlinkClick r:id="rId4"/>
              </a:rPr>
              <a:t>https://www.w3schools.com/</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Herramientas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Lenguajes de </a:t>
            </a:r>
            <a:r>
              <a:rPr lang="en" sz="1400"/>
              <a:t>Programación</a:t>
            </a:r>
            <a:r>
              <a:rPr lang="en" sz="1400"/>
              <a:t>:</a:t>
            </a:r>
            <a:endParaRPr sz="1400"/>
          </a:p>
          <a:p>
            <a:pPr indent="-317500" lvl="0" marL="457200" rtl="0">
              <a:spcBef>
                <a:spcPts val="1600"/>
              </a:spcBef>
              <a:spcAft>
                <a:spcPts val="0"/>
              </a:spcAft>
              <a:buSzPts val="1400"/>
              <a:buChar char="●"/>
            </a:pPr>
            <a:r>
              <a:rPr lang="en" sz="1400"/>
              <a:t>Java</a:t>
            </a:r>
            <a:endParaRPr sz="1400"/>
          </a:p>
          <a:p>
            <a:pPr indent="-317500" lvl="0" marL="457200" rtl="0">
              <a:spcBef>
                <a:spcPts val="0"/>
              </a:spcBef>
              <a:spcAft>
                <a:spcPts val="0"/>
              </a:spcAft>
              <a:buSzPts val="1400"/>
              <a:buChar char="●"/>
            </a:pPr>
            <a:r>
              <a:rPr lang="en" sz="1400"/>
              <a:t>HTML</a:t>
            </a:r>
            <a:endParaRPr sz="1400"/>
          </a:p>
          <a:p>
            <a:pPr indent="-317500" lvl="0" marL="457200" rtl="0">
              <a:spcBef>
                <a:spcPts val="0"/>
              </a:spcBef>
              <a:spcAft>
                <a:spcPts val="0"/>
              </a:spcAft>
              <a:buSzPts val="1400"/>
              <a:buChar char="●"/>
            </a:pPr>
            <a:r>
              <a:rPr lang="en" sz="1400"/>
              <a:t>CSS</a:t>
            </a:r>
            <a:endParaRPr sz="1400"/>
          </a:p>
          <a:p>
            <a:pPr indent="-317500" lvl="0" marL="457200" rtl="0">
              <a:spcBef>
                <a:spcPts val="0"/>
              </a:spcBef>
              <a:spcAft>
                <a:spcPts val="0"/>
              </a:spcAft>
              <a:buSzPts val="1400"/>
              <a:buChar char="●"/>
            </a:pPr>
            <a:r>
              <a:rPr lang="en" sz="1400"/>
              <a:t>Javascript</a:t>
            </a:r>
            <a:endParaRPr sz="1400"/>
          </a:p>
          <a:p>
            <a:pPr indent="-317500" lvl="0" marL="457200" rtl="0">
              <a:spcBef>
                <a:spcPts val="0"/>
              </a:spcBef>
              <a:spcAft>
                <a:spcPts val="0"/>
              </a:spcAft>
              <a:buSzPts val="1400"/>
              <a:buChar char="●"/>
            </a:pPr>
            <a:r>
              <a:rPr lang="en" sz="1400"/>
              <a:t>SASS / LESS (Opcional)</a:t>
            </a:r>
            <a:endParaRPr sz="1400"/>
          </a:p>
          <a:p>
            <a:pPr indent="0" lvl="0" marL="0" rtl="0">
              <a:spcBef>
                <a:spcPts val="1600"/>
              </a:spcBef>
              <a:spcAft>
                <a:spcPts val="0"/>
              </a:spcAft>
              <a:buNone/>
            </a:pPr>
            <a:r>
              <a:rPr lang="en" sz="1400"/>
              <a:t>IDEs / Herramientas:</a:t>
            </a:r>
            <a:endParaRPr sz="1400"/>
          </a:p>
          <a:p>
            <a:pPr indent="-317500" lvl="0" marL="457200" rtl="0">
              <a:spcBef>
                <a:spcPts val="1600"/>
              </a:spcBef>
              <a:spcAft>
                <a:spcPts val="0"/>
              </a:spcAft>
              <a:buSzPts val="1400"/>
              <a:buChar char="●"/>
            </a:pPr>
            <a:r>
              <a:rPr lang="en" sz="1400"/>
              <a:t>IntelliJ IDEA</a:t>
            </a:r>
            <a:endParaRPr sz="1400"/>
          </a:p>
          <a:p>
            <a:pPr indent="-317500" lvl="0" marL="457200" rtl="0">
              <a:spcBef>
                <a:spcPts val="0"/>
              </a:spcBef>
              <a:spcAft>
                <a:spcPts val="0"/>
              </a:spcAft>
              <a:buSzPts val="1400"/>
              <a:buChar char="●"/>
            </a:pPr>
            <a:r>
              <a:rPr lang="en" sz="1400"/>
              <a:t>Gradle</a:t>
            </a:r>
            <a:endParaRPr sz="1400"/>
          </a:p>
          <a:p>
            <a:pPr indent="-317500" lvl="0" marL="457200" rtl="0">
              <a:spcBef>
                <a:spcPts val="0"/>
              </a:spcBef>
              <a:spcAft>
                <a:spcPts val="0"/>
              </a:spcAft>
              <a:buSzPts val="1400"/>
              <a:buChar char="●"/>
            </a:pPr>
            <a:r>
              <a:rPr lang="en" sz="1400"/>
              <a:t>GIT</a:t>
            </a:r>
            <a:endParaRPr sz="1400"/>
          </a:p>
          <a:p>
            <a:pPr indent="-317500" lvl="0" marL="457200" rtl="0">
              <a:spcBef>
                <a:spcPts val="0"/>
              </a:spcBef>
              <a:spcAft>
                <a:spcPts val="0"/>
              </a:spcAft>
              <a:buSzPts val="1400"/>
              <a:buChar char="●"/>
            </a:pPr>
            <a:r>
              <a:rPr lang="en" sz="1400"/>
              <a:t>Google Chrome</a:t>
            </a:r>
            <a:endParaRPr sz="1400"/>
          </a:p>
          <a:p>
            <a:pPr indent="0" lvl="0" marL="0" rtl="0">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 CSS / Javascript (Repaso)</a:t>
            </a:r>
            <a:endParaRPr/>
          </a:p>
        </p:txBody>
      </p:sp>
      <p:sp>
        <p:nvSpPr>
          <p:cNvPr id="108" name="Shape 108"/>
          <p:cNvSpPr txBox="1"/>
          <p:nvPr>
            <p:ph idx="1" type="body"/>
          </p:nvPr>
        </p:nvSpPr>
        <p:spPr>
          <a:xfrm>
            <a:off x="311700" y="1152475"/>
            <a:ext cx="8520600" cy="3416400"/>
          </a:xfrm>
          <a:prstGeom prst="rect">
            <a:avLst/>
          </a:prstGeom>
          <a:solidFill>
            <a:srgbClr val="F9F9FA"/>
          </a:solidFill>
        </p:spPr>
        <p:txBody>
          <a:bodyPr anchorCtr="0" anchor="t" bIns="91425" lIns="91425" spcFirstLastPara="1" rIns="91425" wrap="square" tIns="91425">
            <a:noAutofit/>
          </a:bodyPr>
          <a:lstStyle/>
          <a:p>
            <a:pPr indent="0" lvl="0" marL="152400" marR="152400" rtl="0">
              <a:spcBef>
                <a:spcPts val="600"/>
              </a:spcBef>
              <a:spcAft>
                <a:spcPts val="0"/>
              </a:spcAft>
              <a:buNone/>
            </a:pPr>
            <a:r>
              <a:rPr lang="en" sz="1100">
                <a:solidFill>
                  <a:srgbClr val="708090"/>
                </a:solidFill>
                <a:highlight>
                  <a:srgbClr val="F9F9FA"/>
                </a:highlight>
                <a:latin typeface="Consolas"/>
                <a:ea typeface="Consolas"/>
                <a:cs typeface="Consolas"/>
                <a:sym typeface="Consolas"/>
              </a:rPr>
              <a:t>&lt;!doctype html&gt;</a:t>
            </a:r>
            <a:br>
              <a:rPr lang="en" sz="1100">
                <a:solidFill>
                  <a:srgbClr val="333333"/>
                </a:solidFill>
                <a:highlight>
                  <a:srgbClr val="F9F9FA"/>
                </a:highlight>
                <a:latin typeface="Consolas"/>
                <a:ea typeface="Consolas"/>
                <a:cs typeface="Consolas"/>
                <a:sym typeface="Consolas"/>
              </a:rPr>
            </a:br>
            <a:r>
              <a:rPr lang="en" sz="1100">
                <a:solidFill>
                  <a:srgbClr val="999999"/>
                </a:solidFill>
                <a:highlight>
                  <a:srgbClr val="F9F9FA"/>
                </a:highlight>
                <a:latin typeface="Consolas"/>
                <a:ea typeface="Consolas"/>
                <a:cs typeface="Consolas"/>
                <a:sym typeface="Consolas"/>
              </a:rPr>
              <a:t>&lt;</a:t>
            </a:r>
            <a:r>
              <a:rPr lang="en" sz="1100">
                <a:solidFill>
                  <a:srgbClr val="990055"/>
                </a:solidFill>
                <a:highlight>
                  <a:srgbClr val="F9F9FA"/>
                </a:highlight>
                <a:latin typeface="Consolas"/>
                <a:ea typeface="Consolas"/>
                <a:cs typeface="Consolas"/>
                <a:sym typeface="Consolas"/>
              </a:rPr>
              <a:t>html </a:t>
            </a:r>
            <a:r>
              <a:rPr lang="en" sz="1100">
                <a:solidFill>
                  <a:srgbClr val="669900"/>
                </a:solidFill>
                <a:highlight>
                  <a:srgbClr val="F9F9FA"/>
                </a:highlight>
                <a:latin typeface="Consolas"/>
                <a:ea typeface="Consolas"/>
                <a:cs typeface="Consolas"/>
                <a:sym typeface="Consolas"/>
              </a:rPr>
              <a:t>lang</a:t>
            </a:r>
            <a:r>
              <a:rPr lang="en" sz="1100">
                <a:solidFill>
                  <a:srgbClr val="999999"/>
                </a:solidFill>
                <a:highlight>
                  <a:srgbClr val="F9F9FA"/>
                </a:highlight>
                <a:latin typeface="Consolas"/>
                <a:ea typeface="Consolas"/>
                <a:cs typeface="Consolas"/>
                <a:sym typeface="Consolas"/>
              </a:rPr>
              <a:t>="</a:t>
            </a:r>
            <a:r>
              <a:rPr lang="en" sz="1100">
                <a:solidFill>
                  <a:srgbClr val="0077AA"/>
                </a:solidFill>
                <a:highlight>
                  <a:srgbClr val="F9F9FA"/>
                </a:highlight>
                <a:latin typeface="Consolas"/>
                <a:ea typeface="Consolas"/>
                <a:cs typeface="Consolas"/>
                <a:sym typeface="Consolas"/>
              </a:rPr>
              <a:t>en</a:t>
            </a:r>
            <a:r>
              <a:rPr lang="en" sz="1100">
                <a:solidFill>
                  <a:srgbClr val="999999"/>
                </a:solidFill>
                <a:highlight>
                  <a:srgbClr val="F9F9FA"/>
                </a:highlight>
                <a:latin typeface="Consolas"/>
                <a:ea typeface="Consolas"/>
                <a:cs typeface="Consolas"/>
                <a:sym typeface="Consolas"/>
              </a:rPr>
              <a:t>"&gt;</a:t>
            </a:r>
            <a:br>
              <a:rPr lang="en" sz="1100">
                <a:solidFill>
                  <a:srgbClr val="333333"/>
                </a:solidFill>
                <a:highlight>
                  <a:srgbClr val="F9F9FA"/>
                </a:highlight>
                <a:latin typeface="Consolas"/>
                <a:ea typeface="Consolas"/>
                <a:cs typeface="Consolas"/>
                <a:sym typeface="Consolas"/>
              </a:rPr>
            </a:br>
            <a:r>
              <a:rPr lang="en" sz="1100">
                <a:solidFill>
                  <a:srgbClr val="999999"/>
                </a:solidFill>
                <a:highlight>
                  <a:srgbClr val="F9F9FA"/>
                </a:highlight>
                <a:latin typeface="Consolas"/>
                <a:ea typeface="Consolas"/>
                <a:cs typeface="Consolas"/>
                <a:sym typeface="Consolas"/>
              </a:rPr>
              <a:t>&lt;</a:t>
            </a:r>
            <a:r>
              <a:rPr lang="en" sz="1100">
                <a:solidFill>
                  <a:srgbClr val="990055"/>
                </a:solidFill>
                <a:highlight>
                  <a:srgbClr val="F9F9FA"/>
                </a:highlight>
                <a:latin typeface="Consolas"/>
                <a:ea typeface="Consolas"/>
                <a:cs typeface="Consolas"/>
                <a:sym typeface="Consolas"/>
              </a:rPr>
              <a:t>head</a:t>
            </a:r>
            <a:r>
              <a:rPr lang="en" sz="1100">
                <a:solidFill>
                  <a:srgbClr val="999999"/>
                </a:solidFill>
                <a:highlight>
                  <a:srgbClr val="F9F9FA"/>
                </a:highlight>
                <a:latin typeface="Consolas"/>
                <a:ea typeface="Consolas"/>
                <a:cs typeface="Consolas"/>
                <a:sym typeface="Consolas"/>
              </a:rPr>
              <a:t>&gt;</a:t>
            </a:r>
            <a:br>
              <a:rPr lang="en" sz="1100">
                <a:solidFill>
                  <a:srgbClr val="333333"/>
                </a:solidFill>
                <a:highlight>
                  <a:srgbClr val="F9F9FA"/>
                </a:highlight>
                <a:latin typeface="Consolas"/>
                <a:ea typeface="Consolas"/>
                <a:cs typeface="Consolas"/>
                <a:sym typeface="Consolas"/>
              </a:rPr>
            </a:br>
            <a:r>
              <a:rPr lang="en" sz="1100">
                <a:solidFill>
                  <a:srgbClr val="333333"/>
                </a:solidFill>
                <a:highlight>
                  <a:srgbClr val="F9F9FA"/>
                </a:highlight>
                <a:latin typeface="Consolas"/>
                <a:ea typeface="Consolas"/>
                <a:cs typeface="Consolas"/>
                <a:sym typeface="Consolas"/>
              </a:rPr>
              <a:t>  </a:t>
            </a:r>
            <a:r>
              <a:rPr lang="en" sz="1100">
                <a:solidFill>
                  <a:srgbClr val="999999"/>
                </a:solidFill>
                <a:highlight>
                  <a:srgbClr val="F9F9FA"/>
                </a:highlight>
                <a:latin typeface="Consolas"/>
                <a:ea typeface="Consolas"/>
                <a:cs typeface="Consolas"/>
                <a:sym typeface="Consolas"/>
              </a:rPr>
              <a:t>&lt;</a:t>
            </a:r>
            <a:r>
              <a:rPr lang="en" sz="1100">
                <a:solidFill>
                  <a:srgbClr val="990055"/>
                </a:solidFill>
                <a:highlight>
                  <a:srgbClr val="F9F9FA"/>
                </a:highlight>
                <a:latin typeface="Consolas"/>
                <a:ea typeface="Consolas"/>
                <a:cs typeface="Consolas"/>
                <a:sym typeface="Consolas"/>
              </a:rPr>
              <a:t>meta </a:t>
            </a:r>
            <a:r>
              <a:rPr lang="en" sz="1100">
                <a:solidFill>
                  <a:srgbClr val="669900"/>
                </a:solidFill>
                <a:highlight>
                  <a:srgbClr val="F9F9FA"/>
                </a:highlight>
                <a:latin typeface="Consolas"/>
                <a:ea typeface="Consolas"/>
                <a:cs typeface="Consolas"/>
                <a:sym typeface="Consolas"/>
              </a:rPr>
              <a:t>charset</a:t>
            </a:r>
            <a:r>
              <a:rPr lang="en" sz="1100">
                <a:solidFill>
                  <a:srgbClr val="999999"/>
                </a:solidFill>
                <a:highlight>
                  <a:srgbClr val="F9F9FA"/>
                </a:highlight>
                <a:latin typeface="Consolas"/>
                <a:ea typeface="Consolas"/>
                <a:cs typeface="Consolas"/>
                <a:sym typeface="Consolas"/>
              </a:rPr>
              <a:t>="</a:t>
            </a:r>
            <a:r>
              <a:rPr lang="en" sz="1100">
                <a:solidFill>
                  <a:srgbClr val="0077AA"/>
                </a:solidFill>
                <a:highlight>
                  <a:srgbClr val="F9F9FA"/>
                </a:highlight>
                <a:latin typeface="Consolas"/>
                <a:ea typeface="Consolas"/>
                <a:cs typeface="Consolas"/>
                <a:sym typeface="Consolas"/>
              </a:rPr>
              <a:t>utf-8</a:t>
            </a:r>
            <a:r>
              <a:rPr lang="en" sz="1100">
                <a:solidFill>
                  <a:srgbClr val="999999"/>
                </a:solidFill>
                <a:highlight>
                  <a:srgbClr val="F9F9FA"/>
                </a:highlight>
                <a:latin typeface="Consolas"/>
                <a:ea typeface="Consolas"/>
                <a:cs typeface="Consolas"/>
                <a:sym typeface="Consolas"/>
              </a:rPr>
              <a:t>"&gt;</a:t>
            </a:r>
            <a:br>
              <a:rPr lang="en" sz="1100">
                <a:solidFill>
                  <a:srgbClr val="333333"/>
                </a:solidFill>
                <a:highlight>
                  <a:srgbClr val="F9F9FA"/>
                </a:highlight>
                <a:latin typeface="Consolas"/>
                <a:ea typeface="Consolas"/>
                <a:cs typeface="Consolas"/>
                <a:sym typeface="Consolas"/>
              </a:rPr>
            </a:br>
            <a:r>
              <a:rPr lang="en" sz="1100">
                <a:solidFill>
                  <a:srgbClr val="333333"/>
                </a:solidFill>
                <a:highlight>
                  <a:srgbClr val="F9F9FA"/>
                </a:highlight>
                <a:latin typeface="Consolas"/>
                <a:ea typeface="Consolas"/>
                <a:cs typeface="Consolas"/>
                <a:sym typeface="Consolas"/>
              </a:rPr>
              <a:t>  </a:t>
            </a:r>
            <a:r>
              <a:rPr lang="en" sz="1100">
                <a:solidFill>
                  <a:srgbClr val="999999"/>
                </a:solidFill>
                <a:highlight>
                  <a:srgbClr val="F9F9FA"/>
                </a:highlight>
                <a:latin typeface="Consolas"/>
                <a:ea typeface="Consolas"/>
                <a:cs typeface="Consolas"/>
                <a:sym typeface="Consolas"/>
              </a:rPr>
              <a:t>&lt;</a:t>
            </a:r>
            <a:r>
              <a:rPr lang="en" sz="1100">
                <a:solidFill>
                  <a:srgbClr val="990055"/>
                </a:solidFill>
                <a:highlight>
                  <a:srgbClr val="F9F9FA"/>
                </a:highlight>
                <a:latin typeface="Consolas"/>
                <a:ea typeface="Consolas"/>
                <a:cs typeface="Consolas"/>
                <a:sym typeface="Consolas"/>
              </a:rPr>
              <a:t>title</a:t>
            </a:r>
            <a:r>
              <a:rPr lang="en" sz="1100">
                <a:solidFill>
                  <a:srgbClr val="999999"/>
                </a:solidFill>
                <a:highlight>
                  <a:srgbClr val="F9F9FA"/>
                </a:highlight>
                <a:latin typeface="Consolas"/>
                <a:ea typeface="Consolas"/>
                <a:cs typeface="Consolas"/>
                <a:sym typeface="Consolas"/>
              </a:rPr>
              <a:t>&gt;</a:t>
            </a:r>
            <a:r>
              <a:rPr lang="en" sz="1100">
                <a:solidFill>
                  <a:srgbClr val="333333"/>
                </a:solidFill>
                <a:highlight>
                  <a:srgbClr val="F9F9FA"/>
                </a:highlight>
                <a:latin typeface="Consolas"/>
                <a:ea typeface="Consolas"/>
                <a:cs typeface="Consolas"/>
                <a:sym typeface="Consolas"/>
              </a:rPr>
              <a:t>The HTML5 Herald</a:t>
            </a:r>
            <a:r>
              <a:rPr lang="en" sz="1100">
                <a:solidFill>
                  <a:srgbClr val="999999"/>
                </a:solidFill>
                <a:highlight>
                  <a:srgbClr val="F9F9FA"/>
                </a:highlight>
                <a:latin typeface="Consolas"/>
                <a:ea typeface="Consolas"/>
                <a:cs typeface="Consolas"/>
                <a:sym typeface="Consolas"/>
              </a:rPr>
              <a:t>&lt;/</a:t>
            </a:r>
            <a:r>
              <a:rPr lang="en" sz="1100">
                <a:solidFill>
                  <a:srgbClr val="990055"/>
                </a:solidFill>
                <a:highlight>
                  <a:srgbClr val="F9F9FA"/>
                </a:highlight>
                <a:latin typeface="Consolas"/>
                <a:ea typeface="Consolas"/>
                <a:cs typeface="Consolas"/>
                <a:sym typeface="Consolas"/>
              </a:rPr>
              <a:t>title</a:t>
            </a:r>
            <a:r>
              <a:rPr lang="en" sz="1100">
                <a:solidFill>
                  <a:srgbClr val="999999"/>
                </a:solidFill>
                <a:highlight>
                  <a:srgbClr val="F9F9FA"/>
                </a:highlight>
                <a:latin typeface="Consolas"/>
                <a:ea typeface="Consolas"/>
                <a:cs typeface="Consolas"/>
                <a:sym typeface="Consolas"/>
              </a:rPr>
              <a:t>&gt;</a:t>
            </a:r>
            <a:br>
              <a:rPr lang="en" sz="1100">
                <a:solidFill>
                  <a:srgbClr val="333333"/>
                </a:solidFill>
                <a:highlight>
                  <a:srgbClr val="F9F9FA"/>
                </a:highlight>
                <a:latin typeface="Consolas"/>
                <a:ea typeface="Consolas"/>
                <a:cs typeface="Consolas"/>
                <a:sym typeface="Consolas"/>
              </a:rPr>
            </a:br>
            <a:r>
              <a:rPr lang="en" sz="1100">
                <a:solidFill>
                  <a:srgbClr val="333333"/>
                </a:solidFill>
                <a:highlight>
                  <a:srgbClr val="F9F9FA"/>
                </a:highlight>
                <a:latin typeface="Consolas"/>
                <a:ea typeface="Consolas"/>
                <a:cs typeface="Consolas"/>
                <a:sym typeface="Consolas"/>
              </a:rPr>
              <a:t>  </a:t>
            </a:r>
            <a:r>
              <a:rPr lang="en" sz="1100">
                <a:solidFill>
                  <a:srgbClr val="999999"/>
                </a:solidFill>
                <a:highlight>
                  <a:srgbClr val="F9F9FA"/>
                </a:highlight>
                <a:latin typeface="Consolas"/>
                <a:ea typeface="Consolas"/>
                <a:cs typeface="Consolas"/>
                <a:sym typeface="Consolas"/>
              </a:rPr>
              <a:t>&lt;</a:t>
            </a:r>
            <a:r>
              <a:rPr lang="en" sz="1100">
                <a:solidFill>
                  <a:srgbClr val="990055"/>
                </a:solidFill>
                <a:highlight>
                  <a:srgbClr val="F9F9FA"/>
                </a:highlight>
                <a:latin typeface="Consolas"/>
                <a:ea typeface="Consolas"/>
                <a:cs typeface="Consolas"/>
                <a:sym typeface="Consolas"/>
              </a:rPr>
              <a:t>meta </a:t>
            </a:r>
            <a:r>
              <a:rPr lang="en" sz="1100">
                <a:solidFill>
                  <a:srgbClr val="669900"/>
                </a:solidFill>
                <a:highlight>
                  <a:srgbClr val="F9F9FA"/>
                </a:highlight>
                <a:latin typeface="Consolas"/>
                <a:ea typeface="Consolas"/>
                <a:cs typeface="Consolas"/>
                <a:sym typeface="Consolas"/>
              </a:rPr>
              <a:t>name</a:t>
            </a:r>
            <a:r>
              <a:rPr lang="en" sz="1100">
                <a:solidFill>
                  <a:srgbClr val="999999"/>
                </a:solidFill>
                <a:highlight>
                  <a:srgbClr val="F9F9FA"/>
                </a:highlight>
                <a:latin typeface="Consolas"/>
                <a:ea typeface="Consolas"/>
                <a:cs typeface="Consolas"/>
                <a:sym typeface="Consolas"/>
              </a:rPr>
              <a:t>="</a:t>
            </a:r>
            <a:r>
              <a:rPr lang="en" sz="1100">
                <a:solidFill>
                  <a:srgbClr val="0077AA"/>
                </a:solidFill>
                <a:highlight>
                  <a:srgbClr val="F9F9FA"/>
                </a:highlight>
                <a:latin typeface="Consolas"/>
                <a:ea typeface="Consolas"/>
                <a:cs typeface="Consolas"/>
                <a:sym typeface="Consolas"/>
              </a:rPr>
              <a:t>description</a:t>
            </a:r>
            <a:r>
              <a:rPr lang="en" sz="1100">
                <a:solidFill>
                  <a:srgbClr val="999999"/>
                </a:solidFill>
                <a:highlight>
                  <a:srgbClr val="F9F9FA"/>
                </a:highlight>
                <a:latin typeface="Consolas"/>
                <a:ea typeface="Consolas"/>
                <a:cs typeface="Consolas"/>
                <a:sym typeface="Consolas"/>
              </a:rPr>
              <a:t>"</a:t>
            </a:r>
            <a:r>
              <a:rPr lang="en" sz="1100">
                <a:solidFill>
                  <a:srgbClr val="990055"/>
                </a:solidFill>
                <a:highlight>
                  <a:srgbClr val="F9F9FA"/>
                </a:highlight>
                <a:latin typeface="Consolas"/>
                <a:ea typeface="Consolas"/>
                <a:cs typeface="Consolas"/>
                <a:sym typeface="Consolas"/>
              </a:rPr>
              <a:t> </a:t>
            </a:r>
            <a:r>
              <a:rPr lang="en" sz="1100">
                <a:solidFill>
                  <a:srgbClr val="669900"/>
                </a:solidFill>
                <a:highlight>
                  <a:srgbClr val="F9F9FA"/>
                </a:highlight>
                <a:latin typeface="Consolas"/>
                <a:ea typeface="Consolas"/>
                <a:cs typeface="Consolas"/>
                <a:sym typeface="Consolas"/>
              </a:rPr>
              <a:t>content</a:t>
            </a:r>
            <a:r>
              <a:rPr lang="en" sz="1100">
                <a:solidFill>
                  <a:srgbClr val="999999"/>
                </a:solidFill>
                <a:highlight>
                  <a:srgbClr val="F9F9FA"/>
                </a:highlight>
                <a:latin typeface="Consolas"/>
                <a:ea typeface="Consolas"/>
                <a:cs typeface="Consolas"/>
                <a:sym typeface="Consolas"/>
              </a:rPr>
              <a:t>="</a:t>
            </a:r>
            <a:r>
              <a:rPr lang="en" sz="1100">
                <a:solidFill>
                  <a:srgbClr val="0077AA"/>
                </a:solidFill>
                <a:highlight>
                  <a:srgbClr val="F9F9FA"/>
                </a:highlight>
                <a:latin typeface="Consolas"/>
                <a:ea typeface="Consolas"/>
                <a:cs typeface="Consolas"/>
                <a:sym typeface="Consolas"/>
              </a:rPr>
              <a:t>The HTML5 Herald</a:t>
            </a:r>
            <a:r>
              <a:rPr lang="en" sz="1100">
                <a:solidFill>
                  <a:srgbClr val="999999"/>
                </a:solidFill>
                <a:highlight>
                  <a:srgbClr val="F9F9FA"/>
                </a:highlight>
                <a:latin typeface="Consolas"/>
                <a:ea typeface="Consolas"/>
                <a:cs typeface="Consolas"/>
                <a:sym typeface="Consolas"/>
              </a:rPr>
              <a:t>"&gt;</a:t>
            </a:r>
            <a:br>
              <a:rPr lang="en" sz="1100">
                <a:solidFill>
                  <a:srgbClr val="333333"/>
                </a:solidFill>
                <a:highlight>
                  <a:srgbClr val="F9F9FA"/>
                </a:highlight>
                <a:latin typeface="Consolas"/>
                <a:ea typeface="Consolas"/>
                <a:cs typeface="Consolas"/>
                <a:sym typeface="Consolas"/>
              </a:rPr>
            </a:br>
            <a:r>
              <a:rPr lang="en" sz="1100">
                <a:solidFill>
                  <a:srgbClr val="333333"/>
                </a:solidFill>
                <a:highlight>
                  <a:srgbClr val="F9F9FA"/>
                </a:highlight>
                <a:latin typeface="Consolas"/>
                <a:ea typeface="Consolas"/>
                <a:cs typeface="Consolas"/>
                <a:sym typeface="Consolas"/>
              </a:rPr>
              <a:t>  </a:t>
            </a:r>
            <a:r>
              <a:rPr lang="en" sz="1100">
                <a:solidFill>
                  <a:srgbClr val="999999"/>
                </a:solidFill>
                <a:highlight>
                  <a:srgbClr val="F9F9FA"/>
                </a:highlight>
                <a:latin typeface="Consolas"/>
                <a:ea typeface="Consolas"/>
                <a:cs typeface="Consolas"/>
                <a:sym typeface="Consolas"/>
              </a:rPr>
              <a:t>&lt;</a:t>
            </a:r>
            <a:r>
              <a:rPr lang="en" sz="1100">
                <a:solidFill>
                  <a:srgbClr val="990055"/>
                </a:solidFill>
                <a:highlight>
                  <a:srgbClr val="F9F9FA"/>
                </a:highlight>
                <a:latin typeface="Consolas"/>
                <a:ea typeface="Consolas"/>
                <a:cs typeface="Consolas"/>
                <a:sym typeface="Consolas"/>
              </a:rPr>
              <a:t>meta </a:t>
            </a:r>
            <a:r>
              <a:rPr lang="en" sz="1100">
                <a:solidFill>
                  <a:srgbClr val="669900"/>
                </a:solidFill>
                <a:highlight>
                  <a:srgbClr val="F9F9FA"/>
                </a:highlight>
                <a:latin typeface="Consolas"/>
                <a:ea typeface="Consolas"/>
                <a:cs typeface="Consolas"/>
                <a:sym typeface="Consolas"/>
              </a:rPr>
              <a:t>name</a:t>
            </a:r>
            <a:r>
              <a:rPr lang="en" sz="1100">
                <a:solidFill>
                  <a:srgbClr val="999999"/>
                </a:solidFill>
                <a:highlight>
                  <a:srgbClr val="F9F9FA"/>
                </a:highlight>
                <a:latin typeface="Consolas"/>
                <a:ea typeface="Consolas"/>
                <a:cs typeface="Consolas"/>
                <a:sym typeface="Consolas"/>
              </a:rPr>
              <a:t>="</a:t>
            </a:r>
            <a:r>
              <a:rPr lang="en" sz="1100">
                <a:solidFill>
                  <a:srgbClr val="0077AA"/>
                </a:solidFill>
                <a:highlight>
                  <a:srgbClr val="F9F9FA"/>
                </a:highlight>
                <a:latin typeface="Consolas"/>
                <a:ea typeface="Consolas"/>
                <a:cs typeface="Consolas"/>
                <a:sym typeface="Consolas"/>
              </a:rPr>
              <a:t>author</a:t>
            </a:r>
            <a:r>
              <a:rPr lang="en" sz="1100">
                <a:solidFill>
                  <a:srgbClr val="999999"/>
                </a:solidFill>
                <a:highlight>
                  <a:srgbClr val="F9F9FA"/>
                </a:highlight>
                <a:latin typeface="Consolas"/>
                <a:ea typeface="Consolas"/>
                <a:cs typeface="Consolas"/>
                <a:sym typeface="Consolas"/>
              </a:rPr>
              <a:t>"</a:t>
            </a:r>
            <a:r>
              <a:rPr lang="en" sz="1100">
                <a:solidFill>
                  <a:srgbClr val="990055"/>
                </a:solidFill>
                <a:highlight>
                  <a:srgbClr val="F9F9FA"/>
                </a:highlight>
                <a:latin typeface="Consolas"/>
                <a:ea typeface="Consolas"/>
                <a:cs typeface="Consolas"/>
                <a:sym typeface="Consolas"/>
              </a:rPr>
              <a:t> </a:t>
            </a:r>
            <a:r>
              <a:rPr lang="en" sz="1100">
                <a:solidFill>
                  <a:srgbClr val="669900"/>
                </a:solidFill>
                <a:highlight>
                  <a:srgbClr val="F9F9FA"/>
                </a:highlight>
                <a:latin typeface="Consolas"/>
                <a:ea typeface="Consolas"/>
                <a:cs typeface="Consolas"/>
                <a:sym typeface="Consolas"/>
              </a:rPr>
              <a:t>content</a:t>
            </a:r>
            <a:r>
              <a:rPr lang="en" sz="1100">
                <a:solidFill>
                  <a:srgbClr val="999999"/>
                </a:solidFill>
                <a:highlight>
                  <a:srgbClr val="F9F9FA"/>
                </a:highlight>
                <a:latin typeface="Consolas"/>
                <a:ea typeface="Consolas"/>
                <a:cs typeface="Consolas"/>
                <a:sym typeface="Consolas"/>
              </a:rPr>
              <a:t>="</a:t>
            </a:r>
            <a:r>
              <a:rPr lang="en" sz="1100">
                <a:solidFill>
                  <a:srgbClr val="0077AA"/>
                </a:solidFill>
                <a:highlight>
                  <a:srgbClr val="F9F9FA"/>
                </a:highlight>
                <a:latin typeface="Consolas"/>
                <a:ea typeface="Consolas"/>
                <a:cs typeface="Consolas"/>
                <a:sym typeface="Consolas"/>
              </a:rPr>
              <a:t>SitePoint</a:t>
            </a:r>
            <a:r>
              <a:rPr lang="en" sz="1100">
                <a:solidFill>
                  <a:srgbClr val="999999"/>
                </a:solidFill>
                <a:highlight>
                  <a:srgbClr val="F9F9FA"/>
                </a:highlight>
                <a:latin typeface="Consolas"/>
                <a:ea typeface="Consolas"/>
                <a:cs typeface="Consolas"/>
                <a:sym typeface="Consolas"/>
              </a:rPr>
              <a:t>"&gt;</a:t>
            </a:r>
            <a:br>
              <a:rPr lang="en" sz="1100">
                <a:solidFill>
                  <a:srgbClr val="333333"/>
                </a:solidFill>
                <a:highlight>
                  <a:srgbClr val="F9F9FA"/>
                </a:highlight>
                <a:latin typeface="Consolas"/>
                <a:ea typeface="Consolas"/>
                <a:cs typeface="Consolas"/>
                <a:sym typeface="Consolas"/>
              </a:rPr>
            </a:br>
            <a:r>
              <a:rPr lang="en" sz="1100">
                <a:solidFill>
                  <a:srgbClr val="333333"/>
                </a:solidFill>
                <a:highlight>
                  <a:srgbClr val="F9F9FA"/>
                </a:highlight>
                <a:latin typeface="Consolas"/>
                <a:ea typeface="Consolas"/>
                <a:cs typeface="Consolas"/>
                <a:sym typeface="Consolas"/>
              </a:rPr>
              <a:t>  </a:t>
            </a:r>
            <a:r>
              <a:rPr lang="en" sz="1100">
                <a:solidFill>
                  <a:srgbClr val="999999"/>
                </a:solidFill>
                <a:highlight>
                  <a:srgbClr val="F9F9FA"/>
                </a:highlight>
                <a:latin typeface="Consolas"/>
                <a:ea typeface="Consolas"/>
                <a:cs typeface="Consolas"/>
                <a:sym typeface="Consolas"/>
              </a:rPr>
              <a:t>&lt;</a:t>
            </a:r>
            <a:r>
              <a:rPr lang="en" sz="1100">
                <a:solidFill>
                  <a:srgbClr val="990055"/>
                </a:solidFill>
                <a:highlight>
                  <a:srgbClr val="F9F9FA"/>
                </a:highlight>
                <a:latin typeface="Consolas"/>
                <a:ea typeface="Consolas"/>
                <a:cs typeface="Consolas"/>
                <a:sym typeface="Consolas"/>
              </a:rPr>
              <a:t>link </a:t>
            </a:r>
            <a:r>
              <a:rPr lang="en" sz="1100">
                <a:solidFill>
                  <a:srgbClr val="669900"/>
                </a:solidFill>
                <a:highlight>
                  <a:srgbClr val="F9F9FA"/>
                </a:highlight>
                <a:latin typeface="Consolas"/>
                <a:ea typeface="Consolas"/>
                <a:cs typeface="Consolas"/>
                <a:sym typeface="Consolas"/>
              </a:rPr>
              <a:t>rel</a:t>
            </a:r>
            <a:r>
              <a:rPr lang="en" sz="1100">
                <a:solidFill>
                  <a:srgbClr val="999999"/>
                </a:solidFill>
                <a:highlight>
                  <a:srgbClr val="F9F9FA"/>
                </a:highlight>
                <a:latin typeface="Consolas"/>
                <a:ea typeface="Consolas"/>
                <a:cs typeface="Consolas"/>
                <a:sym typeface="Consolas"/>
              </a:rPr>
              <a:t>="</a:t>
            </a:r>
            <a:r>
              <a:rPr lang="en" sz="1100">
                <a:solidFill>
                  <a:srgbClr val="0077AA"/>
                </a:solidFill>
                <a:highlight>
                  <a:srgbClr val="F9F9FA"/>
                </a:highlight>
                <a:latin typeface="Consolas"/>
                <a:ea typeface="Consolas"/>
                <a:cs typeface="Consolas"/>
                <a:sym typeface="Consolas"/>
              </a:rPr>
              <a:t>stylesheet</a:t>
            </a:r>
            <a:r>
              <a:rPr lang="en" sz="1100">
                <a:solidFill>
                  <a:srgbClr val="999999"/>
                </a:solidFill>
                <a:highlight>
                  <a:srgbClr val="F9F9FA"/>
                </a:highlight>
                <a:latin typeface="Consolas"/>
                <a:ea typeface="Consolas"/>
                <a:cs typeface="Consolas"/>
                <a:sym typeface="Consolas"/>
              </a:rPr>
              <a:t>"</a:t>
            </a:r>
            <a:r>
              <a:rPr lang="en" sz="1100">
                <a:solidFill>
                  <a:srgbClr val="990055"/>
                </a:solidFill>
                <a:highlight>
                  <a:srgbClr val="F9F9FA"/>
                </a:highlight>
                <a:latin typeface="Consolas"/>
                <a:ea typeface="Consolas"/>
                <a:cs typeface="Consolas"/>
                <a:sym typeface="Consolas"/>
              </a:rPr>
              <a:t> </a:t>
            </a:r>
            <a:r>
              <a:rPr lang="en" sz="1100">
                <a:solidFill>
                  <a:srgbClr val="669900"/>
                </a:solidFill>
                <a:highlight>
                  <a:srgbClr val="F9F9FA"/>
                </a:highlight>
                <a:latin typeface="Consolas"/>
                <a:ea typeface="Consolas"/>
                <a:cs typeface="Consolas"/>
                <a:sym typeface="Consolas"/>
              </a:rPr>
              <a:t>href</a:t>
            </a:r>
            <a:r>
              <a:rPr lang="en" sz="1100">
                <a:solidFill>
                  <a:srgbClr val="999999"/>
                </a:solidFill>
                <a:highlight>
                  <a:srgbClr val="F9F9FA"/>
                </a:highlight>
                <a:latin typeface="Consolas"/>
                <a:ea typeface="Consolas"/>
                <a:cs typeface="Consolas"/>
                <a:sym typeface="Consolas"/>
              </a:rPr>
              <a:t>="</a:t>
            </a:r>
            <a:r>
              <a:rPr lang="en" sz="1100">
                <a:solidFill>
                  <a:srgbClr val="0077AA"/>
                </a:solidFill>
                <a:highlight>
                  <a:srgbClr val="F9F9FA"/>
                </a:highlight>
                <a:latin typeface="Consolas"/>
                <a:ea typeface="Consolas"/>
                <a:cs typeface="Consolas"/>
                <a:sym typeface="Consolas"/>
              </a:rPr>
              <a:t>css/styles.css?v</a:t>
            </a:r>
            <a:r>
              <a:rPr lang="en" sz="1100">
                <a:solidFill>
                  <a:srgbClr val="999999"/>
                </a:solidFill>
                <a:highlight>
                  <a:srgbClr val="F9F9FA"/>
                </a:highlight>
                <a:latin typeface="Consolas"/>
                <a:ea typeface="Consolas"/>
                <a:cs typeface="Consolas"/>
                <a:sym typeface="Consolas"/>
              </a:rPr>
              <a:t>=</a:t>
            </a:r>
            <a:r>
              <a:rPr lang="en" sz="1100">
                <a:solidFill>
                  <a:srgbClr val="0077AA"/>
                </a:solidFill>
                <a:highlight>
                  <a:srgbClr val="F9F9FA"/>
                </a:highlight>
                <a:latin typeface="Consolas"/>
                <a:ea typeface="Consolas"/>
                <a:cs typeface="Consolas"/>
                <a:sym typeface="Consolas"/>
              </a:rPr>
              <a:t>1.0</a:t>
            </a:r>
            <a:r>
              <a:rPr lang="en" sz="1100">
                <a:solidFill>
                  <a:srgbClr val="999999"/>
                </a:solidFill>
                <a:highlight>
                  <a:srgbClr val="F9F9FA"/>
                </a:highlight>
                <a:latin typeface="Consolas"/>
                <a:ea typeface="Consolas"/>
                <a:cs typeface="Consolas"/>
                <a:sym typeface="Consolas"/>
              </a:rPr>
              <a:t>"&gt;</a:t>
            </a:r>
            <a:br>
              <a:rPr lang="en" sz="1100">
                <a:solidFill>
                  <a:srgbClr val="333333"/>
                </a:solidFill>
                <a:highlight>
                  <a:srgbClr val="F9F9FA"/>
                </a:highlight>
                <a:latin typeface="Consolas"/>
                <a:ea typeface="Consolas"/>
                <a:cs typeface="Consolas"/>
                <a:sym typeface="Consolas"/>
              </a:rPr>
            </a:br>
            <a:r>
              <a:rPr lang="en" sz="1100">
                <a:solidFill>
                  <a:srgbClr val="333333"/>
                </a:solidFill>
                <a:highlight>
                  <a:srgbClr val="F9F9FA"/>
                </a:highlight>
                <a:latin typeface="Consolas"/>
                <a:ea typeface="Consolas"/>
                <a:cs typeface="Consolas"/>
                <a:sym typeface="Consolas"/>
              </a:rPr>
              <a:t>  </a:t>
            </a:r>
            <a:r>
              <a:rPr lang="en" sz="1100">
                <a:solidFill>
                  <a:srgbClr val="708090"/>
                </a:solidFill>
                <a:highlight>
                  <a:srgbClr val="F9F9FA"/>
                </a:highlight>
                <a:latin typeface="Consolas"/>
                <a:ea typeface="Consolas"/>
                <a:cs typeface="Consolas"/>
                <a:sym typeface="Consolas"/>
              </a:rPr>
              <a:t>&lt;!--[if lt IE 9]&gt;</a:t>
            </a:r>
            <a:br>
              <a:rPr lang="en" sz="1100">
                <a:solidFill>
                  <a:srgbClr val="708090"/>
                </a:solidFill>
                <a:highlight>
                  <a:srgbClr val="F9F9FA"/>
                </a:highlight>
                <a:latin typeface="Consolas"/>
                <a:ea typeface="Consolas"/>
                <a:cs typeface="Consolas"/>
                <a:sym typeface="Consolas"/>
              </a:rPr>
            </a:br>
            <a:r>
              <a:rPr lang="en" sz="1100">
                <a:solidFill>
                  <a:srgbClr val="708090"/>
                </a:solidFill>
                <a:highlight>
                  <a:srgbClr val="F9F9FA"/>
                </a:highlight>
                <a:latin typeface="Consolas"/>
                <a:ea typeface="Consolas"/>
                <a:cs typeface="Consolas"/>
                <a:sym typeface="Consolas"/>
              </a:rPr>
              <a:t>    &lt;script src="https://cdnjs.cloudflare.com/ajax/libs/html5shiv/3.7.3/html5shiv.js"&gt;&lt;/script&gt;</a:t>
            </a:r>
            <a:br>
              <a:rPr lang="en" sz="1100">
                <a:solidFill>
                  <a:srgbClr val="708090"/>
                </a:solidFill>
                <a:highlight>
                  <a:srgbClr val="F9F9FA"/>
                </a:highlight>
                <a:latin typeface="Consolas"/>
                <a:ea typeface="Consolas"/>
                <a:cs typeface="Consolas"/>
                <a:sym typeface="Consolas"/>
              </a:rPr>
            </a:br>
            <a:r>
              <a:rPr lang="en" sz="1100">
                <a:solidFill>
                  <a:srgbClr val="708090"/>
                </a:solidFill>
                <a:highlight>
                  <a:srgbClr val="F9F9FA"/>
                </a:highlight>
                <a:latin typeface="Consolas"/>
                <a:ea typeface="Consolas"/>
                <a:cs typeface="Consolas"/>
                <a:sym typeface="Consolas"/>
              </a:rPr>
              <a:t>  &lt;![endif]--&gt;</a:t>
            </a:r>
            <a:br>
              <a:rPr lang="en" sz="1100">
                <a:solidFill>
                  <a:srgbClr val="333333"/>
                </a:solidFill>
                <a:highlight>
                  <a:srgbClr val="F9F9FA"/>
                </a:highlight>
                <a:latin typeface="Consolas"/>
                <a:ea typeface="Consolas"/>
                <a:cs typeface="Consolas"/>
                <a:sym typeface="Consolas"/>
              </a:rPr>
            </a:br>
            <a:r>
              <a:rPr lang="en" sz="1100">
                <a:solidFill>
                  <a:srgbClr val="999999"/>
                </a:solidFill>
                <a:highlight>
                  <a:srgbClr val="F9F9FA"/>
                </a:highlight>
                <a:latin typeface="Consolas"/>
                <a:ea typeface="Consolas"/>
                <a:cs typeface="Consolas"/>
                <a:sym typeface="Consolas"/>
              </a:rPr>
              <a:t>&lt;/</a:t>
            </a:r>
            <a:r>
              <a:rPr lang="en" sz="1100">
                <a:solidFill>
                  <a:srgbClr val="990055"/>
                </a:solidFill>
                <a:highlight>
                  <a:srgbClr val="F9F9FA"/>
                </a:highlight>
                <a:latin typeface="Consolas"/>
                <a:ea typeface="Consolas"/>
                <a:cs typeface="Consolas"/>
                <a:sym typeface="Consolas"/>
              </a:rPr>
              <a:t>head</a:t>
            </a:r>
            <a:r>
              <a:rPr lang="en" sz="1100">
                <a:solidFill>
                  <a:srgbClr val="999999"/>
                </a:solidFill>
                <a:highlight>
                  <a:srgbClr val="F9F9FA"/>
                </a:highlight>
                <a:latin typeface="Consolas"/>
                <a:ea typeface="Consolas"/>
                <a:cs typeface="Consolas"/>
                <a:sym typeface="Consolas"/>
              </a:rPr>
              <a:t>&gt;</a:t>
            </a:r>
            <a:br>
              <a:rPr lang="en" sz="1100">
                <a:solidFill>
                  <a:srgbClr val="333333"/>
                </a:solidFill>
                <a:highlight>
                  <a:srgbClr val="F9F9FA"/>
                </a:highlight>
                <a:latin typeface="Consolas"/>
                <a:ea typeface="Consolas"/>
                <a:cs typeface="Consolas"/>
                <a:sym typeface="Consolas"/>
              </a:rPr>
            </a:br>
            <a:r>
              <a:rPr lang="en" sz="1100">
                <a:solidFill>
                  <a:srgbClr val="999999"/>
                </a:solidFill>
                <a:highlight>
                  <a:srgbClr val="F9F9FA"/>
                </a:highlight>
                <a:latin typeface="Consolas"/>
                <a:ea typeface="Consolas"/>
                <a:cs typeface="Consolas"/>
                <a:sym typeface="Consolas"/>
              </a:rPr>
              <a:t>&lt;</a:t>
            </a:r>
            <a:r>
              <a:rPr lang="en" sz="1100">
                <a:solidFill>
                  <a:srgbClr val="990055"/>
                </a:solidFill>
                <a:highlight>
                  <a:srgbClr val="F9F9FA"/>
                </a:highlight>
                <a:latin typeface="Consolas"/>
                <a:ea typeface="Consolas"/>
                <a:cs typeface="Consolas"/>
                <a:sym typeface="Consolas"/>
              </a:rPr>
              <a:t>body</a:t>
            </a:r>
            <a:r>
              <a:rPr lang="en" sz="1100">
                <a:solidFill>
                  <a:srgbClr val="999999"/>
                </a:solidFill>
                <a:highlight>
                  <a:srgbClr val="F9F9FA"/>
                </a:highlight>
                <a:latin typeface="Consolas"/>
                <a:ea typeface="Consolas"/>
                <a:cs typeface="Consolas"/>
                <a:sym typeface="Consolas"/>
              </a:rPr>
              <a:t>&gt;</a:t>
            </a:r>
            <a:br>
              <a:rPr lang="en" sz="1100">
                <a:solidFill>
                  <a:srgbClr val="333333"/>
                </a:solidFill>
                <a:highlight>
                  <a:srgbClr val="F9F9FA"/>
                </a:highlight>
                <a:latin typeface="Consolas"/>
                <a:ea typeface="Consolas"/>
                <a:cs typeface="Consolas"/>
                <a:sym typeface="Consolas"/>
              </a:rPr>
            </a:br>
            <a:r>
              <a:rPr lang="en" sz="1100">
                <a:solidFill>
                  <a:srgbClr val="333333"/>
                </a:solidFill>
                <a:highlight>
                  <a:srgbClr val="F9F9FA"/>
                </a:highlight>
                <a:latin typeface="Consolas"/>
                <a:ea typeface="Consolas"/>
                <a:cs typeface="Consolas"/>
                <a:sym typeface="Consolas"/>
              </a:rPr>
              <a:t>  </a:t>
            </a:r>
            <a:r>
              <a:rPr lang="en" sz="1100">
                <a:solidFill>
                  <a:srgbClr val="999999"/>
                </a:solidFill>
                <a:highlight>
                  <a:srgbClr val="F9F9FA"/>
                </a:highlight>
                <a:latin typeface="Consolas"/>
                <a:ea typeface="Consolas"/>
                <a:cs typeface="Consolas"/>
                <a:sym typeface="Consolas"/>
              </a:rPr>
              <a:t>&lt;</a:t>
            </a:r>
            <a:r>
              <a:rPr lang="en" sz="1100">
                <a:solidFill>
                  <a:srgbClr val="990055"/>
                </a:solidFill>
                <a:highlight>
                  <a:srgbClr val="F9F9FA"/>
                </a:highlight>
                <a:latin typeface="Consolas"/>
                <a:ea typeface="Consolas"/>
                <a:cs typeface="Consolas"/>
                <a:sym typeface="Consolas"/>
              </a:rPr>
              <a:t>script </a:t>
            </a:r>
            <a:r>
              <a:rPr lang="en" sz="1100">
                <a:solidFill>
                  <a:srgbClr val="669900"/>
                </a:solidFill>
                <a:highlight>
                  <a:srgbClr val="F9F9FA"/>
                </a:highlight>
                <a:latin typeface="Consolas"/>
                <a:ea typeface="Consolas"/>
                <a:cs typeface="Consolas"/>
                <a:sym typeface="Consolas"/>
              </a:rPr>
              <a:t>src</a:t>
            </a:r>
            <a:r>
              <a:rPr lang="en" sz="1100">
                <a:solidFill>
                  <a:srgbClr val="999999"/>
                </a:solidFill>
                <a:highlight>
                  <a:srgbClr val="F9F9FA"/>
                </a:highlight>
                <a:latin typeface="Consolas"/>
                <a:ea typeface="Consolas"/>
                <a:cs typeface="Consolas"/>
                <a:sym typeface="Consolas"/>
              </a:rPr>
              <a:t>="</a:t>
            </a:r>
            <a:r>
              <a:rPr lang="en" sz="1100">
                <a:solidFill>
                  <a:srgbClr val="0077AA"/>
                </a:solidFill>
                <a:highlight>
                  <a:srgbClr val="F9F9FA"/>
                </a:highlight>
                <a:latin typeface="Consolas"/>
                <a:ea typeface="Consolas"/>
                <a:cs typeface="Consolas"/>
                <a:sym typeface="Consolas"/>
              </a:rPr>
              <a:t>js/scripts.js</a:t>
            </a:r>
            <a:r>
              <a:rPr lang="en" sz="1100">
                <a:solidFill>
                  <a:srgbClr val="999999"/>
                </a:solidFill>
                <a:highlight>
                  <a:srgbClr val="F9F9FA"/>
                </a:highlight>
                <a:latin typeface="Consolas"/>
                <a:ea typeface="Consolas"/>
                <a:cs typeface="Consolas"/>
                <a:sym typeface="Consolas"/>
              </a:rPr>
              <a:t>"&gt;&lt;/</a:t>
            </a:r>
            <a:r>
              <a:rPr lang="en" sz="1100">
                <a:solidFill>
                  <a:srgbClr val="990055"/>
                </a:solidFill>
                <a:highlight>
                  <a:srgbClr val="F9F9FA"/>
                </a:highlight>
                <a:latin typeface="Consolas"/>
                <a:ea typeface="Consolas"/>
                <a:cs typeface="Consolas"/>
                <a:sym typeface="Consolas"/>
              </a:rPr>
              <a:t>script</a:t>
            </a:r>
            <a:r>
              <a:rPr lang="en" sz="1100">
                <a:solidFill>
                  <a:srgbClr val="999999"/>
                </a:solidFill>
                <a:highlight>
                  <a:srgbClr val="F9F9FA"/>
                </a:highlight>
                <a:latin typeface="Consolas"/>
                <a:ea typeface="Consolas"/>
                <a:cs typeface="Consolas"/>
                <a:sym typeface="Consolas"/>
              </a:rPr>
              <a:t>&gt;</a:t>
            </a:r>
            <a:br>
              <a:rPr lang="en" sz="1100">
                <a:solidFill>
                  <a:srgbClr val="333333"/>
                </a:solidFill>
                <a:highlight>
                  <a:srgbClr val="F9F9FA"/>
                </a:highlight>
                <a:latin typeface="Consolas"/>
                <a:ea typeface="Consolas"/>
                <a:cs typeface="Consolas"/>
                <a:sym typeface="Consolas"/>
              </a:rPr>
            </a:br>
            <a:r>
              <a:rPr lang="en" sz="1100">
                <a:solidFill>
                  <a:srgbClr val="999999"/>
                </a:solidFill>
                <a:highlight>
                  <a:srgbClr val="F9F9FA"/>
                </a:highlight>
                <a:latin typeface="Consolas"/>
                <a:ea typeface="Consolas"/>
                <a:cs typeface="Consolas"/>
                <a:sym typeface="Consolas"/>
              </a:rPr>
              <a:t>&lt;/</a:t>
            </a:r>
            <a:r>
              <a:rPr lang="en" sz="1100">
                <a:solidFill>
                  <a:srgbClr val="990055"/>
                </a:solidFill>
                <a:highlight>
                  <a:srgbClr val="F9F9FA"/>
                </a:highlight>
                <a:latin typeface="Consolas"/>
                <a:ea typeface="Consolas"/>
                <a:cs typeface="Consolas"/>
                <a:sym typeface="Consolas"/>
              </a:rPr>
              <a:t>body</a:t>
            </a:r>
            <a:r>
              <a:rPr lang="en" sz="1100">
                <a:solidFill>
                  <a:srgbClr val="999999"/>
                </a:solidFill>
                <a:highlight>
                  <a:srgbClr val="F9F9FA"/>
                </a:highlight>
                <a:latin typeface="Consolas"/>
                <a:ea typeface="Consolas"/>
                <a:cs typeface="Consolas"/>
                <a:sym typeface="Consolas"/>
              </a:rPr>
              <a:t>&gt;</a:t>
            </a:r>
            <a:br>
              <a:rPr lang="en" sz="1100">
                <a:solidFill>
                  <a:srgbClr val="333333"/>
                </a:solidFill>
                <a:highlight>
                  <a:srgbClr val="F9F9FA"/>
                </a:highlight>
                <a:latin typeface="Consolas"/>
                <a:ea typeface="Consolas"/>
                <a:cs typeface="Consolas"/>
                <a:sym typeface="Consolas"/>
              </a:rPr>
            </a:br>
            <a:r>
              <a:rPr lang="en" sz="1100">
                <a:solidFill>
                  <a:srgbClr val="999999"/>
                </a:solidFill>
                <a:highlight>
                  <a:srgbClr val="F9F9FA"/>
                </a:highlight>
                <a:latin typeface="Consolas"/>
                <a:ea typeface="Consolas"/>
                <a:cs typeface="Consolas"/>
                <a:sym typeface="Consolas"/>
              </a:rPr>
              <a:t>&lt;/</a:t>
            </a:r>
            <a:r>
              <a:rPr lang="en" sz="1100">
                <a:solidFill>
                  <a:srgbClr val="990055"/>
                </a:solidFill>
                <a:highlight>
                  <a:srgbClr val="F9F9FA"/>
                </a:highlight>
                <a:latin typeface="Consolas"/>
                <a:ea typeface="Consolas"/>
                <a:cs typeface="Consolas"/>
                <a:sym typeface="Consolas"/>
              </a:rPr>
              <a:t>html</a:t>
            </a:r>
            <a:r>
              <a:rPr lang="en" sz="1100">
                <a:solidFill>
                  <a:srgbClr val="999999"/>
                </a:solidFill>
                <a:highlight>
                  <a:srgbClr val="F9F9FA"/>
                </a:highlight>
                <a:latin typeface="Consolas"/>
                <a:ea typeface="Consolas"/>
                <a:cs typeface="Consolas"/>
                <a:sym typeface="Consolas"/>
              </a:rPr>
              <a:t>&gt;</a:t>
            </a:r>
            <a:endParaRPr sz="1100">
              <a:solidFill>
                <a:srgbClr val="999999"/>
              </a:solidFill>
              <a:highlight>
                <a:srgbClr val="F9F9FA"/>
              </a:highlight>
              <a:latin typeface="Consolas"/>
              <a:ea typeface="Consolas"/>
              <a:cs typeface="Consolas"/>
              <a:sym typeface="Consolas"/>
            </a:endParaRPr>
          </a:p>
          <a:p>
            <a:pPr indent="0" lvl="0" marL="0">
              <a:spcBef>
                <a:spcPts val="600"/>
              </a:spcBef>
              <a:spcAft>
                <a:spcPts val="16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