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430720" y="1152000"/>
            <a:ext cx="4281480" cy="3416040"/>
          </a:xfrm>
          <a:prstGeom prst="rect">
            <a:avLst/>
          </a:prstGeom>
          <a:ln>
            <a:noFill/>
          </a:ln>
        </p:spPr>
      </p:pic>
      <p:pic>
        <p:nvPicPr>
          <p:cNvPr id="39"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2430720" y="1152000"/>
            <a:ext cx="4281480" cy="3416040"/>
          </a:xfrm>
          <a:prstGeom prst="rect">
            <a:avLst/>
          </a:prstGeom>
          <a:ln>
            <a:noFill/>
          </a:ln>
        </p:spPr>
      </p:pic>
      <p:pic>
        <p:nvPicPr>
          <p:cNvPr id="76"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0" name="CustomShape 1"/>
          <p:cNvSpPr/>
          <p:nvPr/>
        </p:nvSpPr>
        <p:spPr>
          <a:xfrm>
            <a:off x="4519080" y="2855520"/>
            <a:ext cx="105120" cy="105120"/>
          </a:xfrm>
          <a:prstGeom prst="ellipse">
            <a:avLst/>
          </a:prstGeom>
          <a:solidFill>
            <a:schemeClr val="dk1"/>
          </a:solidFill>
          <a:ln>
            <a:noFill/>
          </a:ln>
        </p:spPr>
        <p:style>
          <a:lnRef idx="0"/>
          <a:fillRef idx="0"/>
          <a:effectRef idx="0"/>
          <a:fontRef idx="minor"/>
        </p:style>
      </p:sp>
      <p:sp>
        <p:nvSpPr>
          <p:cNvPr id="1" name="CustomShape 2"/>
          <p:cNvSpPr/>
          <p:nvPr/>
        </p:nvSpPr>
        <p:spPr>
          <a:xfrm>
            <a:off x="4688280" y="2855520"/>
            <a:ext cx="105120" cy="105120"/>
          </a:xfrm>
          <a:prstGeom prst="ellipse">
            <a:avLst/>
          </a:prstGeom>
          <a:solidFill>
            <a:schemeClr val="dk1"/>
          </a:solidFill>
          <a:ln>
            <a:noFill/>
          </a:ln>
        </p:spPr>
        <p:style>
          <a:lnRef idx="0"/>
          <a:fillRef idx="0"/>
          <a:effectRef idx="0"/>
          <a:fontRef idx="minor"/>
        </p:style>
      </p:sp>
      <p:sp>
        <p:nvSpPr>
          <p:cNvPr id="2" name="CustomShape 3"/>
          <p:cNvSpPr/>
          <p:nvPr/>
        </p:nvSpPr>
        <p:spPr>
          <a:xfrm>
            <a:off x="4350240" y="2855520"/>
            <a:ext cx="105120" cy="105120"/>
          </a:xfrm>
          <a:prstGeom prst="ellipse">
            <a:avLst/>
          </a:prstGeom>
          <a:solidFill>
            <a:schemeClr val="dk1"/>
          </a:solidFill>
          <a:ln>
            <a:noFill/>
          </a:ln>
        </p:spPr>
        <p:style>
          <a:lnRef idx="0"/>
          <a:fillRef idx="0"/>
          <a:effectRef idx="0"/>
          <a:fontRef idx="minor"/>
        </p:style>
      </p:sp>
      <p:sp>
        <p:nvSpPr>
          <p:cNvPr id="3" name="PlaceHolder 4"/>
          <p:cNvSpPr>
            <a:spLocks noGrp="1"/>
          </p:cNvSpPr>
          <p:nvPr>
            <p:ph type="title"/>
          </p:nvPr>
        </p:nvSpPr>
        <p:spPr>
          <a:xfrm>
            <a:off x="671400" y="990720"/>
            <a:ext cx="7801200" cy="172980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490240" y="4681080"/>
            <a:ext cx="548280" cy="393120"/>
          </a:xfrm>
          <a:prstGeom prst="rect">
            <a:avLst/>
          </a:prstGeom>
        </p:spPr>
        <p:txBody>
          <a:bodyPr tIns="91440" bIns="91440" anchor="ctr"/>
          <a:p>
            <a:pPr algn="r">
              <a:lnSpc>
                <a:spcPct val="100000"/>
              </a:lnSpc>
            </a:pPr>
            <a:fld id="{A187CF68-AE0C-410B-BFD3-20F61BE12542}" type="slidenum">
              <a:rPr b="0" lang="en-US" sz="1000" spc="-1" strike="noStrike">
                <a:solidFill>
                  <a:srgbClr val="cacaca"/>
                </a:solidFill>
                <a:uFill>
                  <a:solidFill>
                    <a:srgbClr val="ffffff"/>
                  </a:solidFill>
                </a:uFill>
                <a:latin typeface="Average"/>
                <a:ea typeface="Average"/>
              </a:rPr>
              <a:t>&lt;number&gt;</a:t>
            </a:fld>
            <a:endParaRPr b="0"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42" name="PlaceHolder 3"/>
          <p:cNvSpPr>
            <a:spLocks noGrp="1"/>
          </p:cNvSpPr>
          <p:nvPr>
            <p:ph type="sldNum"/>
          </p:nvPr>
        </p:nvSpPr>
        <p:spPr>
          <a:xfrm>
            <a:off x="8490240" y="4681080"/>
            <a:ext cx="548280" cy="393120"/>
          </a:xfrm>
          <a:prstGeom prst="rect">
            <a:avLst/>
          </a:prstGeom>
        </p:spPr>
        <p:txBody>
          <a:bodyPr tIns="91440" bIns="91440" anchor="ctr"/>
          <a:p>
            <a:pPr algn="r">
              <a:lnSpc>
                <a:spcPct val="100000"/>
              </a:lnSpc>
            </a:pPr>
            <a:fld id="{07D3A051-5452-498C-BE19-A49E4BFE1766}" type="slidenum">
              <a:rPr b="0" lang="en-US" sz="1000" spc="-1" strike="noStrike">
                <a:solidFill>
                  <a:srgbClr val="cacaca"/>
                </a:solidFill>
                <a:uFill>
                  <a:solidFill>
                    <a:srgbClr val="ffffff"/>
                  </a:solidFill>
                </a:uFill>
                <a:latin typeface="Average"/>
                <a:ea typeface="Average"/>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hyperlink" Target="http://localhost:4567" TargetMode="External"/><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hyperlink" Target="http://localhost:4567/hello" TargetMode="External"/><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hyperlink" Target="https://www.uv.es/~jgutierr/MySQL_Java/TutorialEclipse.pdf" TargetMode="External"/><Relationship Id="rId2" Type="http://schemas.openxmlformats.org/officeDocument/2006/relationships/hyperlink" Target="https://www.arquitecturajava.com/que-es-gradle/" TargetMode="External"/><Relationship Id="rId3" Type="http://schemas.openxmlformats.org/officeDocument/2006/relationships/hyperlink" Target="http://sparkjava.com" TargetMode="External"/><Relationship Id="rId4"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parkjava.com/documentation"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671400" y="990720"/>
            <a:ext cx="7801200" cy="1729800"/>
          </a:xfrm>
          <a:prstGeom prst="rect">
            <a:avLst/>
          </a:prstGeom>
          <a:noFill/>
          <a:ln>
            <a:noFill/>
          </a:ln>
        </p:spPr>
        <p:txBody>
          <a:bodyPr tIns="91440" bIns="91440" anchor="b"/>
          <a:p>
            <a:pPr algn="ctr">
              <a:lnSpc>
                <a:spcPct val="100000"/>
              </a:lnSpc>
            </a:pPr>
            <a:r>
              <a:rPr b="0" lang="en-US" sz="4800" spc="-1" strike="noStrike">
                <a:solidFill>
                  <a:srgbClr val="ffffff"/>
                </a:solidFill>
                <a:uFill>
                  <a:solidFill>
                    <a:srgbClr val="ffffff"/>
                  </a:solidFill>
                </a:uFill>
                <a:latin typeface="Oswald"/>
                <a:ea typeface="Oswald"/>
              </a:rPr>
              <a:t>Clase #3 - Proyectos en Eclipse con Java Spark</a:t>
            </a:r>
            <a:endParaRPr b="0" lang="en-US" sz="1400" spc="-1" strike="noStrike">
              <a:solidFill>
                <a:srgbClr val="000000"/>
              </a:solidFill>
              <a:uFill>
                <a:solidFill>
                  <a:srgbClr val="ffffff"/>
                </a:solidFill>
              </a:uFill>
              <a:latin typeface="Arial"/>
            </a:endParaRPr>
          </a:p>
        </p:txBody>
      </p:sp>
      <p:sp>
        <p:nvSpPr>
          <p:cNvPr id="78" name="TextShape 2"/>
          <p:cNvSpPr txBox="1"/>
          <p:nvPr/>
        </p:nvSpPr>
        <p:spPr>
          <a:xfrm>
            <a:off x="671400" y="3174840"/>
            <a:ext cx="7801200" cy="792360"/>
          </a:xfrm>
          <a:prstGeom prst="rect">
            <a:avLst/>
          </a:prstGeom>
          <a:noFill/>
          <a:ln>
            <a:noFill/>
          </a:ln>
        </p:spPr>
        <p:txBody>
          <a:bodyPr tIns="91440" bIns="91440"/>
          <a:p>
            <a:pPr algn="ctr">
              <a:lnSpc>
                <a:spcPct val="100000"/>
              </a:lnSpc>
            </a:pPr>
            <a:r>
              <a:rPr b="0" lang="en-US" sz="2100" spc="-1" strike="noStrike">
                <a:solidFill>
                  <a:srgbClr val="cacaca"/>
                </a:solidFill>
                <a:uFill>
                  <a:solidFill>
                    <a:srgbClr val="ffffff"/>
                  </a:solidFill>
                </a:uFill>
                <a:latin typeface="Average"/>
                <a:ea typeface="Average"/>
              </a:rPr>
              <a:t>Eclipse / Java Spark / Gradle</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Modificando el build.Gradle.</a:t>
            </a:r>
            <a:endParaRPr b="0" lang="en-US" sz="1400" spc="-1" strike="noStrike">
              <a:solidFill>
                <a:srgbClr val="000000"/>
              </a:solidFill>
              <a:uFill>
                <a:solidFill>
                  <a:srgbClr val="ffffff"/>
                </a:solidFill>
              </a:uFill>
              <a:latin typeface="Arial"/>
            </a:endParaRPr>
          </a:p>
        </p:txBody>
      </p:sp>
      <p:sp>
        <p:nvSpPr>
          <p:cNvPr id="99"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Se hace necesario agregar los paquetes que vamos a usar en nuestro proyecto, y para esto, haremos uso del archivo </a:t>
            </a:r>
            <a:r>
              <a:rPr b="1" lang="en-US" sz="1800" spc="-1" strike="noStrike">
                <a:solidFill>
                  <a:srgbClr val="cacaca"/>
                </a:solidFill>
                <a:uFill>
                  <a:solidFill>
                    <a:srgbClr val="ffffff"/>
                  </a:solidFill>
                </a:uFill>
                <a:latin typeface="Average"/>
                <a:ea typeface="Average"/>
              </a:rPr>
              <a:t>build.gradle.</a:t>
            </a:r>
            <a:r>
              <a:rPr b="0" lang="en-US" sz="1800" spc="-1" strike="noStrike">
                <a:solidFill>
                  <a:srgbClr val="cacaca"/>
                </a:solidFill>
                <a:uFill>
                  <a:solidFill>
                    <a:srgbClr val="ffffff"/>
                  </a:solidFill>
                </a:uFill>
                <a:latin typeface="Average"/>
                <a:ea typeface="Average"/>
              </a:rPr>
              <a:t> El paquete más importante a utilizar es </a:t>
            </a:r>
            <a:r>
              <a:rPr b="1" lang="en-US" sz="1800" spc="-1" strike="noStrike">
                <a:solidFill>
                  <a:srgbClr val="cacaca"/>
                </a:solidFill>
                <a:uFill>
                  <a:solidFill>
                    <a:srgbClr val="ffffff"/>
                  </a:solidFill>
                </a:uFill>
                <a:latin typeface="Average"/>
                <a:ea typeface="Average"/>
              </a:rPr>
              <a:t>Spark Java</a:t>
            </a:r>
            <a:r>
              <a:rPr b="0" lang="en-US" sz="1800" spc="-1" strike="noStrike">
                <a:solidFill>
                  <a:srgbClr val="cacaca"/>
                </a:solidFill>
                <a:uFill>
                  <a:solidFill>
                    <a:srgbClr val="ffffff"/>
                  </a:solidFill>
                </a:uFill>
                <a:latin typeface="Average"/>
                <a:ea typeface="Average"/>
              </a:rPr>
              <a:t>, que será nuestra base para el desarrollo de aplicaciones web.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
</a:t>
            </a:r>
            <a:r>
              <a:rPr b="0" lang="en-US" sz="1800" spc="-1" strike="noStrike">
                <a:solidFill>
                  <a:srgbClr val="cacaca"/>
                </a:solidFill>
                <a:uFill>
                  <a:solidFill>
                    <a:srgbClr val="ffffff"/>
                  </a:solidFill>
                </a:uFill>
                <a:latin typeface="Average"/>
                <a:ea typeface="Average"/>
              </a:rPr>
              <a:t>Además de este, agregaremos </a:t>
            </a:r>
            <a:r>
              <a:rPr b="1" lang="en-US" sz="1800" spc="-1" strike="noStrike">
                <a:solidFill>
                  <a:srgbClr val="cacaca"/>
                </a:solidFill>
                <a:uFill>
                  <a:solidFill>
                    <a:srgbClr val="ffffff"/>
                  </a:solidFill>
                </a:uFill>
                <a:latin typeface="Average"/>
                <a:ea typeface="Average"/>
              </a:rPr>
              <a:t>SLF4J Simple Binding</a:t>
            </a:r>
            <a:r>
              <a:rPr b="0" lang="en-US" sz="1800" spc="-1" strike="noStrike">
                <a:solidFill>
                  <a:srgbClr val="cacaca"/>
                </a:solidFill>
                <a:uFill>
                  <a:solidFill>
                    <a:srgbClr val="ffffff"/>
                  </a:solidFill>
                </a:uFill>
                <a:latin typeface="Average"/>
                <a:ea typeface="Average"/>
              </a:rPr>
              <a:t>, El cual sirve como un Logger que describió los sucesos que pasan en el servidor web de Spark. Es importante resaltar que sin este, existe la posibilidad de que </a:t>
            </a:r>
            <a:r>
              <a:rPr b="1" lang="en-US" sz="1800" spc="-1" strike="noStrike">
                <a:solidFill>
                  <a:srgbClr val="cacaca"/>
                </a:solidFill>
                <a:uFill>
                  <a:solidFill>
                    <a:srgbClr val="ffffff"/>
                  </a:solidFill>
                </a:uFill>
                <a:latin typeface="Average"/>
                <a:ea typeface="Average"/>
              </a:rPr>
              <a:t>no corra</a:t>
            </a:r>
            <a:r>
              <a:rPr b="0" lang="en-US" sz="1800" spc="-1" strike="noStrike">
                <a:solidFill>
                  <a:srgbClr val="cacaca"/>
                </a:solidFill>
                <a:uFill>
                  <a:solidFill>
                    <a:srgbClr val="ffffff"/>
                  </a:solidFill>
                </a:uFill>
                <a:latin typeface="Average"/>
                <a:ea typeface="Average"/>
              </a:rPr>
              <a:t> el servidor.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Nuestro </a:t>
            </a:r>
            <a:r>
              <a:rPr b="1" lang="en-US" sz="1800" spc="-1" strike="noStrike">
                <a:solidFill>
                  <a:srgbClr val="cacaca"/>
                </a:solidFill>
                <a:uFill>
                  <a:solidFill>
                    <a:srgbClr val="ffffff"/>
                  </a:solidFill>
                </a:uFill>
                <a:latin typeface="Average"/>
                <a:ea typeface="Average"/>
              </a:rPr>
              <a:t>build.gradle</a:t>
            </a:r>
            <a:r>
              <a:rPr b="0" lang="en-US" sz="1800" spc="-1" strike="noStrike">
                <a:solidFill>
                  <a:srgbClr val="cacaca"/>
                </a:solidFill>
                <a:uFill>
                  <a:solidFill>
                    <a:srgbClr val="ffffff"/>
                  </a:solidFill>
                </a:uFill>
                <a:latin typeface="Average"/>
                <a:ea typeface="Average"/>
              </a:rPr>
              <a:t> ha de verse como la imagen en el siguiente slide.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Shape 122" descr=""/>
          <p:cNvPicPr/>
          <p:nvPr/>
        </p:nvPicPr>
        <p:blipFill>
          <a:blip r:embed="rId1"/>
          <a:stretch/>
        </p:blipFill>
        <p:spPr>
          <a:xfrm>
            <a:off x="676440" y="268560"/>
            <a:ext cx="7791120" cy="467640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Gradle -&gt; Refresh</a:t>
            </a:r>
            <a:endParaRPr b="0" lang="en-US" sz="1400" spc="-1" strike="noStrike">
              <a:solidFill>
                <a:srgbClr val="000000"/>
              </a:solidFill>
              <a:uFill>
                <a:solidFill>
                  <a:srgbClr val="ffffff"/>
                </a:solidFill>
              </a:uFill>
              <a:latin typeface="Arial"/>
            </a:endParaRPr>
          </a:p>
        </p:txBody>
      </p:sp>
      <p:sp>
        <p:nvSpPr>
          <p:cNvPr id="102"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Al agregar nuevas dependencias a nuestro proyecto mediante el </a:t>
            </a:r>
            <a:r>
              <a:rPr b="1" lang="en-US" sz="1800" spc="-1" strike="noStrike">
                <a:solidFill>
                  <a:srgbClr val="cacaca"/>
                </a:solidFill>
                <a:uFill>
                  <a:solidFill>
                    <a:srgbClr val="ffffff"/>
                  </a:solidFill>
                </a:uFill>
                <a:latin typeface="Average"/>
                <a:ea typeface="Average"/>
              </a:rPr>
              <a:t>build.gradle</a:t>
            </a:r>
            <a:r>
              <a:rPr b="0" lang="en-US" sz="1800" spc="-1" strike="noStrike">
                <a:solidFill>
                  <a:srgbClr val="cacaca"/>
                </a:solidFill>
                <a:uFill>
                  <a:solidFill>
                    <a:srgbClr val="ffffff"/>
                  </a:solidFill>
                </a:uFill>
                <a:latin typeface="Average"/>
                <a:ea typeface="Average"/>
              </a:rPr>
              <a:t>, es importante que estas sean descargadas y aplicadas a nuestro proyecto. Para esto, es importante ejecutar </a:t>
            </a:r>
            <a:r>
              <a:rPr b="1" lang="en-US" sz="1800" spc="-1" strike="noStrike">
                <a:solidFill>
                  <a:srgbClr val="cacaca"/>
                </a:solidFill>
                <a:uFill>
                  <a:solidFill>
                    <a:srgbClr val="ffffff"/>
                  </a:solidFill>
                </a:uFill>
                <a:latin typeface="Average"/>
                <a:ea typeface="Average"/>
              </a:rPr>
              <a:t>el gradle refresh</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Pueden ejecutarlo dando </a:t>
            </a:r>
            <a:r>
              <a:rPr b="1" lang="en-US" sz="1800" spc="-1" strike="noStrike">
                <a:solidFill>
                  <a:srgbClr val="cacaca"/>
                </a:solidFill>
                <a:uFill>
                  <a:solidFill>
                    <a:srgbClr val="ffffff"/>
                  </a:solidFill>
                </a:uFill>
                <a:latin typeface="Average"/>
                <a:ea typeface="Average"/>
              </a:rPr>
              <a:t>click derecho en el proyecto -&gt; Gradle -&gt; Refresh Gradle Project.</a:t>
            </a:r>
            <a:endParaRPr b="0" lang="en-US" sz="14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Utilizando Spark Java</a:t>
            </a:r>
            <a:endParaRPr b="0" lang="en-US" sz="1400" spc="-1" strike="noStrike">
              <a:solidFill>
                <a:srgbClr val="000000"/>
              </a:solidFill>
              <a:uFill>
                <a:solidFill>
                  <a:srgbClr val="ffffff"/>
                </a:solidFill>
              </a:uFill>
              <a:latin typeface="Arial"/>
            </a:endParaRPr>
          </a:p>
        </p:txBody>
      </p:sp>
      <p:sp>
        <p:nvSpPr>
          <p:cNvPr id="104"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Es hora de empezar a Programar y crear nuestra aplicación web. Agreguen una nueva clase dentro del paquete </a:t>
            </a:r>
            <a:r>
              <a:rPr b="1" lang="en-US" sz="1800" spc="-1" strike="noStrike">
                <a:solidFill>
                  <a:srgbClr val="cacaca"/>
                </a:solidFill>
                <a:uFill>
                  <a:solidFill>
                    <a:srgbClr val="ffffff"/>
                  </a:solidFill>
                </a:uFill>
                <a:latin typeface="Average"/>
                <a:ea typeface="Average"/>
              </a:rPr>
              <a:t>default</a:t>
            </a:r>
            <a:r>
              <a:rPr b="0" lang="en-US" sz="1800" spc="-1" strike="noStrike">
                <a:solidFill>
                  <a:srgbClr val="cacaca"/>
                </a:solidFill>
                <a:uFill>
                  <a:solidFill>
                    <a:srgbClr val="ffffff"/>
                  </a:solidFill>
                </a:uFill>
                <a:latin typeface="Average"/>
                <a:ea typeface="Average"/>
              </a:rPr>
              <a:t> con el nombre que prefieran. En este ejemplo, la clase tiene por nombre </a:t>
            </a:r>
            <a:r>
              <a:rPr b="1" lang="en-US" sz="1800" spc="-1" strike="noStrike">
                <a:solidFill>
                  <a:srgbClr val="cacaca"/>
                </a:solidFill>
                <a:uFill>
                  <a:solidFill>
                    <a:srgbClr val="ffffff"/>
                  </a:solidFill>
                </a:uFill>
                <a:latin typeface="Average"/>
                <a:ea typeface="Average"/>
              </a:rPr>
              <a:t>App.Java</a:t>
            </a:r>
            <a:r>
              <a:rPr b="0" lang="en-US" sz="1800" spc="-1" strike="noStrike">
                <a:solidFill>
                  <a:srgbClr val="cacaca"/>
                </a:solidFill>
                <a:uFill>
                  <a:solidFill>
                    <a:srgbClr val="ffffff"/>
                  </a:solidFill>
                </a:uFill>
                <a:latin typeface="Average"/>
                <a:ea typeface="Average"/>
              </a:rPr>
              <a:t>. Procuren importar la librería de Spark Java, y pueden empezar a programar:</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p:txBody>
      </p:sp>
      <p:pic>
        <p:nvPicPr>
          <p:cNvPr id="105" name="Shape 135" descr=""/>
          <p:cNvPicPr/>
          <p:nvPr/>
        </p:nvPicPr>
        <p:blipFill>
          <a:blip r:embed="rId1"/>
          <a:stretch/>
        </p:blipFill>
        <p:spPr>
          <a:xfrm>
            <a:off x="1881000" y="2607480"/>
            <a:ext cx="5381280" cy="14760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Corriendo nuestra Aplicación</a:t>
            </a:r>
            <a:endParaRPr b="0" lang="en-US" sz="1400" spc="-1" strike="noStrike">
              <a:solidFill>
                <a:srgbClr val="000000"/>
              </a:solidFill>
              <a:uFill>
                <a:solidFill>
                  <a:srgbClr val="ffffff"/>
                </a:solidFill>
              </a:u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Para correr nuestra aplicación, los pasos son muy sencillos:</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0" lang="en-US" sz="1800" spc="-1" strike="noStrike">
                <a:solidFill>
                  <a:srgbClr val="cacaca"/>
                </a:solidFill>
                <a:uFill>
                  <a:solidFill>
                    <a:srgbClr val="ffffff"/>
                  </a:solidFill>
                </a:uFill>
                <a:latin typeface="Average"/>
                <a:ea typeface="Average"/>
              </a:rPr>
              <a:t>Click Derecho en nuestra clase principal (En este caso, </a:t>
            </a:r>
            <a:r>
              <a:rPr b="1" lang="en-US" sz="1800" spc="-1" strike="noStrike">
                <a:solidFill>
                  <a:srgbClr val="cacaca"/>
                </a:solidFill>
                <a:uFill>
                  <a:solidFill>
                    <a:srgbClr val="ffffff"/>
                  </a:solidFill>
                </a:uFill>
                <a:latin typeface="Average"/>
                <a:ea typeface="Average"/>
              </a:rPr>
              <a:t>App.java</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1" lang="en-US" sz="1800" spc="-1" strike="noStrike">
                <a:solidFill>
                  <a:srgbClr val="cacaca"/>
                </a:solidFill>
                <a:uFill>
                  <a:solidFill>
                    <a:srgbClr val="ffffff"/>
                  </a:solidFill>
                </a:uFill>
                <a:latin typeface="Average"/>
                <a:ea typeface="Average"/>
              </a:rPr>
              <a:t>Run As</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1" lang="en-US" sz="1800" spc="-1" strike="noStrike">
                <a:solidFill>
                  <a:srgbClr val="cacaca"/>
                </a:solidFill>
                <a:uFill>
                  <a:solidFill>
                    <a:srgbClr val="ffffff"/>
                  </a:solidFill>
                </a:uFill>
                <a:latin typeface="Average"/>
                <a:ea typeface="Average"/>
              </a:rPr>
              <a:t>Java Application</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Al ejecutar estos tres pasos, el servidor ha de correr, y la consola ha de mostrar la siguiente información: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108" name="Shape 142" descr=""/>
          <p:cNvPicPr/>
          <p:nvPr/>
        </p:nvPicPr>
        <p:blipFill>
          <a:blip r:embed="rId1"/>
          <a:stretch/>
        </p:blipFill>
        <p:spPr>
          <a:xfrm>
            <a:off x="0" y="3469320"/>
            <a:ext cx="9143640" cy="18770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Donde ver nuestro resultado</a:t>
            </a:r>
            <a:endParaRPr b="0" lang="en-US" sz="1400" spc="-1" strike="noStrike">
              <a:solidFill>
                <a:srgbClr val="000000"/>
              </a:solidFill>
              <a:uFill>
                <a:solidFill>
                  <a:srgbClr val="ffffff"/>
                </a:solidFill>
              </a:uFill>
              <a:latin typeface="Arial"/>
            </a:endParaRPr>
          </a:p>
        </p:txBody>
      </p:sp>
      <p:sp>
        <p:nvSpPr>
          <p:cNvPr id="110"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Si se fijan en la consola, esta muestra que la aplicación está corriendo en el puerto </a:t>
            </a:r>
            <a:r>
              <a:rPr b="1" lang="en-US" sz="1800" spc="-1" strike="noStrike">
                <a:solidFill>
                  <a:srgbClr val="cacaca"/>
                </a:solidFill>
                <a:uFill>
                  <a:solidFill>
                    <a:srgbClr val="ffffff"/>
                  </a:solidFill>
                </a:uFill>
                <a:latin typeface="Average"/>
                <a:ea typeface="Average"/>
              </a:rPr>
              <a:t>4567</a:t>
            </a:r>
            <a:r>
              <a:rPr b="0" lang="en-US" sz="1800" spc="-1" strike="noStrike">
                <a:solidFill>
                  <a:srgbClr val="cacaca"/>
                </a:solidFill>
                <a:uFill>
                  <a:solidFill>
                    <a:srgbClr val="ffffff"/>
                  </a:solidFill>
                </a:uFill>
                <a:latin typeface="Average"/>
                <a:ea typeface="Average"/>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Por tanto, para ver nuestra aplicación, podemos ir a la URL: </a:t>
            </a:r>
            <a:r>
              <a:rPr b="1" lang="en-US" sz="1800" spc="-1" strike="noStrike" u="sng">
                <a:solidFill>
                  <a:srgbClr val="ffd966"/>
                </a:solidFill>
                <a:uFill>
                  <a:solidFill>
                    <a:srgbClr val="ffffff"/>
                  </a:solidFill>
                </a:uFill>
                <a:latin typeface="Average"/>
                <a:ea typeface="Average"/>
                <a:hlinkClick r:id="rId1"/>
              </a:rPr>
              <a:t>http://localhost:4567</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111" name="Shape 149" descr=""/>
          <p:cNvPicPr/>
          <p:nvPr/>
        </p:nvPicPr>
        <p:blipFill>
          <a:blip r:embed="rId2"/>
          <a:stretch/>
        </p:blipFill>
        <p:spPr>
          <a:xfrm>
            <a:off x="311760" y="1922760"/>
            <a:ext cx="6518880" cy="2696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Resultado</a:t>
            </a:r>
            <a:endParaRPr b="0" lang="en-US" sz="1400" spc="-1" strike="noStrike">
              <a:solidFill>
                <a:srgbClr val="000000"/>
              </a:solidFill>
              <a:uFill>
                <a:solidFill>
                  <a:srgbClr val="ffffff"/>
                </a:solidFill>
              </a:uFill>
              <a:latin typeface="Arial"/>
            </a:endParaRPr>
          </a:p>
        </p:txBody>
      </p:sp>
      <p:sp>
        <p:nvSpPr>
          <p:cNvPr id="113"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El codigo en </a:t>
            </a:r>
            <a:r>
              <a:rPr b="1" lang="en-US" sz="1800" spc="-1" strike="noStrike">
                <a:solidFill>
                  <a:srgbClr val="cacaca"/>
                </a:solidFill>
                <a:uFill>
                  <a:solidFill>
                    <a:srgbClr val="ffffff"/>
                  </a:solidFill>
                </a:uFill>
                <a:latin typeface="Average"/>
                <a:ea typeface="Average"/>
              </a:rPr>
              <a:t>App.java</a:t>
            </a:r>
            <a:r>
              <a:rPr b="0" lang="en-US" sz="1800" spc="-1" strike="noStrike">
                <a:solidFill>
                  <a:srgbClr val="cacaca"/>
                </a:solidFill>
                <a:uFill>
                  <a:solidFill>
                    <a:srgbClr val="ffffff"/>
                  </a:solidFill>
                </a:uFill>
                <a:latin typeface="Average"/>
                <a:ea typeface="Average"/>
              </a:rPr>
              <a:t> descibe unicamente la ruta </a:t>
            </a:r>
            <a:r>
              <a:rPr b="1" lang="en-US" sz="1800" spc="-1" strike="noStrike">
                <a:solidFill>
                  <a:srgbClr val="cacaca"/>
                </a:solidFill>
                <a:uFill>
                  <a:solidFill>
                    <a:srgbClr val="ffffff"/>
                  </a:solidFill>
                </a:uFill>
                <a:latin typeface="Average"/>
                <a:ea typeface="Average"/>
              </a:rPr>
              <a:t>/hello</a:t>
            </a:r>
            <a:r>
              <a:rPr b="0" lang="en-US" sz="1800" spc="-1" strike="noStrike">
                <a:solidFill>
                  <a:srgbClr val="cacaca"/>
                </a:solidFill>
                <a:uFill>
                  <a:solidFill>
                    <a:srgbClr val="ffffff"/>
                  </a:solidFill>
                </a:uFill>
                <a:latin typeface="Average"/>
                <a:ea typeface="Average"/>
              </a:rPr>
              <a:t>, por tanto, si accedemos a </a:t>
            </a:r>
            <a:r>
              <a:rPr b="1" lang="en-US" sz="1800" spc="-1" strike="noStrike" u="sng">
                <a:solidFill>
                  <a:srgbClr val="ffd966"/>
                </a:solidFill>
                <a:uFill>
                  <a:solidFill>
                    <a:srgbClr val="ffffff"/>
                  </a:solidFill>
                </a:uFill>
                <a:latin typeface="Average"/>
                <a:ea typeface="Average"/>
                <a:hlinkClick r:id="rId1"/>
              </a:rPr>
              <a:t>http://localhost:4567/hello</a:t>
            </a:r>
            <a:r>
              <a:rPr b="0" lang="en-US" sz="1800" spc="-1" strike="noStrike">
                <a:solidFill>
                  <a:srgbClr val="cacaca"/>
                </a:solidFill>
                <a:uFill>
                  <a:solidFill>
                    <a:srgbClr val="ffffff"/>
                  </a:solidFill>
                </a:uFill>
                <a:latin typeface="Average"/>
                <a:ea typeface="Average"/>
              </a:rPr>
              <a:t>, hemos de observar el texto </a:t>
            </a:r>
            <a:r>
              <a:rPr b="1" lang="en-US" sz="1800" spc="-1" strike="noStrike">
                <a:solidFill>
                  <a:srgbClr val="cacaca"/>
                </a:solidFill>
                <a:uFill>
                  <a:solidFill>
                    <a:srgbClr val="ffffff"/>
                  </a:solidFill>
                </a:uFill>
                <a:latin typeface="Average"/>
                <a:ea typeface="Average"/>
              </a:rPr>
              <a:t>Hello World.</a:t>
            </a:r>
            <a:r>
              <a:rPr b="0" lang="en-US" sz="1800" spc="-1" strike="noStrike">
                <a:solidFill>
                  <a:srgbClr val="cacaca"/>
                </a:solidFill>
                <a:uFill>
                  <a:solidFill>
                    <a:srgbClr val="ffffff"/>
                  </a:solidFill>
                </a:uFill>
                <a:latin typeface="Average"/>
                <a:ea typeface="Average"/>
              </a:rPr>
              <a:t> En la imagen a continuación pueden ver que este es el caso:</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p:txBody>
      </p:sp>
      <p:pic>
        <p:nvPicPr>
          <p:cNvPr id="114" name="Shape 156" descr=""/>
          <p:cNvPicPr/>
          <p:nvPr/>
        </p:nvPicPr>
        <p:blipFill>
          <a:blip r:embed="rId2"/>
          <a:stretch/>
        </p:blipFill>
        <p:spPr>
          <a:xfrm>
            <a:off x="360000" y="2511000"/>
            <a:ext cx="3123720" cy="11998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Agregando archivos estáticos (HTML / CSS / JS / Imagenes)</a:t>
            </a:r>
            <a:endParaRPr b="0" lang="en-US" sz="1400" spc="-1" strike="noStrike">
              <a:solidFill>
                <a:srgbClr val="000000"/>
              </a:solidFill>
              <a:uFill>
                <a:solidFill>
                  <a:srgbClr val="ffffff"/>
                </a:solidFill>
              </a:uFill>
              <a:latin typeface="Arial"/>
            </a:endParaRPr>
          </a:p>
        </p:txBody>
      </p:sp>
      <p:sp>
        <p:nvSpPr>
          <p:cNvPr id="116" name="TextShape 2"/>
          <p:cNvSpPr txBox="1"/>
          <p:nvPr/>
        </p:nvSpPr>
        <p:spPr>
          <a:xfrm>
            <a:off x="311760" y="101772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Agregar archivos estáticos en Spark es muy sencillo. Para esto, solo han de crear el directorio (folder) </a:t>
            </a:r>
            <a:r>
              <a:rPr b="1" lang="en-US" sz="1800" spc="-1" strike="noStrike">
                <a:solidFill>
                  <a:srgbClr val="cacaca"/>
                </a:solidFill>
                <a:uFill>
                  <a:solidFill>
                    <a:srgbClr val="ffffff"/>
                  </a:solidFill>
                </a:uFill>
                <a:latin typeface="Average"/>
                <a:ea typeface="Average"/>
              </a:rPr>
              <a:t>resources</a:t>
            </a:r>
            <a:r>
              <a:rPr b="0" lang="en-US" sz="1800" spc="-1" strike="noStrike">
                <a:solidFill>
                  <a:srgbClr val="cacaca"/>
                </a:solidFill>
                <a:uFill>
                  <a:solidFill>
                    <a:srgbClr val="ffffff"/>
                  </a:solidFill>
                </a:uFill>
                <a:latin typeface="Average"/>
                <a:ea typeface="Average"/>
              </a:rPr>
              <a:t> dentro de la carpeta </a:t>
            </a:r>
            <a:r>
              <a:rPr b="1" lang="en-US" sz="1800" spc="-1" strike="noStrike">
                <a:solidFill>
                  <a:srgbClr val="cacaca"/>
                </a:solidFill>
                <a:uFill>
                  <a:solidFill>
                    <a:srgbClr val="ffffff"/>
                  </a:solidFill>
                </a:uFill>
                <a:latin typeface="Average"/>
                <a:ea typeface="Average"/>
              </a:rPr>
              <a:t>src/main</a:t>
            </a:r>
            <a:r>
              <a:rPr b="0" lang="en-US" sz="1800" spc="-1" strike="noStrike">
                <a:solidFill>
                  <a:srgbClr val="cacaca"/>
                </a:solidFill>
                <a:uFill>
                  <a:solidFill>
                    <a:srgbClr val="ffffff"/>
                  </a:solidFill>
                </a:uFill>
                <a:latin typeface="Average"/>
                <a:ea typeface="Average"/>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117" name="Shape 163" descr=""/>
          <p:cNvPicPr/>
          <p:nvPr/>
        </p:nvPicPr>
        <p:blipFill>
          <a:blip r:embed="rId1"/>
          <a:stretch/>
        </p:blipFill>
        <p:spPr>
          <a:xfrm>
            <a:off x="2733840" y="1825920"/>
            <a:ext cx="3676320" cy="32000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Continuacion</a:t>
            </a:r>
            <a:endParaRPr b="0" lang="en-US" sz="1400" spc="-1" strike="noStrike">
              <a:solidFill>
                <a:srgbClr val="000000"/>
              </a:solidFill>
              <a:uFill>
                <a:solidFill>
                  <a:srgbClr val="ffffff"/>
                </a:solidFill>
              </a:uFill>
              <a:latin typeface="Arial"/>
            </a:endParaRPr>
          </a:p>
        </p:txBody>
      </p:sp>
      <p:sp>
        <p:nvSpPr>
          <p:cNvPr id="119"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Una vez con el directorio creado, es importante decirle a Spark dónde buscar los archivos estáticos.  Esto se hace mediante la función </a:t>
            </a:r>
            <a:r>
              <a:rPr b="1" lang="en-US" sz="1800" spc="-1" strike="noStrike">
                <a:solidFill>
                  <a:srgbClr val="cacaca"/>
                </a:solidFill>
                <a:uFill>
                  <a:solidFill>
                    <a:srgbClr val="ffffff"/>
                  </a:solidFill>
                </a:uFill>
                <a:latin typeface="Average"/>
                <a:ea typeface="Average"/>
              </a:rPr>
              <a:t>staticFiles.location()</a:t>
            </a:r>
            <a:r>
              <a:rPr b="0" lang="en-US" sz="1800" spc="-1" strike="noStrike">
                <a:solidFill>
                  <a:srgbClr val="cacaca"/>
                </a:solidFill>
                <a:uFill>
                  <a:solidFill>
                    <a:srgbClr val="ffffff"/>
                  </a:solidFill>
                </a:uFill>
                <a:latin typeface="Average"/>
                <a:ea typeface="Average"/>
              </a:rPr>
              <a:t>. La agregamos al inicio de nuestra aplicación como se muestra a continuación:</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p:txBody>
      </p:sp>
      <p:pic>
        <p:nvPicPr>
          <p:cNvPr id="120" name="Shape 170" descr=""/>
          <p:cNvPicPr/>
          <p:nvPr/>
        </p:nvPicPr>
        <p:blipFill>
          <a:blip r:embed="rId1"/>
          <a:stretch/>
        </p:blipFill>
        <p:spPr>
          <a:xfrm>
            <a:off x="2505240" y="2279520"/>
            <a:ext cx="4133520" cy="116172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Agregamos un archivo e intentamos:</a:t>
            </a:r>
            <a:endParaRPr b="0" lang="en-US" sz="1400" spc="-1" strike="noStrike">
              <a:solidFill>
                <a:srgbClr val="000000"/>
              </a:solidFill>
              <a:uFill>
                <a:solidFill>
                  <a:srgbClr val="ffffff"/>
                </a:solidFill>
              </a:uFill>
              <a:latin typeface="Arial"/>
            </a:endParaRPr>
          </a:p>
        </p:txBody>
      </p:sp>
      <p:sp>
        <p:nvSpPr>
          <p:cNvPr id="122" name="TextShape 2"/>
          <p:cNvSpPr txBox="1"/>
          <p:nvPr/>
        </p:nvSpPr>
        <p:spPr>
          <a:xfrm>
            <a:off x="311760" y="1152360"/>
            <a:ext cx="8520120" cy="3416040"/>
          </a:xfrm>
          <a:prstGeom prst="rect">
            <a:avLst/>
          </a:prstGeom>
          <a:noFill/>
          <a:ln>
            <a:noFill/>
          </a:ln>
        </p:spPr>
        <p:txBody>
          <a:bodyPr tIns="91440" bIns="91440"/>
          <a:p>
            <a:pPr>
              <a:lnSpc>
                <a:spcPct val="100000"/>
              </a:lnSpc>
            </a:pPr>
            <a:r>
              <a:rPr b="1" lang="en-US" sz="1800" spc="-1" strike="noStrike">
                <a:solidFill>
                  <a:srgbClr val="cacaca"/>
                </a:solidFill>
                <a:uFill>
                  <a:solidFill>
                    <a:srgbClr val="ffffff"/>
                  </a:solidFill>
                </a:uFill>
                <a:latin typeface="Average"/>
                <a:ea typeface="Average"/>
              </a:rPr>
              <a:t>Nota: </a:t>
            </a:r>
            <a:r>
              <a:rPr b="0" lang="en-US" sz="1800" spc="-1" strike="noStrike">
                <a:solidFill>
                  <a:srgbClr val="cacaca"/>
                </a:solidFill>
                <a:uFill>
                  <a:solidFill>
                    <a:srgbClr val="ffffff"/>
                  </a:solidFill>
                </a:uFill>
                <a:latin typeface="Average"/>
                <a:ea typeface="Average"/>
              </a:rPr>
              <a:t>Es importante que actualicen el proyecto Gradle al agregar un archivo estático a la aplicación.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Provando -&gt;</a:t>
            </a:r>
            <a:endParaRPr b="0" lang="en-US" sz="1400" spc="-1" strike="noStrike">
              <a:solidFill>
                <a:srgbClr val="000000"/>
              </a:solidFill>
              <a:uFill>
                <a:solidFill>
                  <a:srgbClr val="ffffff"/>
                </a:solidFill>
              </a:uFill>
              <a:latin typeface="Arial"/>
            </a:endParaRPr>
          </a:p>
        </p:txBody>
      </p:sp>
      <p:pic>
        <p:nvPicPr>
          <p:cNvPr id="123" name="Shape 177" descr=""/>
          <p:cNvPicPr/>
          <p:nvPr/>
        </p:nvPicPr>
        <p:blipFill>
          <a:blip r:embed="rId1"/>
          <a:stretch/>
        </p:blipFill>
        <p:spPr>
          <a:xfrm>
            <a:off x="2762280" y="1741320"/>
            <a:ext cx="3619080" cy="1456920"/>
          </a:xfrm>
          <a:prstGeom prst="rect">
            <a:avLst/>
          </a:prstGeom>
          <a:ln>
            <a:noFill/>
          </a:ln>
        </p:spPr>
      </p:pic>
      <p:pic>
        <p:nvPicPr>
          <p:cNvPr id="124" name="Shape 178" descr=""/>
          <p:cNvPicPr/>
          <p:nvPr/>
        </p:nvPicPr>
        <p:blipFill>
          <a:blip r:embed="rId2"/>
          <a:stretch/>
        </p:blipFill>
        <p:spPr>
          <a:xfrm>
            <a:off x="2381400" y="3555360"/>
            <a:ext cx="4381200" cy="14950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Eclipse</a:t>
            </a:r>
            <a:endParaRPr b="0" lang="en-US" sz="1400" spc="-1" strike="noStrike">
              <a:solidFill>
                <a:srgbClr val="000000"/>
              </a:solidFill>
              <a:uFill>
                <a:solidFill>
                  <a:srgbClr val="ffffff"/>
                </a:solidFill>
              </a:uFill>
              <a:latin typeface="Arial"/>
            </a:endParaRPr>
          </a:p>
        </p:txBody>
      </p:sp>
      <p:sp>
        <p:nvSpPr>
          <p:cNvPr id="80"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Eclipse es una plataforma de desarrollo open source basada en Java. Es un desarrollo de IBM cuyo código fuente fue puesto a disposición de los usuarios. En si mismo Eclipse es un marco y un conjunto de servicios para construir un entorno de desarrollo a partir de componentes conectados (plug-in). Hay plug-ins para el desarrollo de Java (JDT Java Development Tools) así como para el desarrollo en C/C++, COBOL, etc. La version instalada en el laboratorio incluye el plug-in JDT.</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Listos para crear nuestra propia aplicación</a:t>
            </a:r>
            <a:endParaRPr b="0" lang="en-US" sz="1400" spc="-1" strike="noStrike">
              <a:solidFill>
                <a:srgbClr val="000000"/>
              </a:solidFill>
              <a:uFill>
                <a:solidFill>
                  <a:srgbClr val="ffffff"/>
                </a:solidFill>
              </a:uFill>
              <a:latin typeface="Arial"/>
            </a:endParaRPr>
          </a:p>
        </p:txBody>
      </p:sp>
      <p:sp>
        <p:nvSpPr>
          <p:cNvPr id="126"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Con estos conocimientos podemos iniciar a crear nuestra propia aplicación. Es importante destacar que, usualmente, los archivos estáticos se guardan dentro de una carpeta llamada </a:t>
            </a:r>
            <a:r>
              <a:rPr b="1" lang="en-US" sz="1800" spc="-1" strike="noStrike">
                <a:solidFill>
                  <a:srgbClr val="cacaca"/>
                </a:solidFill>
                <a:uFill>
                  <a:solidFill>
                    <a:srgbClr val="ffffff"/>
                  </a:solidFill>
                </a:uFill>
                <a:latin typeface="Average"/>
                <a:ea typeface="Average"/>
              </a:rPr>
              <a:t>public</a:t>
            </a:r>
            <a:r>
              <a:rPr b="0" lang="en-US" sz="1800" spc="-1" strike="noStrike">
                <a:solidFill>
                  <a:srgbClr val="cacaca"/>
                </a:solidFill>
                <a:uFill>
                  <a:solidFill>
                    <a:srgbClr val="ffffff"/>
                  </a:solidFill>
                </a:uFill>
                <a:latin typeface="Average"/>
                <a:ea typeface="Average"/>
              </a:rPr>
              <a:t> que es como lo veremos a lo largo de la materia. Si bien es posible hacer uso de lo que acabamos de ver, es buena práctica especificar la carpeta </a:t>
            </a:r>
            <a:r>
              <a:rPr b="1" lang="en-US" sz="1800" spc="-1" strike="noStrike">
                <a:solidFill>
                  <a:srgbClr val="cacaca"/>
                </a:solidFill>
                <a:uFill>
                  <a:solidFill>
                    <a:srgbClr val="ffffff"/>
                  </a:solidFill>
                </a:uFill>
                <a:latin typeface="Average"/>
                <a:ea typeface="Average"/>
              </a:rPr>
              <a:t>public</a:t>
            </a:r>
            <a:r>
              <a:rPr b="0" lang="en-US" sz="1800" spc="-1" strike="noStrike">
                <a:solidFill>
                  <a:srgbClr val="cacaca"/>
                </a:solidFill>
                <a:uFill>
                  <a:solidFill>
                    <a:srgbClr val="ffffff"/>
                  </a:solidFill>
                </a:uFill>
                <a:latin typeface="Average"/>
                <a:ea typeface="Average"/>
              </a:rPr>
              <a:t>.</a:t>
            </a:r>
            <a:endParaRPr b="0" lang="en-US" sz="14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Bibliografia</a:t>
            </a:r>
            <a:endParaRPr b="0" lang="en-US" sz="1400" spc="-1" strike="noStrike">
              <a:solidFill>
                <a:srgbClr val="000000"/>
              </a:solidFill>
              <a:uFill>
                <a:solidFill>
                  <a:srgbClr val="ffffff"/>
                </a:solidFill>
              </a:uFill>
              <a:latin typeface="Arial"/>
            </a:endParaRPr>
          </a:p>
        </p:txBody>
      </p:sp>
      <p:sp>
        <p:nvSpPr>
          <p:cNvPr id="128"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cacaca"/>
              </a:buClr>
              <a:buFont typeface="Average"/>
              <a:buChar char="●"/>
            </a:pPr>
            <a:r>
              <a:rPr b="0" lang="en-US" sz="1800" spc="-1" strike="noStrike" u="sng">
                <a:solidFill>
                  <a:srgbClr val="ffd966"/>
                </a:solidFill>
                <a:uFill>
                  <a:solidFill>
                    <a:srgbClr val="ffffff"/>
                  </a:solidFill>
                </a:uFill>
                <a:latin typeface="Average"/>
                <a:ea typeface="Average"/>
                <a:hlinkClick r:id="rId1"/>
              </a:rPr>
              <a:t>https://www.uv.es/~jgutierr/MySQL_Java/TutorialEclipse.pdf</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0" lang="en-US" sz="1800" spc="-1" strike="noStrike" u="sng">
                <a:solidFill>
                  <a:srgbClr val="ffd966"/>
                </a:solidFill>
                <a:uFill>
                  <a:solidFill>
                    <a:srgbClr val="ffffff"/>
                  </a:solidFill>
                </a:uFill>
                <a:latin typeface="Average"/>
                <a:ea typeface="Average"/>
                <a:hlinkClick r:id="rId2"/>
              </a:rPr>
              <a:t>https://www.arquitecturajava.com/que-es-gradle/</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0" lang="en-US" sz="1800" spc="-1" strike="noStrike" u="sng">
                <a:solidFill>
                  <a:srgbClr val="ffd966"/>
                </a:solidFill>
                <a:uFill>
                  <a:solidFill>
                    <a:srgbClr val="ffffff"/>
                  </a:solidFill>
                </a:uFill>
                <a:latin typeface="Average"/>
                <a:ea typeface="Average"/>
                <a:hlinkClick r:id="rId3"/>
              </a:rPr>
              <a:t>http://sparkjava.com</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Gradle</a:t>
            </a:r>
            <a:r>
              <a:rPr b="0" lang="en-US" sz="3000" spc="-1" strike="noStrike">
                <a:solidFill>
                  <a:srgbClr val="ffffff"/>
                </a:solidFill>
                <a:uFill>
                  <a:solidFill>
                    <a:srgbClr val="ffffff"/>
                  </a:solidFill>
                </a:uFill>
                <a:latin typeface="Oswald"/>
                <a:ea typeface="Oswald"/>
              </a:rPr>
              <a:t>	</a:t>
            </a:r>
            <a:r>
              <a:rPr b="0" lang="en-US" sz="3000" spc="-1" strike="noStrike">
                <a:solidFill>
                  <a:srgbClr val="ffffff"/>
                </a:solidFill>
                <a:uFill>
                  <a:solidFill>
                    <a:srgbClr val="ffffff"/>
                  </a:solidFill>
                </a:uFill>
                <a:latin typeface="Oswald"/>
                <a:ea typeface="Oswald"/>
              </a:rPr>
              <a:t> - Nuestro gestor de Dependencia</a:t>
            </a:r>
            <a:endParaRPr b="0" lang="en-US" sz="1400" spc="-1" strike="noStrike">
              <a:solidFill>
                <a:srgbClr val="000000"/>
              </a:solidFill>
              <a:uFill>
                <a:solidFill>
                  <a:srgbClr val="ffffff"/>
                </a:solidFill>
              </a:uFill>
              <a:latin typeface="Arial"/>
            </a:endParaRPr>
          </a:p>
        </p:txBody>
      </p:sp>
      <p:sp>
        <p:nvSpPr>
          <p:cNvPr id="82"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Gradle es una herramienta de automatización de la construcción de nuestro código que toma inspiración en herramientas como </a:t>
            </a:r>
            <a:r>
              <a:rPr b="1" lang="en-US" sz="1800" spc="-1" strike="noStrike">
                <a:solidFill>
                  <a:srgbClr val="cacaca"/>
                </a:solidFill>
                <a:uFill>
                  <a:solidFill>
                    <a:srgbClr val="ffffff"/>
                  </a:solidFill>
                </a:uFill>
                <a:latin typeface="Average"/>
                <a:ea typeface="Average"/>
              </a:rPr>
              <a:t>ant</a:t>
            </a:r>
            <a:r>
              <a:rPr b="0" lang="en-US" sz="1800" spc="-1" strike="noStrike">
                <a:solidFill>
                  <a:srgbClr val="cacaca"/>
                </a:solidFill>
                <a:uFill>
                  <a:solidFill>
                    <a:srgbClr val="ffffff"/>
                  </a:solidFill>
                </a:uFill>
                <a:latin typeface="Average"/>
                <a:ea typeface="Average"/>
              </a:rPr>
              <a:t> y </a:t>
            </a:r>
            <a:r>
              <a:rPr b="1" lang="en-US" sz="1800" spc="-1" strike="noStrike">
                <a:solidFill>
                  <a:srgbClr val="cacaca"/>
                </a:solidFill>
                <a:uFill>
                  <a:solidFill>
                    <a:srgbClr val="ffffff"/>
                  </a:solidFill>
                </a:uFill>
                <a:latin typeface="Average"/>
                <a:ea typeface="Average"/>
              </a:rPr>
              <a:t>maven</a:t>
            </a:r>
            <a:r>
              <a:rPr b="0" lang="en-US" sz="1800" spc="-1" strike="noStrike">
                <a:solidFill>
                  <a:srgbClr val="cacaca"/>
                </a:solidFill>
                <a:uFill>
                  <a:solidFill>
                    <a:srgbClr val="ffffff"/>
                  </a:solidFill>
                </a:uFill>
                <a:latin typeface="Average"/>
                <a:ea typeface="Average"/>
              </a:rPr>
              <a:t> pero intenta llevarlo todo un paso más  allá. Para empezar se apoya en Groovy y en un DSL (Domain Specific Language) para trabajar con un lenguaje sencillo y claro a la hora de construir el build comparado con Maven. Por otro lado dispone de una gran flexibilidad que permite trabajar con ella utilizando otros lenguajes y no solo Java. Dispone por otro lado  de un sistema de gestión de dependencias sólido.</a:t>
            </a: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Spark Java</a:t>
            </a:r>
            <a:endParaRPr b="0" lang="en-US" sz="1400" spc="-1" strike="noStrike">
              <a:solidFill>
                <a:srgbClr val="000000"/>
              </a:solidFill>
              <a:uFill>
                <a:solidFill>
                  <a:srgbClr val="ffffff"/>
                </a:solidFill>
              </a:uFill>
              <a:latin typeface="Arial"/>
            </a:endParaRPr>
          </a:p>
        </p:txBody>
      </p:sp>
      <p:sp>
        <p:nvSpPr>
          <p:cNvPr id="84"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Spark Java es un Micro-Framework que puede ser utilizado para crear aplicaciones Web utilizando tanto el lenguaje Java como Kotlin con el mínimo esfuerzo. Es relativamente minimalista, pero cumple con todas las funciones que podríamos necesitar a la hora de desarrollar una aplicación web.</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
</a:t>
            </a:r>
            <a:r>
              <a:rPr b="0" lang="en-US" sz="1800" spc="-1" strike="noStrike">
                <a:solidFill>
                  <a:srgbClr val="cacaca"/>
                </a:solidFill>
                <a:uFill>
                  <a:solidFill>
                    <a:srgbClr val="ffffff"/>
                  </a:solidFill>
                </a:uFill>
                <a:latin typeface="Average"/>
                <a:ea typeface="Average"/>
              </a:rPr>
              <a:t>Tiene una documentación no muy extensa, pero que explica, en términos generales, todas las funcionalidades que ofrece. Pueden leer mas sobre esta en la siguiente dirección: </a:t>
            </a:r>
            <a:r>
              <a:rPr b="0" lang="en-US" sz="1800" spc="-1" strike="noStrike" u="sng">
                <a:solidFill>
                  <a:srgbClr val="ffd966"/>
                </a:solidFill>
                <a:uFill>
                  <a:solidFill>
                    <a:srgbClr val="ffffff"/>
                  </a:solidFill>
                </a:uFill>
                <a:latin typeface="Average"/>
                <a:ea typeface="Average"/>
                <a:hlinkClick r:id="rId1"/>
              </a:rPr>
              <a:t>http://sparkjava.com/documentation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Porque Spark Java?</a:t>
            </a:r>
            <a:endParaRPr b="0" lang="en-US" sz="1400" spc="-1" strike="noStrike">
              <a:solidFill>
                <a:srgbClr val="000000"/>
              </a:solidFill>
              <a:uFill>
                <a:solidFill>
                  <a:srgbClr val="ffffff"/>
                </a:solidFill>
              </a:uFill>
              <a:latin typeface="Arial"/>
            </a:endParaRPr>
          </a:p>
        </p:txBody>
      </p:sp>
      <p:sp>
        <p:nvSpPr>
          <p:cNvPr id="86"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cacaca"/>
              </a:buClr>
              <a:buFont typeface="Average"/>
              <a:buChar char="●"/>
            </a:pPr>
            <a:r>
              <a:rPr b="1" lang="en-US" sz="1800" spc="-1" strike="noStrike">
                <a:solidFill>
                  <a:srgbClr val="cacaca"/>
                </a:solidFill>
                <a:uFill>
                  <a:solidFill>
                    <a:srgbClr val="ffffff"/>
                  </a:solidFill>
                </a:uFill>
                <a:latin typeface="Average"/>
                <a:ea typeface="Average"/>
              </a:rPr>
              <a:t>Facilidad de Uso: </a:t>
            </a:r>
            <a:r>
              <a:rPr b="0" lang="en-US" sz="1800" spc="-1" strike="noStrike">
                <a:solidFill>
                  <a:srgbClr val="cacaca"/>
                </a:solidFill>
                <a:uFill>
                  <a:solidFill>
                    <a:srgbClr val="ffffff"/>
                  </a:solidFill>
                </a:uFill>
                <a:latin typeface="Average"/>
                <a:ea typeface="Average"/>
              </a:rPr>
              <a:t>Es sencillo de utilizar aún con el mínimo esfuerzo posible.</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1" lang="en-US" sz="1800" spc="-1" strike="noStrike">
                <a:solidFill>
                  <a:srgbClr val="cacaca"/>
                </a:solidFill>
                <a:uFill>
                  <a:solidFill>
                    <a:srgbClr val="ffffff"/>
                  </a:solidFill>
                </a:uFill>
                <a:latin typeface="Average"/>
                <a:ea typeface="Average"/>
              </a:rPr>
              <a:t>Estabilidad</a:t>
            </a:r>
            <a:r>
              <a:rPr b="0" lang="en-US" sz="1800" spc="-1" strike="noStrike">
                <a:solidFill>
                  <a:srgbClr val="cacaca"/>
                </a:solidFill>
                <a:uFill>
                  <a:solidFill>
                    <a:srgbClr val="ffffff"/>
                  </a:solidFill>
                </a:uFill>
                <a:latin typeface="Average"/>
                <a:ea typeface="Average"/>
              </a:rPr>
              <a:t>: Una importante característica de los paquetes y frameworks en Java es que, en general, demuestran ser muy estables y se mantienen por un largo tiempo. Spark Java, así como otros, cuenta con esta característica.</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1" lang="en-US" sz="1800" spc="-1" strike="noStrike">
                <a:solidFill>
                  <a:srgbClr val="cacaca"/>
                </a:solidFill>
                <a:uFill>
                  <a:solidFill>
                    <a:srgbClr val="ffffff"/>
                  </a:solidFill>
                </a:uFill>
                <a:latin typeface="Average"/>
                <a:ea typeface="Average"/>
              </a:rPr>
              <a:t>Maleabilidad</a:t>
            </a:r>
            <a:r>
              <a:rPr b="0" lang="en-US" sz="1800" spc="-1" strike="noStrike">
                <a:solidFill>
                  <a:srgbClr val="cacaca"/>
                </a:solidFill>
                <a:uFill>
                  <a:solidFill>
                    <a:srgbClr val="ffffff"/>
                  </a:solidFill>
                </a:uFill>
                <a:latin typeface="Average"/>
                <a:ea typeface="Average"/>
              </a:rPr>
              <a:t>: Si bien es cierto que Spark Java es un Micro-Framework, esto no quiere decir que no seamos capaces de modificar y hacer las cosas como mejor nos parezca.</a:t>
            </a:r>
            <a:endParaRPr b="0" lang="en-US" sz="1400" spc="-1" strike="noStrike">
              <a:solidFill>
                <a:srgbClr val="000000"/>
              </a:solidFill>
              <a:uFill>
                <a:solidFill>
                  <a:srgbClr val="ffffff"/>
                </a:solidFill>
              </a:uFill>
              <a:latin typeface="Arial"/>
            </a:endParaRPr>
          </a:p>
          <a:p>
            <a:pPr marL="457200" indent="-342720">
              <a:lnSpc>
                <a:spcPct val="100000"/>
              </a:lnSpc>
              <a:buClr>
                <a:srgbClr val="cacaca"/>
              </a:buClr>
              <a:buFont typeface="Average"/>
              <a:buChar char="●"/>
            </a:pPr>
            <a:r>
              <a:rPr b="1" lang="en-US" sz="1800" spc="-1" strike="noStrike">
                <a:solidFill>
                  <a:srgbClr val="cacaca"/>
                </a:solidFill>
                <a:uFill>
                  <a:solidFill>
                    <a:srgbClr val="ffffff"/>
                  </a:solidFill>
                </a:uFill>
                <a:latin typeface="Average"/>
                <a:ea typeface="Average"/>
              </a:rPr>
              <a:t>Curva de Aprendizaje</a:t>
            </a:r>
            <a:r>
              <a:rPr b="0" lang="en-US" sz="1800" spc="-1" strike="noStrike">
                <a:solidFill>
                  <a:srgbClr val="cacaca"/>
                </a:solidFill>
                <a:uFill>
                  <a:solidFill>
                    <a:srgbClr val="ffffff"/>
                  </a:solidFill>
                </a:uFill>
                <a:latin typeface="Average"/>
                <a:ea typeface="Average"/>
              </a:rPr>
              <a:t>: Frente a otros frameworks, Spark Java demuestra ser muy fácil de aprender y empezar a utilizar en tan solo unos minutos, y es por eso que muchos lo utilizan y tienen aplicaciones corriendo en cuestión de un par de dias.</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Empezando un Proyecto Gradle en Eclipse Con Spark Java</a:t>
            </a:r>
            <a:endParaRPr b="0" lang="en-US" sz="1400" spc="-1" strike="noStrike">
              <a:solidFill>
                <a:srgbClr val="000000"/>
              </a:solidFill>
              <a:uFill>
                <a:solidFill>
                  <a:srgbClr val="ffffff"/>
                </a:solidFill>
              </a:uFill>
              <a:latin typeface="Arial"/>
            </a:endParaRPr>
          </a:p>
        </p:txBody>
      </p:sp>
      <p:sp>
        <p:nvSpPr>
          <p:cNvPr id="88" name="TextShape 2"/>
          <p:cNvSpPr txBox="1"/>
          <p:nvPr/>
        </p:nvSpPr>
        <p:spPr>
          <a:xfrm>
            <a:off x="311760" y="1463040"/>
            <a:ext cx="8520120" cy="310536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A continuación los pasos base para crear y correr un proyecto haciendo uso de Spark Java, Gradle y Eclipse.</a:t>
            </a:r>
            <a:endParaRPr b="0" lang="en-US"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Crear un Proyecto en Gradle.</a:t>
            </a:r>
            <a:endParaRPr b="0" lang="en-US" sz="1400" spc="-1" strike="noStrike">
              <a:solidFill>
                <a:srgbClr val="000000"/>
              </a:solidFill>
              <a:uFill>
                <a:solidFill>
                  <a:srgbClr val="ffffff"/>
                </a:solidFill>
              </a:uFill>
              <a:latin typeface="Arial"/>
            </a:endParaRPr>
          </a:p>
        </p:txBody>
      </p:sp>
      <p:sp>
        <p:nvSpPr>
          <p:cNvPr id="90" name="TextShape 2"/>
          <p:cNvSpPr txBox="1"/>
          <p:nvPr/>
        </p:nvSpPr>
        <p:spPr>
          <a:xfrm>
            <a:off x="311760" y="1285920"/>
            <a:ext cx="4018320" cy="328248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Para esto click en File -&gt; New -&gt; Other. Buscar </a:t>
            </a:r>
            <a:r>
              <a:rPr b="1" lang="en-US" sz="1800" spc="-1" strike="noStrike">
                <a:solidFill>
                  <a:srgbClr val="cacaca"/>
                </a:solidFill>
                <a:uFill>
                  <a:solidFill>
                    <a:srgbClr val="ffffff"/>
                  </a:solidFill>
                </a:uFill>
                <a:latin typeface="Average"/>
                <a:ea typeface="Average"/>
              </a:rPr>
              <a:t>Gradle</a:t>
            </a:r>
            <a:r>
              <a:rPr b="0" lang="en-US" sz="1800" spc="-1" strike="noStrike">
                <a:solidFill>
                  <a:srgbClr val="cacaca"/>
                </a:solidFill>
                <a:uFill>
                  <a:solidFill>
                    <a:srgbClr val="ffffff"/>
                  </a:solidFill>
                </a:uFill>
                <a:latin typeface="Average"/>
                <a:ea typeface="Average"/>
              </a:rPr>
              <a:t> en el tipo de proyecto, y seleccionar </a:t>
            </a:r>
            <a:r>
              <a:rPr b="1" lang="en-US" sz="1800" spc="-1" strike="noStrike">
                <a:solidFill>
                  <a:srgbClr val="cacaca"/>
                </a:solidFill>
                <a:uFill>
                  <a:solidFill>
                    <a:srgbClr val="ffffff"/>
                  </a:solidFill>
                </a:uFill>
                <a:latin typeface="Average"/>
                <a:ea typeface="Average"/>
              </a:rPr>
              <a:t>Gradle Project.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Han de ver una ventana similar a la que ven a continuación.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91" name="Shape 97" descr=""/>
          <p:cNvPicPr/>
          <p:nvPr/>
        </p:nvPicPr>
        <p:blipFill>
          <a:blip r:embed="rId1"/>
          <a:stretch/>
        </p:blipFill>
        <p:spPr>
          <a:xfrm>
            <a:off x="4423320" y="1285920"/>
            <a:ext cx="4018680" cy="3282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Al crear el Proyecto</a:t>
            </a:r>
            <a:endParaRPr b="0" lang="en-US" sz="1400" spc="-1" strike="noStrike">
              <a:solidFill>
                <a:srgbClr val="000000"/>
              </a:solidFill>
              <a:uFill>
                <a:solidFill>
                  <a:srgbClr val="ffffff"/>
                </a:solidFill>
              </a:uFill>
              <a:latin typeface="Arial"/>
            </a:endParaRPr>
          </a:p>
        </p:txBody>
      </p:sp>
      <p:sp>
        <p:nvSpPr>
          <p:cNvPr id="93" name="TextShape 2"/>
          <p:cNvSpPr txBox="1"/>
          <p:nvPr/>
        </p:nvSpPr>
        <p:spPr>
          <a:xfrm>
            <a:off x="311760" y="1152360"/>
            <a:ext cx="308808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Luego de la ventana mostrada, se tendrán que darle nombre al proyecto y crearlo. Para este caso particular, se ha nombrado el proyecto </a:t>
            </a:r>
            <a:r>
              <a:rPr b="1" lang="en-US" sz="1800" spc="-1" strike="noStrike">
                <a:solidFill>
                  <a:srgbClr val="cacaca"/>
                </a:solidFill>
                <a:uFill>
                  <a:solidFill>
                    <a:srgbClr val="ffffff"/>
                  </a:solidFill>
                </a:uFill>
                <a:latin typeface="Average"/>
                <a:ea typeface="Average"/>
              </a:rPr>
              <a:t>AGradleProject</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El contenido del proyecto Gradle se muestra a continuación:</a:t>
            </a:r>
            <a:endParaRPr b="0" lang="en-US" sz="1400" spc="-1" strike="noStrike">
              <a:solidFill>
                <a:srgbClr val="000000"/>
              </a:solidFill>
              <a:uFill>
                <a:solidFill>
                  <a:srgbClr val="ffffff"/>
                </a:solidFill>
              </a:uFill>
              <a:latin typeface="Arial"/>
            </a:endParaRPr>
          </a:p>
        </p:txBody>
      </p:sp>
      <p:pic>
        <p:nvPicPr>
          <p:cNvPr id="94" name="Shape 104" descr=""/>
          <p:cNvPicPr/>
          <p:nvPr/>
        </p:nvPicPr>
        <p:blipFill>
          <a:blip r:embed="rId1"/>
          <a:stretch/>
        </p:blipFill>
        <p:spPr>
          <a:xfrm>
            <a:off x="4263840" y="1047600"/>
            <a:ext cx="3428640" cy="30477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Limpiando nuestro proyecto.</a:t>
            </a:r>
            <a:endParaRPr b="0" lang="en-US" sz="1400" spc="-1" strike="noStrike">
              <a:solidFill>
                <a:srgbClr val="000000"/>
              </a:solidFill>
              <a:uFill>
                <a:solidFill>
                  <a:srgbClr val="ffffff"/>
                </a:solidFill>
              </a:uFill>
              <a:latin typeface="Arial"/>
            </a:endParaRPr>
          </a:p>
        </p:txBody>
      </p:sp>
      <p:sp>
        <p:nvSpPr>
          <p:cNvPr id="96" name="TextShape 2"/>
          <p:cNvSpPr txBox="1"/>
          <p:nvPr/>
        </p:nvSpPr>
        <p:spPr>
          <a:xfrm>
            <a:off x="311760" y="1152360"/>
            <a:ext cx="3932640" cy="3416040"/>
          </a:xfrm>
          <a:prstGeom prst="rect">
            <a:avLst/>
          </a:prstGeom>
          <a:noFill/>
          <a:ln>
            <a:noFill/>
          </a:ln>
        </p:spPr>
        <p:txBody>
          <a:bodyPr tIns="91440" bIns="91440"/>
          <a:p>
            <a:pPr>
              <a:lnSpc>
                <a:spcPct val="100000"/>
              </a:lnSpc>
            </a:pPr>
            <a:r>
              <a:rPr b="0" lang="en-US" sz="1800" spc="-1" strike="noStrike">
                <a:solidFill>
                  <a:srgbClr val="cacaca"/>
                </a:solidFill>
                <a:uFill>
                  <a:solidFill>
                    <a:srgbClr val="ffffff"/>
                  </a:solidFill>
                </a:uFill>
                <a:latin typeface="Average"/>
                <a:ea typeface="Average"/>
              </a:rPr>
              <a:t>Antes de empezar, podemos eliminar aquellos archivos que de los cuales no haremos ningun uso, digase, </a:t>
            </a:r>
            <a:r>
              <a:rPr b="1" lang="en-US" sz="1800" spc="-1" strike="noStrike">
                <a:solidFill>
                  <a:srgbClr val="cacaca"/>
                </a:solidFill>
                <a:uFill>
                  <a:solidFill>
                    <a:srgbClr val="ffffff"/>
                  </a:solidFill>
                </a:uFill>
                <a:latin typeface="Average"/>
                <a:ea typeface="Average"/>
              </a:rPr>
              <a:t>Library.java</a:t>
            </a:r>
            <a:r>
              <a:rPr b="0" lang="en-US" sz="1800" spc="-1" strike="noStrike">
                <a:solidFill>
                  <a:srgbClr val="cacaca"/>
                </a:solidFill>
                <a:uFill>
                  <a:solidFill>
                    <a:srgbClr val="ffffff"/>
                  </a:solidFill>
                </a:uFill>
                <a:latin typeface="Average"/>
                <a:ea typeface="Average"/>
              </a:rPr>
              <a:t> y </a:t>
            </a:r>
            <a:r>
              <a:rPr b="1" lang="en-US" sz="1800" spc="-1" strike="noStrike">
                <a:solidFill>
                  <a:srgbClr val="cacaca"/>
                </a:solidFill>
                <a:uFill>
                  <a:solidFill>
                    <a:srgbClr val="ffffff"/>
                  </a:solidFill>
                </a:uFill>
                <a:latin typeface="Average"/>
                <a:ea typeface="Average"/>
              </a:rPr>
              <a:t>LibraryTest.java</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cacaca"/>
                </a:solidFill>
                <a:uFill>
                  <a:solidFill>
                    <a:srgbClr val="ffffff"/>
                  </a:solidFill>
                </a:uFill>
                <a:latin typeface="Average"/>
                <a:ea typeface="Average"/>
              </a:rPr>
              <a:t>Es importante destacar que los </a:t>
            </a:r>
            <a:r>
              <a:rPr b="1" lang="en-US" sz="1800" spc="-1" strike="noStrike">
                <a:solidFill>
                  <a:srgbClr val="cacaca"/>
                </a:solidFill>
                <a:uFill>
                  <a:solidFill>
                    <a:srgbClr val="ffffff"/>
                  </a:solidFill>
                </a:uFill>
                <a:latin typeface="Average"/>
                <a:ea typeface="Average"/>
              </a:rPr>
              <a:t>unit tests</a:t>
            </a:r>
            <a:r>
              <a:rPr b="0" lang="en-US" sz="1800" spc="-1" strike="noStrike">
                <a:solidFill>
                  <a:srgbClr val="cacaca"/>
                </a:solidFill>
                <a:uFill>
                  <a:solidFill>
                    <a:srgbClr val="ffffff"/>
                  </a:solidFill>
                </a:uFill>
                <a:latin typeface="Average"/>
                <a:ea typeface="Average"/>
              </a:rPr>
              <a:t> son importantes, no obstante, para esta materia, los estudiantes no requieren de su uso.</a:t>
            </a:r>
            <a:endParaRPr b="0" lang="en-US" sz="1400" spc="-1" strike="noStrike">
              <a:solidFill>
                <a:srgbClr val="000000"/>
              </a:solidFill>
              <a:uFill>
                <a:solidFill>
                  <a:srgbClr val="ffffff"/>
                </a:solidFill>
              </a:uFill>
              <a:latin typeface="Arial"/>
            </a:endParaRPr>
          </a:p>
        </p:txBody>
      </p:sp>
      <p:pic>
        <p:nvPicPr>
          <p:cNvPr id="97" name="Shape 111" descr=""/>
          <p:cNvPicPr/>
          <p:nvPr/>
        </p:nvPicPr>
        <p:blipFill>
          <a:blip r:embed="rId1"/>
          <a:stretch/>
        </p:blipFill>
        <p:spPr>
          <a:xfrm>
            <a:off x="4397040" y="1170000"/>
            <a:ext cx="3466800" cy="31334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2018-05-28T14:16:19Z</dcterms:modified>
  <cp:revision>1</cp:revision>
  <dc:subject/>
  <dc:title/>
</cp:coreProperties>
</file>