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6" r:id="rId2"/>
  </p:sldMasterIdLst>
  <p:notesMasterIdLst>
    <p:notesMasterId r:id="rId19"/>
  </p:notesMasterIdLst>
  <p:handoutMasterIdLst>
    <p:handoutMasterId r:id="rId20"/>
  </p:handoutMasterIdLst>
  <p:sldIdLst>
    <p:sldId id="1526" r:id="rId3"/>
    <p:sldId id="2558" r:id="rId4"/>
    <p:sldId id="2559" r:id="rId5"/>
    <p:sldId id="2574" r:id="rId6"/>
    <p:sldId id="2567" r:id="rId7"/>
    <p:sldId id="2560" r:id="rId8"/>
    <p:sldId id="2565" r:id="rId9"/>
    <p:sldId id="2569" r:id="rId10"/>
    <p:sldId id="2571" r:id="rId11"/>
    <p:sldId id="2575" r:id="rId12"/>
    <p:sldId id="2572" r:id="rId13"/>
    <p:sldId id="2566" r:id="rId14"/>
    <p:sldId id="2576" r:id="rId15"/>
    <p:sldId id="2563" r:id="rId16"/>
    <p:sldId id="2568" r:id="rId17"/>
    <p:sldId id="2570" r:id="rId18"/>
  </p:sldIdLst>
  <p:sldSz cx="9144000" cy="5143500" type="screen16x9"/>
  <p:notesSz cx="6797675" cy="9928225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31">
          <p15:clr>
            <a:srgbClr val="A4A3A4"/>
          </p15:clr>
        </p15:guide>
        <p15:guide id="2" orient="horz" pos="1702">
          <p15:clr>
            <a:srgbClr val="A4A3A4"/>
          </p15:clr>
        </p15:guide>
        <p15:guide id="3" pos="281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洪 俊成" initials="洪" lastIdx="8" clrIdx="0"/>
  <p:cmAuthor id="2" name="作者" initials="A" lastIdx="0" clrIdx="1"/>
  <p:cmAuthor id="3" name="xiao" initials="h" lastIdx="3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B3D7"/>
    <a:srgbClr val="E66032"/>
    <a:srgbClr val="2E75B5"/>
    <a:srgbClr val="FFFFEA"/>
    <a:srgbClr val="948A54"/>
    <a:srgbClr val="BD423F"/>
    <a:srgbClr val="B2C1DB"/>
    <a:srgbClr val="87C67A"/>
    <a:srgbClr val="AE4845"/>
    <a:srgbClr val="8EB4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75" autoAdjust="0"/>
    <p:restoredTop sz="94080" autoAdjust="0"/>
  </p:normalViewPr>
  <p:slideViewPr>
    <p:cSldViewPr showGuides="1">
      <p:cViewPr varScale="1">
        <p:scale>
          <a:sx n="142" d="100"/>
          <a:sy n="142" d="100"/>
        </p:scale>
        <p:origin x="636" y="114"/>
      </p:cViewPr>
      <p:guideLst>
        <p:guide orient="horz" pos="2631"/>
        <p:guide orient="horz" pos="1702"/>
        <p:guide pos="281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 varScale="1">
      <p:scale>
        <a:sx n="1" d="1"/>
        <a:sy n="1" d="1"/>
      </p:scale>
      <p:origin x="0" y="-128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A4C1A1E-BDBA-41CC-82C6-49C6ECD1AF84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2024/5/13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F9103C0-76EF-488B-BDE2-A217168D4CF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AD9F676-18A6-42DB-9AA4-F973BBBBDD9A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2024/5/13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90D7ED9-5456-4C9C-97A5-FB181AAFB01D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1946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1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1507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en-US" altLang="zh-CN" dirty="0"/>
          </a:p>
        </p:txBody>
      </p:sp>
      <p:sp>
        <p:nvSpPr>
          <p:cNvPr id="2150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buFont typeface="Arial" panose="020B0604020202020204" pitchFamily="34" charset="0"/>
              <a:buChar char="•"/>
            </a:pPr>
            <a:fld id="{9A0DB2DC-4C9A-4742-B13C-FB6460FD3503}" type="slidenum">
              <a:rPr lang="zh-CN" altLang="en-US" sz="1200" dirty="0"/>
              <a:t>2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2215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2686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1" descr="21-02.png"/>
          <p:cNvPicPr>
            <a:picLocks noChangeAspect="1"/>
          </p:cNvPicPr>
          <p:nvPr userDrawn="1"/>
        </p:nvPicPr>
        <p:blipFill>
          <a:blip r:embed="rId2"/>
          <a:srcRect t="7085"/>
          <a:stretch>
            <a:fillRect/>
          </a:stretch>
        </p:blipFill>
        <p:spPr>
          <a:xfrm>
            <a:off x="5724525" y="0"/>
            <a:ext cx="3419475" cy="17367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Picture 2" descr="E:\中国电信\资料\中国电信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16913" y="115888"/>
            <a:ext cx="538163" cy="655638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3" name="文本占位符 22"/>
          <p:cNvSpPr>
            <a:spLocks noGrp="1"/>
          </p:cNvSpPr>
          <p:nvPr>
            <p:ph type="body" sz="quarter" idx="10"/>
          </p:nvPr>
        </p:nvSpPr>
        <p:spPr>
          <a:xfrm>
            <a:off x="917905" y="2067157"/>
            <a:ext cx="7308190" cy="9366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1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2"/>
          </p:nvPr>
        </p:nvSpPr>
        <p:spPr>
          <a:xfrm>
            <a:off x="2267840" y="3003782"/>
            <a:ext cx="4608320" cy="36080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710210" y="1724345"/>
            <a:ext cx="7724775" cy="61157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3375" b="1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占位符 24"/>
          <p:cNvSpPr>
            <a:spLocks noGrp="1"/>
          </p:cNvSpPr>
          <p:nvPr>
            <p:ph type="body" sz="quarter" idx="11"/>
          </p:nvPr>
        </p:nvSpPr>
        <p:spPr>
          <a:xfrm>
            <a:off x="710210" y="2266752"/>
            <a:ext cx="7724775" cy="95127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5625" b="1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710210" y="1724345"/>
            <a:ext cx="7724775" cy="61157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3375" b="1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文本占位符 24"/>
          <p:cNvSpPr>
            <a:spLocks noGrp="1"/>
          </p:cNvSpPr>
          <p:nvPr>
            <p:ph type="body" sz="quarter" idx="11"/>
          </p:nvPr>
        </p:nvSpPr>
        <p:spPr>
          <a:xfrm>
            <a:off x="710210" y="2266752"/>
            <a:ext cx="7724775" cy="95127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5625" b="1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3">
    <p:bg>
      <p:bgPr>
        <a:solidFill>
          <a:srgbClr val="4BAC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710210" y="1724345"/>
            <a:ext cx="7724775" cy="61157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3375" b="1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文本占位符 24"/>
          <p:cNvSpPr>
            <a:spLocks noGrp="1"/>
          </p:cNvSpPr>
          <p:nvPr>
            <p:ph type="body" sz="quarter" idx="11"/>
          </p:nvPr>
        </p:nvSpPr>
        <p:spPr>
          <a:xfrm>
            <a:off x="710210" y="2266752"/>
            <a:ext cx="7724775" cy="95127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5625" b="1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4">
    <p:bg>
      <p:bgPr>
        <a:solidFill>
          <a:srgbClr val="1B8D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710210" y="1724345"/>
            <a:ext cx="7724775" cy="61157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3375" b="1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文本占位符 24"/>
          <p:cNvSpPr>
            <a:spLocks noGrp="1"/>
          </p:cNvSpPr>
          <p:nvPr>
            <p:ph type="body" sz="quarter" idx="11"/>
          </p:nvPr>
        </p:nvSpPr>
        <p:spPr>
          <a:xfrm>
            <a:off x="710210" y="2266752"/>
            <a:ext cx="7724775" cy="95127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5625" b="1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31763"/>
            <a:ext cx="9144000" cy="54768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616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2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8195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19963" y="-354012"/>
            <a:ext cx="1643062" cy="15382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139912" y="186371"/>
            <a:ext cx="7724775" cy="43858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250" b="1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31763"/>
            <a:ext cx="9144000" cy="547688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616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2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9219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19963" y="-354012"/>
            <a:ext cx="1643062" cy="15382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139912" y="186371"/>
            <a:ext cx="7724775" cy="43858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250" b="1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31763"/>
            <a:ext cx="9144000" cy="5476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616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2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024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19963" y="-354012"/>
            <a:ext cx="1643062" cy="15382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139912" y="186371"/>
            <a:ext cx="7724775" cy="43858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250" b="1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31763"/>
            <a:ext cx="9144000" cy="547688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616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2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1267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19963" y="-354012"/>
            <a:ext cx="1643062" cy="15382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139912" y="186371"/>
            <a:ext cx="7724775" cy="43858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250" b="1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>
          <a:xfrm>
            <a:off x="457200" y="4684713"/>
            <a:ext cx="2133600" cy="357188"/>
          </a:xfrm>
          <a:prstGeom prst="rect">
            <a:avLst/>
          </a:prstGeom>
        </p:spPr>
        <p:txBody>
          <a:bodyPr/>
          <a:lstStyle>
            <a:lvl1pPr defTabSz="661670" eaLnBrk="1" fontAlgn="auto" hangingPunct="1">
              <a:spcBef>
                <a:spcPts val="0"/>
              </a:spcBef>
              <a:spcAft>
                <a:spcPts val="0"/>
              </a:spcAft>
              <a:defRPr sz="1305">
                <a:solidFill>
                  <a:prstClr val="white"/>
                </a:solidFill>
                <a:latin typeface="Century Gothic" panose="020B0502020202020204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6616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084EB12-6735-4E01-BCE1-DBE6CC3CC6F6}" type="datetimeFigureOut">
              <a:rPr kumimoji="0" lang="zh-CN" altLang="en-US" sz="130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2024/5/13</a:t>
            </a:fld>
            <a:endParaRPr kumimoji="0" lang="zh-CN" altLang="en-US" sz="130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4684713"/>
            <a:ext cx="2895600" cy="357188"/>
          </a:xfrm>
          <a:prstGeom prst="rect">
            <a:avLst/>
          </a:prstGeom>
        </p:spPr>
        <p:txBody>
          <a:bodyPr/>
          <a:lstStyle>
            <a:lvl1pPr defTabSz="661670" eaLnBrk="1" fontAlgn="auto" hangingPunct="1">
              <a:spcBef>
                <a:spcPts val="0"/>
              </a:spcBef>
              <a:spcAft>
                <a:spcPts val="0"/>
              </a:spcAft>
              <a:defRPr sz="1305">
                <a:solidFill>
                  <a:prstClr val="white"/>
                </a:solidFill>
                <a:latin typeface="Century Gothic" panose="020B0502020202020204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6616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4684713"/>
            <a:ext cx="2133600" cy="3571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defTabSz="660400" eaLnBrk="1" hangingPunct="1">
              <a:defRPr sz="1300">
                <a:solidFill>
                  <a:srgbClr val="FFFFFF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660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FC184CA-E1B6-4E2A-A92A-D951E5E4F9AA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</a:rPr>
              <a:t>‹#›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1"/>
          <p:cNvPicPr>
            <a:picLocks noChangeAspect="1"/>
          </p:cNvPicPr>
          <p:nvPr userDrawn="1"/>
        </p:nvPicPr>
        <p:blipFill>
          <a:blip r:embed="rId2"/>
          <a:srcRect l="59937" t="-26996" r="2" b="-2"/>
          <a:stretch>
            <a:fillRect/>
          </a:stretch>
        </p:blipFill>
        <p:spPr>
          <a:xfrm>
            <a:off x="5553075" y="4926013"/>
            <a:ext cx="3348038" cy="381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图片 2"/>
          <p:cNvPicPr>
            <a:picLocks noChangeAspect="1"/>
          </p:cNvPicPr>
          <p:nvPr userDrawn="1"/>
        </p:nvPicPr>
        <p:blipFill>
          <a:blip r:embed="rId2"/>
          <a:srcRect l="55510" t="-27168" r="5737" b="171"/>
          <a:stretch>
            <a:fillRect/>
          </a:stretch>
        </p:blipFill>
        <p:spPr>
          <a:xfrm>
            <a:off x="179388" y="4926013"/>
            <a:ext cx="3348037" cy="381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2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9388" y="557213"/>
            <a:ext cx="8712200" cy="365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文本占位符 22"/>
          <p:cNvSpPr>
            <a:spLocks noGrp="1"/>
          </p:cNvSpPr>
          <p:nvPr>
            <p:ph type="body" sz="quarter" idx="10"/>
          </p:nvPr>
        </p:nvSpPr>
        <p:spPr>
          <a:xfrm>
            <a:off x="341868" y="123580"/>
            <a:ext cx="6534295" cy="432590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defRPr sz="2400" b="1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457200" y="789552"/>
            <a:ext cx="3610744" cy="405045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grpSp>
        <p:nvGrpSpPr>
          <p:cNvPr id="13" name="组 3"/>
          <p:cNvGrpSpPr/>
          <p:nvPr userDrawn="1"/>
        </p:nvGrpSpPr>
        <p:grpSpPr>
          <a:xfrm>
            <a:off x="3707904" y="4773871"/>
            <a:ext cx="1745355" cy="304284"/>
            <a:chOff x="7148153" y="123478"/>
            <a:chExt cx="1745355" cy="304284"/>
          </a:xfrm>
        </p:grpSpPr>
        <p:grpSp>
          <p:nvGrpSpPr>
            <p:cNvPr id="14" name="组 23"/>
            <p:cNvGrpSpPr/>
            <p:nvPr userDrawn="1"/>
          </p:nvGrpSpPr>
          <p:grpSpPr>
            <a:xfrm>
              <a:off x="7148153" y="123478"/>
              <a:ext cx="1127461" cy="290870"/>
              <a:chOff x="7164288" y="99365"/>
              <a:chExt cx="1127461" cy="290870"/>
            </a:xfrm>
          </p:grpSpPr>
          <p:pic>
            <p:nvPicPr>
              <p:cNvPr id="16" name="图片 15"/>
              <p:cNvPicPr>
                <a:picLocks noChangeAspect="1"/>
              </p:cNvPicPr>
              <p:nvPr userDrawn="1"/>
            </p:nvPicPr>
            <p:blipFill>
              <a:blip r:embed="rId3" cstate="screen"/>
              <a:stretch>
                <a:fillRect/>
              </a:stretch>
            </p:blipFill>
            <p:spPr>
              <a:xfrm>
                <a:off x="7164288" y="168432"/>
                <a:ext cx="807464" cy="221803"/>
              </a:xfrm>
              <a:prstGeom prst="rect">
                <a:avLst/>
              </a:prstGeom>
            </p:spPr>
          </p:pic>
          <p:sp>
            <p:nvSpPr>
              <p:cNvPr id="17" name="矩形 16"/>
              <p:cNvSpPr/>
              <p:nvPr userDrawn="1"/>
            </p:nvSpPr>
            <p:spPr bwMode="auto">
              <a:xfrm>
                <a:off x="8100394" y="99365"/>
                <a:ext cx="191355" cy="76542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18" name="直线连接符 7"/>
              <p:cNvCxnSpPr/>
              <p:nvPr userDrawn="1"/>
            </p:nvCxnSpPr>
            <p:spPr bwMode="auto">
              <a:xfrm flipH="1">
                <a:off x="8115631" y="203448"/>
                <a:ext cx="2598" cy="16479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0A68B4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pic>
          <p:nvPicPr>
            <p:cNvPr id="15" name="图片 14"/>
            <p:cNvPicPr>
              <a:picLocks noChangeAspect="1"/>
            </p:cNvPicPr>
            <p:nvPr userDrawn="1"/>
          </p:nvPicPr>
          <p:blipFill>
            <a:blip r:embed="rId4" cstate="screen"/>
            <a:stretch>
              <a:fillRect/>
            </a:stretch>
          </p:blipFill>
          <p:spPr>
            <a:xfrm>
              <a:off x="8242872" y="211463"/>
              <a:ext cx="650636" cy="216299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31763"/>
            <a:ext cx="9144000" cy="547688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616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2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3315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19963" y="-354012"/>
            <a:ext cx="1643062" cy="15382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139912" y="186371"/>
            <a:ext cx="7724775" cy="43858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250" b="1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1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/>
          <a:lstStyle>
            <a:lvl1pPr defTabSz="661670" eaLnBrk="1" fontAlgn="auto" hangingPunct="1">
              <a:spcBef>
                <a:spcPts val="0"/>
              </a:spcBef>
              <a:spcAft>
                <a:spcPts val="0"/>
              </a:spcAft>
              <a:defRPr sz="1305">
                <a:solidFill>
                  <a:prstClr val="white"/>
                </a:solidFill>
                <a:latin typeface="Century Gothic" panose="020B0502020202020204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6616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A51C700-6FC4-49D4-9DE9-81E9BA996811}" type="datetimeFigureOut">
              <a:rPr kumimoji="0" lang="en-US" sz="130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5/13/2024</a:t>
            </a:fld>
            <a:endParaRPr kumimoji="0" lang="en-US" sz="130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/>
          <a:lstStyle>
            <a:lvl1pPr defTabSz="661670" eaLnBrk="1" fontAlgn="auto" hangingPunct="1">
              <a:spcBef>
                <a:spcPts val="0"/>
              </a:spcBef>
              <a:spcAft>
                <a:spcPts val="0"/>
              </a:spcAft>
              <a:defRPr sz="1305">
                <a:solidFill>
                  <a:prstClr val="white"/>
                </a:solidFill>
                <a:latin typeface="Century Gothic" panose="020B0502020202020204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6616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0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defTabSz="660400" eaLnBrk="1" hangingPunct="1">
              <a:defRPr sz="1300">
                <a:solidFill>
                  <a:srgbClr val="FFFFFF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660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4290D1D-F6BD-4561-A7FC-FFC05F338949}" type="slidenum">
              <a:rPr kumimoji="0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</a:rPr>
              <a:t>‹#›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图片 11" descr="21-02.png"/>
          <p:cNvPicPr>
            <a:picLocks noChangeAspect="1"/>
          </p:cNvPicPr>
          <p:nvPr userDrawn="1"/>
        </p:nvPicPr>
        <p:blipFill>
          <a:blip r:embed="rId2"/>
          <a:srcRect t="7085"/>
          <a:stretch>
            <a:fillRect/>
          </a:stretch>
        </p:blipFill>
        <p:spPr>
          <a:xfrm>
            <a:off x="5724525" y="0"/>
            <a:ext cx="3419475" cy="17367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Picture 2" descr="E:\中国电信\资料\中国电信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16913" y="115888"/>
            <a:ext cx="538163" cy="655638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5364" name="图片 12" descr="天翼4G+logo - 副本-2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79388" y="4506913"/>
            <a:ext cx="1728787" cy="441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" name="文本占位符 22"/>
          <p:cNvSpPr>
            <a:spLocks noGrp="1"/>
          </p:cNvSpPr>
          <p:nvPr>
            <p:ph type="body" sz="quarter" idx="10"/>
          </p:nvPr>
        </p:nvSpPr>
        <p:spPr>
          <a:xfrm>
            <a:off x="917905" y="2067158"/>
            <a:ext cx="7308190" cy="9366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375" b="1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2"/>
          </p:nvPr>
        </p:nvSpPr>
        <p:spPr>
          <a:xfrm>
            <a:off x="2267841" y="3003783"/>
            <a:ext cx="4608320" cy="36080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8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2250"/>
            </a:lvl2pPr>
            <a:lvl3pPr>
              <a:defRPr sz="1875"/>
            </a:lvl3pPr>
            <a:lvl4pPr>
              <a:defRPr sz="1685"/>
            </a:lvl4pPr>
            <a:lvl5pPr>
              <a:defRPr sz="1685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11" descr="21-02.png"/>
          <p:cNvPicPr>
            <a:picLocks noChangeAspect="1"/>
          </p:cNvPicPr>
          <p:nvPr userDrawn="1"/>
        </p:nvPicPr>
        <p:blipFill>
          <a:blip r:embed="rId2"/>
          <a:srcRect b="7085"/>
          <a:stretch>
            <a:fillRect/>
          </a:stretch>
        </p:blipFill>
        <p:spPr>
          <a:xfrm>
            <a:off x="5724525" y="3749675"/>
            <a:ext cx="3419475" cy="1393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标题 1"/>
          <p:cNvSpPr>
            <a:spLocks noGrp="1"/>
          </p:cNvSpPr>
          <p:nvPr>
            <p:ph type="ctrTitle"/>
          </p:nvPr>
        </p:nvSpPr>
        <p:spPr>
          <a:xfrm>
            <a:off x="760040" y="1923679"/>
            <a:ext cx="7772400" cy="110251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6000" b="1">
                <a:solidFill>
                  <a:srgbClr val="C0000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1"/>
          <p:cNvPicPr>
            <a:picLocks noChangeAspect="1"/>
          </p:cNvPicPr>
          <p:nvPr userDrawn="1"/>
        </p:nvPicPr>
        <p:blipFill>
          <a:blip r:embed="rId2"/>
          <a:srcRect l="59937" t="-26996" r="2" b="-2"/>
          <a:stretch>
            <a:fillRect/>
          </a:stretch>
        </p:blipFill>
        <p:spPr>
          <a:xfrm>
            <a:off x="5553075" y="4926013"/>
            <a:ext cx="3348038" cy="381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099" name="图片 2"/>
          <p:cNvPicPr>
            <a:picLocks noChangeAspect="1"/>
          </p:cNvPicPr>
          <p:nvPr userDrawn="1"/>
        </p:nvPicPr>
        <p:blipFill>
          <a:blip r:embed="rId2"/>
          <a:srcRect l="55510" t="-27168" r="5737" b="171"/>
          <a:stretch>
            <a:fillRect/>
          </a:stretch>
        </p:blipFill>
        <p:spPr>
          <a:xfrm>
            <a:off x="179388" y="4926013"/>
            <a:ext cx="3348037" cy="381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0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9388" y="557213"/>
            <a:ext cx="8712200" cy="365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文本占位符 22"/>
          <p:cNvSpPr>
            <a:spLocks noGrp="1"/>
          </p:cNvSpPr>
          <p:nvPr>
            <p:ph type="body" sz="quarter" idx="10"/>
          </p:nvPr>
        </p:nvSpPr>
        <p:spPr>
          <a:xfrm>
            <a:off x="179388" y="123580"/>
            <a:ext cx="7344940" cy="432590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defRPr sz="24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grpSp>
        <p:nvGrpSpPr>
          <p:cNvPr id="11" name="组 3"/>
          <p:cNvGrpSpPr/>
          <p:nvPr userDrawn="1"/>
        </p:nvGrpSpPr>
        <p:grpSpPr>
          <a:xfrm>
            <a:off x="3696433" y="4773871"/>
            <a:ext cx="1745355" cy="304284"/>
            <a:chOff x="7148153" y="123478"/>
            <a:chExt cx="1745355" cy="304284"/>
          </a:xfrm>
        </p:grpSpPr>
        <p:grpSp>
          <p:nvGrpSpPr>
            <p:cNvPr id="12" name="组 23"/>
            <p:cNvGrpSpPr/>
            <p:nvPr userDrawn="1"/>
          </p:nvGrpSpPr>
          <p:grpSpPr>
            <a:xfrm>
              <a:off x="7148153" y="123478"/>
              <a:ext cx="1127461" cy="290870"/>
              <a:chOff x="7164288" y="99365"/>
              <a:chExt cx="1127461" cy="290870"/>
            </a:xfrm>
          </p:grpSpPr>
          <p:pic>
            <p:nvPicPr>
              <p:cNvPr id="14" name="图片 13"/>
              <p:cNvPicPr>
                <a:picLocks noChangeAspect="1"/>
              </p:cNvPicPr>
              <p:nvPr userDrawn="1"/>
            </p:nvPicPr>
            <p:blipFill>
              <a:blip r:embed="rId3" cstate="screen"/>
              <a:stretch>
                <a:fillRect/>
              </a:stretch>
            </p:blipFill>
            <p:spPr>
              <a:xfrm>
                <a:off x="7164288" y="168432"/>
                <a:ext cx="807464" cy="221803"/>
              </a:xfrm>
              <a:prstGeom prst="rect">
                <a:avLst/>
              </a:prstGeom>
            </p:spPr>
          </p:pic>
          <p:sp>
            <p:nvSpPr>
              <p:cNvPr id="15" name="矩形 14"/>
              <p:cNvSpPr/>
              <p:nvPr userDrawn="1"/>
            </p:nvSpPr>
            <p:spPr bwMode="auto">
              <a:xfrm>
                <a:off x="8100394" y="99365"/>
                <a:ext cx="191355" cy="76542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16" name="直线连接符 7"/>
              <p:cNvCxnSpPr/>
              <p:nvPr userDrawn="1"/>
            </p:nvCxnSpPr>
            <p:spPr bwMode="auto">
              <a:xfrm flipH="1">
                <a:off x="8115631" y="203448"/>
                <a:ext cx="2598" cy="16479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0A68B4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pic>
          <p:nvPicPr>
            <p:cNvPr id="13" name="图片 12"/>
            <p:cNvPicPr>
              <a:picLocks noChangeAspect="1"/>
            </p:cNvPicPr>
            <p:nvPr userDrawn="1"/>
          </p:nvPicPr>
          <p:blipFill>
            <a:blip r:embed="rId4" cstate="screen"/>
            <a:stretch>
              <a:fillRect/>
            </a:stretch>
          </p:blipFill>
          <p:spPr>
            <a:xfrm>
              <a:off x="8242872" y="211463"/>
              <a:ext cx="650636" cy="216299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1"/>
          <p:cNvSpPr txBox="1"/>
          <p:nvPr userDrawn="1"/>
        </p:nvSpPr>
        <p:spPr>
          <a:xfrm>
            <a:off x="8848592" y="4831212"/>
            <a:ext cx="590818" cy="25275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0965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165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65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193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13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33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5DDBE9D-0EAE-4BF9-9976-992BCF72F40A}" type="slidenum">
              <a:rPr lang="zh-CN" altLang="en-US" sz="1200" smtClean="0">
                <a:solidFill>
                  <a:srgbClr val="FFFFFF">
                    <a:lumMod val="50000"/>
                  </a:srgbClr>
                </a:solidFill>
              </a:rPr>
              <a:t>‹#›</a:t>
            </a:fld>
            <a:endParaRPr lang="zh-CN" altLang="en-US" sz="1200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11" name="标题 11"/>
          <p:cNvSpPr>
            <a:spLocks noGrp="1"/>
          </p:cNvSpPr>
          <p:nvPr>
            <p:ph type="title"/>
          </p:nvPr>
        </p:nvSpPr>
        <p:spPr>
          <a:xfrm>
            <a:off x="251145" y="122842"/>
            <a:ext cx="7896662" cy="443415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1520" y="605798"/>
            <a:ext cx="8640001" cy="5042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320" y="11421"/>
            <a:ext cx="1025339" cy="6582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791" y="4767560"/>
            <a:ext cx="2056836" cy="273206"/>
          </a:xfrm>
          <a:prstGeom prst="rect">
            <a:avLst/>
          </a:prstGeom>
        </p:spPr>
        <p:txBody>
          <a:bodyPr/>
          <a:lstStyle/>
          <a:p>
            <a:fld id="{06512E57-95F0-4912-AC44-F2D43C571B90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809" y="4767560"/>
            <a:ext cx="3086382" cy="273206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8374" y="4767560"/>
            <a:ext cx="2056836" cy="273206"/>
          </a:xfrm>
          <a:prstGeom prst="rect">
            <a:avLst/>
          </a:prstGeom>
        </p:spPr>
        <p:txBody>
          <a:bodyPr/>
          <a:lstStyle/>
          <a:p>
            <a:fld id="{96A97911-2034-46D6-AA50-87A8D7B235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15160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616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2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3" name="直线连接符 2"/>
          <p:cNvCxnSpPr/>
          <p:nvPr/>
        </p:nvCxnSpPr>
        <p:spPr>
          <a:xfrm>
            <a:off x="2597150" y="2339975"/>
            <a:ext cx="3951288" cy="0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710210" y="1608252"/>
            <a:ext cx="7724775" cy="61157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3375" b="1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文本占位符 24"/>
          <p:cNvSpPr>
            <a:spLocks noGrp="1"/>
          </p:cNvSpPr>
          <p:nvPr>
            <p:ph type="body" sz="quarter" idx="11"/>
          </p:nvPr>
        </p:nvSpPr>
        <p:spPr>
          <a:xfrm>
            <a:off x="-160507" y="2478882"/>
            <a:ext cx="9466205" cy="95127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5625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7" name="文本占位符 24"/>
          <p:cNvSpPr>
            <a:spLocks noGrp="1"/>
          </p:cNvSpPr>
          <p:nvPr>
            <p:ph type="body" sz="quarter" idx="12"/>
          </p:nvPr>
        </p:nvSpPr>
        <p:spPr>
          <a:xfrm>
            <a:off x="710210" y="4306568"/>
            <a:ext cx="7724775" cy="265329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1125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目录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31763"/>
            <a:ext cx="9144000" cy="5476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616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2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5738" y="168275"/>
            <a:ext cx="1897063" cy="438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6616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2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kumimoji="1" lang="zh-CN" altLang="en-US" sz="225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4" name="直线连接符 6"/>
          <p:cNvCxnSpPr/>
          <p:nvPr/>
        </p:nvCxnSpPr>
        <p:spPr>
          <a:xfrm>
            <a:off x="900113" y="1111250"/>
            <a:ext cx="8243888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149" name="组 1"/>
          <p:cNvGrpSpPr/>
          <p:nvPr userDrawn="1"/>
        </p:nvGrpSpPr>
        <p:grpSpPr>
          <a:xfrm>
            <a:off x="274638" y="798513"/>
            <a:ext cx="625475" cy="625475"/>
            <a:chOff x="529193" y="798091"/>
            <a:chExt cx="626127" cy="626127"/>
          </a:xfrm>
        </p:grpSpPr>
        <p:sp>
          <p:nvSpPr>
            <p:cNvPr id="6" name="椭圆 5"/>
            <p:cNvSpPr/>
            <p:nvPr/>
          </p:nvSpPr>
          <p:spPr>
            <a:xfrm>
              <a:off x="529193" y="798091"/>
              <a:ext cx="626127" cy="626127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616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2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6160" name="组 16"/>
            <p:cNvGrpSpPr/>
            <p:nvPr/>
          </p:nvGrpSpPr>
          <p:grpSpPr>
            <a:xfrm>
              <a:off x="700440" y="956739"/>
              <a:ext cx="283634" cy="308830"/>
              <a:chOff x="1411179" y="1821366"/>
              <a:chExt cx="343975" cy="374532"/>
            </a:xfrm>
          </p:grpSpPr>
          <p:sp>
            <p:nvSpPr>
              <p:cNvPr id="8" name="空心弧 7"/>
              <p:cNvSpPr/>
              <p:nvPr/>
            </p:nvSpPr>
            <p:spPr>
              <a:xfrm>
                <a:off x="1411642" y="1852526"/>
                <a:ext cx="343048" cy="343049"/>
              </a:xfrm>
              <a:prstGeom prst="blockArc">
                <a:avLst>
                  <a:gd name="adj1" fmla="val 17291385"/>
                  <a:gd name="adj2" fmla="val 15167453"/>
                  <a:gd name="adj3" fmla="val 3867"/>
                </a:avLst>
              </a:prstGeom>
              <a:solidFill>
                <a:schemeClr val="accent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616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2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cxnSp>
            <p:nvCxnSpPr>
              <p:cNvPr id="9" name="直线连接符 10"/>
              <p:cNvCxnSpPr/>
              <p:nvPr/>
            </p:nvCxnSpPr>
            <p:spPr>
              <a:xfrm flipV="1">
                <a:off x="1587019" y="1821690"/>
                <a:ext cx="0" cy="167669"/>
              </a:xfrm>
              <a:prstGeom prst="line">
                <a:avLst/>
              </a:prstGeom>
              <a:ln w="19050" cmpd="sng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椭圆 9"/>
          <p:cNvSpPr/>
          <p:nvPr/>
        </p:nvSpPr>
        <p:spPr>
          <a:xfrm>
            <a:off x="1620838" y="979488"/>
            <a:ext cx="265113" cy="26352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616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2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11" name="直线连接符 39"/>
          <p:cNvCxnSpPr>
            <a:stCxn id="10" idx="4"/>
            <a:endCxn id="13" idx="0"/>
          </p:cNvCxnSpPr>
          <p:nvPr/>
        </p:nvCxnSpPr>
        <p:spPr>
          <a:xfrm>
            <a:off x="1754188" y="1243013"/>
            <a:ext cx="0" cy="29210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847725" y="1535113"/>
            <a:ext cx="1811338" cy="338138"/>
          </a:xfrm>
          <a:prstGeom prst="roundRect">
            <a:avLst/>
          </a:prstGeom>
          <a:solidFill>
            <a:schemeClr val="accent2"/>
          </a:solidFill>
          <a:ln w="19050" cmpd="sng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616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2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637088" y="979488"/>
            <a:ext cx="265113" cy="263525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616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2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14" name="直线连接符 51"/>
          <p:cNvCxnSpPr>
            <a:stCxn id="15" idx="4"/>
            <a:endCxn id="18" idx="0"/>
          </p:cNvCxnSpPr>
          <p:nvPr/>
        </p:nvCxnSpPr>
        <p:spPr>
          <a:xfrm>
            <a:off x="4768850" y="1243013"/>
            <a:ext cx="0" cy="292100"/>
          </a:xfrm>
          <a:prstGeom prst="line">
            <a:avLst/>
          </a:prstGeom>
          <a:ln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3863975" y="1535113"/>
            <a:ext cx="1811338" cy="338138"/>
          </a:xfrm>
          <a:prstGeom prst="roundRect">
            <a:avLst/>
          </a:prstGeom>
          <a:solidFill>
            <a:schemeClr val="accent5"/>
          </a:solidFill>
          <a:ln w="19050" cmpd="sng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616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2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7653338" y="979488"/>
            <a:ext cx="265113" cy="26352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616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2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17" name="直线连接符 65"/>
          <p:cNvCxnSpPr>
            <a:stCxn id="20" idx="4"/>
            <a:endCxn id="23" idx="0"/>
          </p:cNvCxnSpPr>
          <p:nvPr/>
        </p:nvCxnSpPr>
        <p:spPr>
          <a:xfrm>
            <a:off x="7785100" y="1243013"/>
            <a:ext cx="0" cy="292100"/>
          </a:xfrm>
          <a:prstGeom prst="line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6880225" y="1535113"/>
            <a:ext cx="1811338" cy="338138"/>
          </a:xfrm>
          <a:prstGeom prst="roundRect">
            <a:avLst/>
          </a:prstGeom>
          <a:solidFill>
            <a:schemeClr val="accent3"/>
          </a:solidFill>
          <a:ln w="19050" cmpd="sng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616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2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1" name="文本占位符 24"/>
          <p:cNvSpPr>
            <a:spLocks noGrp="1"/>
          </p:cNvSpPr>
          <p:nvPr>
            <p:ph type="body" sz="quarter" idx="12"/>
          </p:nvPr>
        </p:nvSpPr>
        <p:spPr>
          <a:xfrm>
            <a:off x="951373" y="1554558"/>
            <a:ext cx="1604080" cy="30867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405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3" name="文本占位符 24"/>
          <p:cNvSpPr>
            <a:spLocks noGrp="1"/>
          </p:cNvSpPr>
          <p:nvPr>
            <p:ph type="body" sz="quarter" idx="13"/>
          </p:nvPr>
        </p:nvSpPr>
        <p:spPr>
          <a:xfrm>
            <a:off x="3967463" y="1554558"/>
            <a:ext cx="1604080" cy="30867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405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4" name="文本占位符 24"/>
          <p:cNvSpPr>
            <a:spLocks noGrp="1"/>
          </p:cNvSpPr>
          <p:nvPr>
            <p:ph type="body" sz="quarter" idx="14"/>
          </p:nvPr>
        </p:nvSpPr>
        <p:spPr>
          <a:xfrm>
            <a:off x="6983554" y="1554558"/>
            <a:ext cx="1604080" cy="30867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405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9" name="文本占位符 24"/>
          <p:cNvSpPr>
            <a:spLocks noGrp="1"/>
          </p:cNvSpPr>
          <p:nvPr>
            <p:ph type="body" sz="quarter" idx="16"/>
          </p:nvPr>
        </p:nvSpPr>
        <p:spPr>
          <a:xfrm>
            <a:off x="847411" y="1997869"/>
            <a:ext cx="1812003" cy="86462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20000"/>
              </a:lnSpc>
              <a:buNone/>
              <a:defRPr sz="845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0" name="文本占位符 24"/>
          <p:cNvSpPr>
            <a:spLocks noGrp="1"/>
          </p:cNvSpPr>
          <p:nvPr>
            <p:ph type="body" sz="quarter" idx="17"/>
          </p:nvPr>
        </p:nvSpPr>
        <p:spPr>
          <a:xfrm>
            <a:off x="3863501" y="1997869"/>
            <a:ext cx="1812003" cy="86462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20000"/>
              </a:lnSpc>
              <a:buNone/>
              <a:defRPr sz="845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1" name="文本占位符 24"/>
          <p:cNvSpPr>
            <a:spLocks noGrp="1"/>
          </p:cNvSpPr>
          <p:nvPr>
            <p:ph type="body" sz="quarter" idx="18"/>
          </p:nvPr>
        </p:nvSpPr>
        <p:spPr>
          <a:xfrm>
            <a:off x="6879595" y="1997869"/>
            <a:ext cx="1812003" cy="86462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20000"/>
              </a:lnSpc>
              <a:buNone/>
              <a:defRPr sz="845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31763"/>
            <a:ext cx="9144000" cy="5476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616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2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3" name="直线连接符 6"/>
          <p:cNvCxnSpPr/>
          <p:nvPr/>
        </p:nvCxnSpPr>
        <p:spPr>
          <a:xfrm>
            <a:off x="900113" y="1111250"/>
            <a:ext cx="8243888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172" name="组 1"/>
          <p:cNvGrpSpPr/>
          <p:nvPr userDrawn="1"/>
        </p:nvGrpSpPr>
        <p:grpSpPr>
          <a:xfrm>
            <a:off x="274638" y="798513"/>
            <a:ext cx="625475" cy="625475"/>
            <a:chOff x="529193" y="798091"/>
            <a:chExt cx="626127" cy="626127"/>
          </a:xfrm>
        </p:grpSpPr>
        <p:sp>
          <p:nvSpPr>
            <p:cNvPr id="5" name="椭圆 4"/>
            <p:cNvSpPr/>
            <p:nvPr/>
          </p:nvSpPr>
          <p:spPr>
            <a:xfrm>
              <a:off x="529193" y="798091"/>
              <a:ext cx="626127" cy="626127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616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2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7186" name="组 16"/>
            <p:cNvGrpSpPr/>
            <p:nvPr/>
          </p:nvGrpSpPr>
          <p:grpSpPr>
            <a:xfrm>
              <a:off x="700440" y="956739"/>
              <a:ext cx="283634" cy="308830"/>
              <a:chOff x="1411179" y="1821366"/>
              <a:chExt cx="343975" cy="374532"/>
            </a:xfrm>
          </p:grpSpPr>
          <p:sp>
            <p:nvSpPr>
              <p:cNvPr id="7" name="空心弧 6"/>
              <p:cNvSpPr/>
              <p:nvPr/>
            </p:nvSpPr>
            <p:spPr>
              <a:xfrm>
                <a:off x="1411642" y="1852526"/>
                <a:ext cx="343048" cy="343049"/>
              </a:xfrm>
              <a:prstGeom prst="blockArc">
                <a:avLst>
                  <a:gd name="adj1" fmla="val 17291385"/>
                  <a:gd name="adj2" fmla="val 15167453"/>
                  <a:gd name="adj3" fmla="val 3867"/>
                </a:avLst>
              </a:prstGeom>
              <a:solidFill>
                <a:schemeClr val="accent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616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2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cxnSp>
            <p:nvCxnSpPr>
              <p:cNvPr id="8" name="直线连接符 10"/>
              <p:cNvCxnSpPr/>
              <p:nvPr/>
            </p:nvCxnSpPr>
            <p:spPr>
              <a:xfrm flipV="1">
                <a:off x="1587019" y="1821690"/>
                <a:ext cx="0" cy="167669"/>
              </a:xfrm>
              <a:prstGeom prst="line">
                <a:avLst/>
              </a:prstGeom>
              <a:ln w="19050" cmpd="sng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椭圆 8"/>
          <p:cNvSpPr/>
          <p:nvPr/>
        </p:nvSpPr>
        <p:spPr>
          <a:xfrm>
            <a:off x="1620838" y="979488"/>
            <a:ext cx="265113" cy="26352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616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2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10" name="直线连接符 39"/>
          <p:cNvCxnSpPr>
            <a:endCxn id="13" idx="0"/>
          </p:cNvCxnSpPr>
          <p:nvPr/>
        </p:nvCxnSpPr>
        <p:spPr>
          <a:xfrm>
            <a:off x="1754188" y="1243013"/>
            <a:ext cx="0" cy="29210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847725" y="1535113"/>
            <a:ext cx="1811338" cy="338138"/>
          </a:xfrm>
          <a:prstGeom prst="roundRect">
            <a:avLst/>
          </a:prstGeom>
          <a:solidFill>
            <a:schemeClr val="accent2"/>
          </a:solidFill>
          <a:ln w="19050" cmpd="sng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616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2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662363" y="979488"/>
            <a:ext cx="265113" cy="263525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616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2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13" name="直线连接符 51"/>
          <p:cNvCxnSpPr>
            <a:stCxn id="15" idx="4"/>
            <a:endCxn id="18" idx="0"/>
          </p:cNvCxnSpPr>
          <p:nvPr/>
        </p:nvCxnSpPr>
        <p:spPr>
          <a:xfrm>
            <a:off x="3794125" y="1243013"/>
            <a:ext cx="0" cy="292100"/>
          </a:xfrm>
          <a:prstGeom prst="line">
            <a:avLst/>
          </a:prstGeom>
          <a:ln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2889250" y="1535113"/>
            <a:ext cx="1811338" cy="338138"/>
          </a:xfrm>
          <a:prstGeom prst="roundRect">
            <a:avLst/>
          </a:prstGeom>
          <a:solidFill>
            <a:schemeClr val="accent5"/>
          </a:solidFill>
          <a:ln w="19050" cmpd="sng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616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2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703888" y="979488"/>
            <a:ext cx="263525" cy="26352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616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2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16" name="直线连接符 65"/>
          <p:cNvCxnSpPr>
            <a:stCxn id="20" idx="4"/>
            <a:endCxn id="23" idx="0"/>
          </p:cNvCxnSpPr>
          <p:nvPr/>
        </p:nvCxnSpPr>
        <p:spPr>
          <a:xfrm>
            <a:off x="5835650" y="1243013"/>
            <a:ext cx="0" cy="292100"/>
          </a:xfrm>
          <a:prstGeom prst="line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4929188" y="1535113"/>
            <a:ext cx="1812925" cy="338138"/>
          </a:xfrm>
          <a:prstGeom prst="roundRect">
            <a:avLst/>
          </a:prstGeom>
          <a:solidFill>
            <a:schemeClr val="accent3"/>
          </a:solidFill>
          <a:ln w="19050" cmpd="sng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616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2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7745413" y="979488"/>
            <a:ext cx="263525" cy="2635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616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2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19" name="直线连接符 81"/>
          <p:cNvCxnSpPr>
            <a:stCxn id="25" idx="4"/>
            <a:endCxn id="28" idx="0"/>
          </p:cNvCxnSpPr>
          <p:nvPr/>
        </p:nvCxnSpPr>
        <p:spPr>
          <a:xfrm>
            <a:off x="7877175" y="1243013"/>
            <a:ext cx="0" cy="29210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6970713" y="1535113"/>
            <a:ext cx="1812925" cy="338138"/>
          </a:xfrm>
          <a:prstGeom prst="roundRect">
            <a:avLst/>
          </a:prstGeom>
          <a:solidFill>
            <a:schemeClr val="accent1"/>
          </a:solidFill>
          <a:ln w="19050" cmpd="sng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616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2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1" name="文本占位符 24"/>
          <p:cNvSpPr>
            <a:spLocks noGrp="1"/>
          </p:cNvSpPr>
          <p:nvPr>
            <p:ph type="body" sz="quarter" idx="12"/>
          </p:nvPr>
        </p:nvSpPr>
        <p:spPr>
          <a:xfrm>
            <a:off x="951373" y="1554558"/>
            <a:ext cx="1604080" cy="30867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405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3" name="文本占位符 24"/>
          <p:cNvSpPr>
            <a:spLocks noGrp="1"/>
          </p:cNvSpPr>
          <p:nvPr>
            <p:ph type="body" sz="quarter" idx="13"/>
          </p:nvPr>
        </p:nvSpPr>
        <p:spPr>
          <a:xfrm>
            <a:off x="2992558" y="1554558"/>
            <a:ext cx="1604080" cy="30867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405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4" name="文本占位符 24"/>
          <p:cNvSpPr>
            <a:spLocks noGrp="1"/>
          </p:cNvSpPr>
          <p:nvPr>
            <p:ph type="body" sz="quarter" idx="14"/>
          </p:nvPr>
        </p:nvSpPr>
        <p:spPr>
          <a:xfrm>
            <a:off x="5033747" y="1554558"/>
            <a:ext cx="1604080" cy="30867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405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8" name="文本占位符 24"/>
          <p:cNvSpPr>
            <a:spLocks noGrp="1"/>
          </p:cNvSpPr>
          <p:nvPr>
            <p:ph type="body" sz="quarter" idx="15"/>
          </p:nvPr>
        </p:nvSpPr>
        <p:spPr>
          <a:xfrm>
            <a:off x="7074934" y="1554558"/>
            <a:ext cx="1604080" cy="30867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405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9" name="文本占位符 24"/>
          <p:cNvSpPr>
            <a:spLocks noGrp="1"/>
          </p:cNvSpPr>
          <p:nvPr>
            <p:ph type="body" sz="quarter" idx="16"/>
          </p:nvPr>
        </p:nvSpPr>
        <p:spPr>
          <a:xfrm>
            <a:off x="847411" y="1997869"/>
            <a:ext cx="1812003" cy="86462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20000"/>
              </a:lnSpc>
              <a:buNone/>
              <a:defRPr sz="845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0" name="文本占位符 24"/>
          <p:cNvSpPr>
            <a:spLocks noGrp="1"/>
          </p:cNvSpPr>
          <p:nvPr>
            <p:ph type="body" sz="quarter" idx="17"/>
          </p:nvPr>
        </p:nvSpPr>
        <p:spPr>
          <a:xfrm>
            <a:off x="2888600" y="1997869"/>
            <a:ext cx="1812003" cy="86462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20000"/>
              </a:lnSpc>
              <a:buNone/>
              <a:defRPr sz="845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1" name="文本占位符 24"/>
          <p:cNvSpPr>
            <a:spLocks noGrp="1"/>
          </p:cNvSpPr>
          <p:nvPr>
            <p:ph type="body" sz="quarter" idx="18"/>
          </p:nvPr>
        </p:nvSpPr>
        <p:spPr>
          <a:xfrm>
            <a:off x="4929787" y="1997869"/>
            <a:ext cx="1812003" cy="86462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20000"/>
              </a:lnSpc>
              <a:buNone/>
              <a:defRPr sz="845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2" name="文本占位符 24"/>
          <p:cNvSpPr>
            <a:spLocks noGrp="1"/>
          </p:cNvSpPr>
          <p:nvPr>
            <p:ph type="body" sz="quarter" idx="19"/>
          </p:nvPr>
        </p:nvSpPr>
        <p:spPr>
          <a:xfrm>
            <a:off x="6970974" y="1997869"/>
            <a:ext cx="1812003" cy="86462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20000"/>
              </a:lnSpc>
              <a:buNone/>
              <a:defRPr sz="845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文本占位符 24"/>
          <p:cNvSpPr>
            <a:spLocks noGrp="1"/>
          </p:cNvSpPr>
          <p:nvPr>
            <p:ph type="body" sz="quarter" idx="20"/>
          </p:nvPr>
        </p:nvSpPr>
        <p:spPr>
          <a:xfrm>
            <a:off x="98096" y="177069"/>
            <a:ext cx="1604080" cy="43858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250" b="1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6" Type="http://schemas.openxmlformats.org/officeDocument/2006/relationships/slideLayout" Target="../slideLayouts/slideLayout22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hf sldNum="0" hdr="0" ftr="0" dt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微软雅黑" panose="020B0503020204020204" pitchFamily="34" charset="-122"/>
          <a:cs typeface="微软雅黑" panose="020B0503020204020204" pitchFamily="34" charset="-122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微软雅黑" panose="020B0503020204020204" pitchFamily="34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微软雅黑" panose="020B0503020204020204" pitchFamily="34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微软雅黑" panose="020B0503020204020204" pitchFamily="34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微软雅黑" panose="020B0503020204020204" pitchFamily="34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</p:sldLayoutIdLst>
  <p:hf sldNum="0" hdr="0" ftr="0" dt="0"/>
  <p:txStyles>
    <p:titleStyle>
      <a:lvl1pPr algn="ctr" defTabSz="427355" rtl="0" eaLnBrk="0" fontAlgn="base" hangingPunct="0">
        <a:spcBef>
          <a:spcPct val="0"/>
        </a:spcBef>
        <a:spcAft>
          <a:spcPct val="0"/>
        </a:spcAft>
        <a:defRPr sz="41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  <a:lvl2pPr algn="ctr" defTabSz="427355" rtl="0" eaLnBrk="0" fontAlgn="base" hangingPunct="0">
        <a:spcBef>
          <a:spcPct val="0"/>
        </a:spcBef>
        <a:spcAft>
          <a:spcPct val="0"/>
        </a:spcAft>
        <a:defRPr sz="41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ctr" defTabSz="427355" rtl="0" eaLnBrk="0" fontAlgn="base" hangingPunct="0">
        <a:spcBef>
          <a:spcPct val="0"/>
        </a:spcBef>
        <a:spcAft>
          <a:spcPct val="0"/>
        </a:spcAft>
        <a:defRPr sz="41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ctr" defTabSz="427355" rtl="0" eaLnBrk="0" fontAlgn="base" hangingPunct="0">
        <a:spcBef>
          <a:spcPct val="0"/>
        </a:spcBef>
        <a:spcAft>
          <a:spcPct val="0"/>
        </a:spcAft>
        <a:defRPr sz="41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ctr" defTabSz="427355" rtl="0" eaLnBrk="0" fontAlgn="base" hangingPunct="0">
        <a:spcBef>
          <a:spcPct val="0"/>
        </a:spcBef>
        <a:spcAft>
          <a:spcPct val="0"/>
        </a:spcAft>
        <a:defRPr sz="41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ctr" defTabSz="427355" rtl="0" fontAlgn="base">
        <a:spcBef>
          <a:spcPct val="0"/>
        </a:spcBef>
        <a:spcAft>
          <a:spcPct val="0"/>
        </a:spcAft>
        <a:defRPr sz="41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6pPr>
      <a:lvl7pPr marL="914400" algn="ctr" defTabSz="427355" rtl="0" fontAlgn="base">
        <a:spcBef>
          <a:spcPct val="0"/>
        </a:spcBef>
        <a:spcAft>
          <a:spcPct val="0"/>
        </a:spcAft>
        <a:defRPr sz="41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7pPr>
      <a:lvl8pPr marL="1371600" algn="ctr" defTabSz="427355" rtl="0" fontAlgn="base">
        <a:spcBef>
          <a:spcPct val="0"/>
        </a:spcBef>
        <a:spcAft>
          <a:spcPct val="0"/>
        </a:spcAft>
        <a:defRPr sz="41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8pPr>
      <a:lvl9pPr marL="1828800" algn="ctr" defTabSz="427355" rtl="0" fontAlgn="base">
        <a:spcBef>
          <a:spcPct val="0"/>
        </a:spcBef>
        <a:spcAft>
          <a:spcPct val="0"/>
        </a:spcAft>
        <a:defRPr sz="41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9pPr>
    </p:titleStyle>
    <p:bodyStyle>
      <a:lvl1pPr marL="320675" indent="-320675" algn="l" defTabSz="42735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695325" indent="-266700" algn="l" defTabSz="42735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069975" indent="-212725" algn="l" defTabSz="42735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498600" indent="-212725" algn="l" defTabSz="42735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1927225" indent="-212725" algn="l" defTabSz="42735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357120" indent="-213995" algn="l" defTabSz="428625" rtl="0" eaLnBrk="1" latinLnBrk="0" hangingPunct="1">
        <a:spcBef>
          <a:spcPct val="20000"/>
        </a:spcBef>
        <a:buFont typeface="Arial" panose="020B0604020202020204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6pPr>
      <a:lvl7pPr marL="2785110" indent="-213995" algn="l" defTabSz="428625" rtl="0" eaLnBrk="1" latinLnBrk="0" hangingPunct="1">
        <a:spcBef>
          <a:spcPct val="20000"/>
        </a:spcBef>
        <a:buFont typeface="Arial" panose="020B0604020202020204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7pPr>
      <a:lvl8pPr marL="3213735" indent="-213995" algn="l" defTabSz="428625" rtl="0" eaLnBrk="1" latinLnBrk="0" hangingPunct="1">
        <a:spcBef>
          <a:spcPct val="20000"/>
        </a:spcBef>
        <a:buFont typeface="Arial" panose="020B0604020202020204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8pPr>
      <a:lvl9pPr marL="3642360" indent="-213995" algn="l" defTabSz="428625" rtl="0" eaLnBrk="1" latinLnBrk="0" hangingPunct="1">
        <a:spcBef>
          <a:spcPct val="20000"/>
        </a:spcBef>
        <a:buFont typeface="Arial" panose="020B0604020202020204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8625" rtl="0" eaLnBrk="1" latinLnBrk="0" hangingPunct="1">
        <a:defRPr sz="1685" kern="1200">
          <a:solidFill>
            <a:schemeClr val="tx1"/>
          </a:solidFill>
          <a:latin typeface="+mn-lt"/>
          <a:ea typeface="+mn-ea"/>
          <a:cs typeface="+mn-cs"/>
        </a:defRPr>
      </a:lvl1pPr>
      <a:lvl2pPr marL="428625" algn="l" defTabSz="428625" rtl="0" eaLnBrk="1" latinLnBrk="0" hangingPunct="1">
        <a:defRPr sz="1685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algn="l" defTabSz="428625" rtl="0" eaLnBrk="1" latinLnBrk="0" hangingPunct="1">
        <a:defRPr sz="1685" kern="1200">
          <a:solidFill>
            <a:schemeClr val="tx1"/>
          </a:solidFill>
          <a:latin typeface="+mn-lt"/>
          <a:ea typeface="+mn-ea"/>
          <a:cs typeface="+mn-cs"/>
        </a:defRPr>
      </a:lvl3pPr>
      <a:lvl4pPr marL="1285240" algn="l" defTabSz="428625" rtl="0" eaLnBrk="1" latinLnBrk="0" hangingPunct="1">
        <a:defRPr sz="1685" kern="1200">
          <a:solidFill>
            <a:schemeClr val="tx1"/>
          </a:solidFill>
          <a:latin typeface="+mn-lt"/>
          <a:ea typeface="+mn-ea"/>
          <a:cs typeface="+mn-cs"/>
        </a:defRPr>
      </a:lvl4pPr>
      <a:lvl5pPr marL="1713865" algn="l" defTabSz="428625" rtl="0" eaLnBrk="1" latinLnBrk="0" hangingPunct="1">
        <a:defRPr sz="1685" kern="1200">
          <a:solidFill>
            <a:schemeClr val="tx1"/>
          </a:solidFill>
          <a:latin typeface="+mn-lt"/>
          <a:ea typeface="+mn-ea"/>
          <a:cs typeface="+mn-cs"/>
        </a:defRPr>
      </a:lvl5pPr>
      <a:lvl6pPr marL="2142490" algn="l" defTabSz="428625" rtl="0" eaLnBrk="1" latinLnBrk="0" hangingPunct="1">
        <a:defRPr sz="1685" kern="1200">
          <a:solidFill>
            <a:schemeClr val="tx1"/>
          </a:solidFill>
          <a:latin typeface="+mn-lt"/>
          <a:ea typeface="+mn-ea"/>
          <a:cs typeface="+mn-cs"/>
        </a:defRPr>
      </a:lvl6pPr>
      <a:lvl7pPr marL="2571115" algn="l" defTabSz="428625" rtl="0" eaLnBrk="1" latinLnBrk="0" hangingPunct="1">
        <a:defRPr sz="1685" kern="1200">
          <a:solidFill>
            <a:schemeClr val="tx1"/>
          </a:solidFill>
          <a:latin typeface="+mn-lt"/>
          <a:ea typeface="+mn-ea"/>
          <a:cs typeface="+mn-cs"/>
        </a:defRPr>
      </a:lvl7pPr>
      <a:lvl8pPr marL="2999740" algn="l" defTabSz="428625" rtl="0" eaLnBrk="1" latinLnBrk="0" hangingPunct="1">
        <a:defRPr sz="1685" kern="1200">
          <a:solidFill>
            <a:schemeClr val="tx1"/>
          </a:solidFill>
          <a:latin typeface="+mn-lt"/>
          <a:ea typeface="+mn-ea"/>
          <a:cs typeface="+mn-cs"/>
        </a:defRPr>
      </a:lvl8pPr>
      <a:lvl9pPr marL="3428365" algn="l" defTabSz="428625" rtl="0" eaLnBrk="1" latinLnBrk="0" hangingPunct="1">
        <a:defRPr sz="16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filename"/>
          <p:cNvSpPr>
            <a:spLocks noChangeArrowheads="1"/>
          </p:cNvSpPr>
          <p:nvPr/>
        </p:nvSpPr>
        <p:spPr bwMode="auto">
          <a:xfrm>
            <a:off x="438150" y="1276350"/>
            <a:ext cx="8247063" cy="157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lIns="81935" tIns="40967" rIns="81935" bIns="40967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lnSpc>
                <a:spcPct val="150000"/>
              </a:lnSpc>
              <a:defRPr/>
            </a:pPr>
            <a:r>
              <a:rPr lang="en-US" altLang="zh-CN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2024</a:t>
            </a:r>
            <a:r>
              <a:rPr lang="zh-CN" altLang="zh-CN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年中国电信浙江公司（舟山）触点服务系统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项目方案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684213" y="3076575"/>
            <a:ext cx="7753350" cy="0"/>
          </a:xfrm>
          <a:prstGeom prst="line">
            <a:avLst/>
          </a:prstGeom>
          <a:noFill/>
          <a:ln w="19050">
            <a:solidFill>
              <a:schemeClr val="bg1">
                <a:lumMod val="65000"/>
              </a:schemeClr>
            </a:solidFill>
            <a:round/>
          </a:ln>
        </p:spPr>
        <p:txBody>
          <a:bodyPr wrap="none" lIns="82040" tIns="41020" rIns="82040" bIns="4102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44793" y="3651870"/>
            <a:ext cx="3254417" cy="874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申报单位 </a:t>
            </a:r>
            <a:r>
              <a:rPr lang="zh-CN" altLang="zh-CN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中国电信舟山分公司</a:t>
            </a:r>
            <a:endParaRPr lang="en-US" altLang="zh-CN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2024</a:t>
            </a:r>
            <a:r>
              <a:rPr lang="zh-CN" altLang="en-US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  </a:t>
            </a:r>
            <a:r>
              <a:rPr lang="en-US" altLang="zh-CN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AE19EFC-ABF7-145E-372A-4B4F9B6093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项目成果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63C25E36-B72F-8931-8C0C-20B95CBA04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625" y="699542"/>
            <a:ext cx="8230749" cy="3935327"/>
          </a:xfrm>
        </p:spPr>
      </p:pic>
    </p:spTree>
    <p:extLst>
      <p:ext uri="{BB962C8B-B14F-4D97-AF65-F5344CB8AC3E}">
        <p14:creationId xmlns:p14="http://schemas.microsoft.com/office/powerpoint/2010/main" val="864213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AE19EFC-ABF7-145E-372A-4B4F9B6093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项目成果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160A19DA-B177-19B7-2544-01FDD7DBB3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199" y="699542"/>
            <a:ext cx="8213601" cy="3948187"/>
          </a:xfrm>
        </p:spPr>
      </p:pic>
    </p:spTree>
    <p:extLst>
      <p:ext uri="{BB962C8B-B14F-4D97-AF65-F5344CB8AC3E}">
        <p14:creationId xmlns:p14="http://schemas.microsoft.com/office/powerpoint/2010/main" val="2213181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8C1C2DA-4B0B-CE16-D672-39177DFD2C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项目团队和试点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9F4F22AF-5221-BAC0-1D7F-4827843CC6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3427409"/>
              </p:ext>
            </p:extLst>
          </p:nvPr>
        </p:nvGraphicFramePr>
        <p:xfrm>
          <a:off x="1187624" y="987572"/>
          <a:ext cx="5832647" cy="31683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7352">
                  <a:extLst>
                    <a:ext uri="{9D8B030D-6E8A-4147-A177-3AD203B41FA5}">
                      <a16:colId xmlns:a16="http://schemas.microsoft.com/office/drawing/2014/main" val="2776832154"/>
                    </a:ext>
                  </a:extLst>
                </a:gridCol>
                <a:gridCol w="977854">
                  <a:extLst>
                    <a:ext uri="{9D8B030D-6E8A-4147-A177-3AD203B41FA5}">
                      <a16:colId xmlns:a16="http://schemas.microsoft.com/office/drawing/2014/main" val="258263270"/>
                    </a:ext>
                  </a:extLst>
                </a:gridCol>
                <a:gridCol w="443794">
                  <a:extLst>
                    <a:ext uri="{9D8B030D-6E8A-4147-A177-3AD203B41FA5}">
                      <a16:colId xmlns:a16="http://schemas.microsoft.com/office/drawing/2014/main" val="2243241882"/>
                    </a:ext>
                  </a:extLst>
                </a:gridCol>
                <a:gridCol w="977854">
                  <a:extLst>
                    <a:ext uri="{9D8B030D-6E8A-4147-A177-3AD203B41FA5}">
                      <a16:colId xmlns:a16="http://schemas.microsoft.com/office/drawing/2014/main" val="2642310403"/>
                    </a:ext>
                  </a:extLst>
                </a:gridCol>
                <a:gridCol w="896366">
                  <a:extLst>
                    <a:ext uri="{9D8B030D-6E8A-4147-A177-3AD203B41FA5}">
                      <a16:colId xmlns:a16="http://schemas.microsoft.com/office/drawing/2014/main" val="1835648256"/>
                    </a:ext>
                  </a:extLst>
                </a:gridCol>
                <a:gridCol w="700795">
                  <a:extLst>
                    <a:ext uri="{9D8B030D-6E8A-4147-A177-3AD203B41FA5}">
                      <a16:colId xmlns:a16="http://schemas.microsoft.com/office/drawing/2014/main" val="2233961959"/>
                    </a:ext>
                  </a:extLst>
                </a:gridCol>
                <a:gridCol w="531551">
                  <a:extLst>
                    <a:ext uri="{9D8B030D-6E8A-4147-A177-3AD203B41FA5}">
                      <a16:colId xmlns:a16="http://schemas.microsoft.com/office/drawing/2014/main" val="3026174313"/>
                    </a:ext>
                  </a:extLst>
                </a:gridCol>
                <a:gridCol w="927081">
                  <a:extLst>
                    <a:ext uri="{9D8B030D-6E8A-4147-A177-3AD203B41FA5}">
                      <a16:colId xmlns:a16="http://schemas.microsoft.com/office/drawing/2014/main" val="1870896441"/>
                    </a:ext>
                  </a:extLst>
                </a:gridCol>
              </a:tblGrid>
              <a:tr h="515776">
                <a:tc>
                  <a:txBody>
                    <a:bodyPr/>
                    <a:lstStyle/>
                    <a:p>
                      <a:pPr algn="ctr"/>
                      <a:r>
                        <a:rPr lang="zh-CN" sz="600" kern="100">
                          <a:effectLst/>
                        </a:rPr>
                        <a:t>序号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600" kern="100">
                          <a:effectLst/>
                        </a:rPr>
                        <a:t>姓名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600" kern="100">
                          <a:effectLst/>
                        </a:rPr>
                        <a:t>性别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600" kern="100">
                          <a:effectLst/>
                        </a:rPr>
                        <a:t>技术职称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600" kern="100">
                          <a:effectLst/>
                        </a:rPr>
                        <a:t>行政职务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 anchor="ctr"/>
                </a:tc>
                <a:tc>
                  <a:txBody>
                    <a:bodyPr/>
                    <a:lstStyle/>
                    <a:p>
                      <a:pPr marL="304800" indent="-304800" algn="ctr"/>
                      <a:r>
                        <a:rPr lang="zh-CN" sz="600" kern="100">
                          <a:effectLst/>
                        </a:rPr>
                        <a:t>最终</a:t>
                      </a:r>
                    </a:p>
                    <a:p>
                      <a:pPr marL="304800" indent="-304800" algn="ctr"/>
                      <a:r>
                        <a:rPr lang="zh-CN" sz="600" kern="100">
                          <a:effectLst/>
                        </a:rPr>
                        <a:t>学历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600" kern="100">
                          <a:effectLst/>
                        </a:rPr>
                        <a:t>现从事</a:t>
                      </a:r>
                    </a:p>
                    <a:p>
                      <a:pPr algn="ctr"/>
                      <a:r>
                        <a:rPr lang="zh-CN" sz="600" kern="100">
                          <a:effectLst/>
                        </a:rPr>
                        <a:t>专业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600" kern="100">
                          <a:effectLst/>
                        </a:rPr>
                        <a:t>本项目中承担的任务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 anchor="ctr"/>
                </a:tc>
                <a:extLst>
                  <a:ext uri="{0D108BD9-81ED-4DB2-BD59-A6C34878D82A}">
                    <a16:rowId xmlns:a16="http://schemas.microsoft.com/office/drawing/2014/main" val="2572471926"/>
                  </a:ext>
                </a:extLst>
              </a:tr>
              <a:tr h="294731">
                <a:tc>
                  <a:txBody>
                    <a:bodyPr/>
                    <a:lstStyle/>
                    <a:p>
                      <a:pPr algn="just"/>
                      <a:r>
                        <a:rPr lang="en-US" sz="700" kern="100">
                          <a:effectLst/>
                        </a:rPr>
                        <a:t>1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700" kern="100">
                          <a:effectLst/>
                        </a:rPr>
                        <a:t>袁瑜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700" kern="100">
                          <a:effectLst/>
                        </a:rPr>
                        <a:t>男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700" kern="100">
                          <a:effectLst/>
                        </a:rPr>
                        <a:t>工程师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600" kern="100">
                          <a:effectLst/>
                        </a:rPr>
                        <a:t> 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700" kern="100">
                          <a:effectLst/>
                        </a:rPr>
                        <a:t>本科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kern="100">
                          <a:effectLst/>
                        </a:rPr>
                        <a:t>IT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700" kern="100">
                          <a:effectLst/>
                        </a:rPr>
                        <a:t>项目经理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/>
                </a:tc>
                <a:extLst>
                  <a:ext uri="{0D108BD9-81ED-4DB2-BD59-A6C34878D82A}">
                    <a16:rowId xmlns:a16="http://schemas.microsoft.com/office/drawing/2014/main" val="1821966577"/>
                  </a:ext>
                </a:extLst>
              </a:tr>
              <a:tr h="294731">
                <a:tc>
                  <a:txBody>
                    <a:bodyPr/>
                    <a:lstStyle/>
                    <a:p>
                      <a:pPr algn="just"/>
                      <a:r>
                        <a:rPr lang="en-US" sz="700" kern="100">
                          <a:effectLst/>
                        </a:rPr>
                        <a:t>2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700" kern="100">
                          <a:effectLst/>
                        </a:rPr>
                        <a:t>王宇宇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700" kern="100">
                          <a:effectLst/>
                        </a:rPr>
                        <a:t>男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700" kern="100">
                          <a:effectLst/>
                        </a:rPr>
                        <a:t>工程师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600" kern="100">
                          <a:effectLst/>
                        </a:rPr>
                        <a:t> 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700" kern="100">
                          <a:effectLst/>
                        </a:rPr>
                        <a:t>研究生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kern="100">
                          <a:effectLst/>
                        </a:rPr>
                        <a:t>IT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700" kern="100">
                          <a:effectLst/>
                        </a:rPr>
                        <a:t>技术开发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/>
                </a:tc>
                <a:extLst>
                  <a:ext uri="{0D108BD9-81ED-4DB2-BD59-A6C34878D82A}">
                    <a16:rowId xmlns:a16="http://schemas.microsoft.com/office/drawing/2014/main" val="368746035"/>
                  </a:ext>
                </a:extLst>
              </a:tr>
              <a:tr h="294731">
                <a:tc>
                  <a:txBody>
                    <a:bodyPr/>
                    <a:lstStyle/>
                    <a:p>
                      <a:pPr algn="just"/>
                      <a:r>
                        <a:rPr lang="en-US" sz="700" kern="100">
                          <a:effectLst/>
                        </a:rPr>
                        <a:t>3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700" kern="100">
                          <a:effectLst/>
                        </a:rPr>
                        <a:t>张昊天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700" kern="100">
                          <a:effectLst/>
                        </a:rPr>
                        <a:t>男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700" kern="100">
                          <a:effectLst/>
                        </a:rPr>
                        <a:t>工程师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700" kern="100">
                          <a:effectLst/>
                        </a:rPr>
                        <a:t>研究生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kern="100">
                          <a:effectLst/>
                        </a:rPr>
                        <a:t>IT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700" kern="100">
                          <a:effectLst/>
                        </a:rPr>
                        <a:t>技术开发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/>
                </a:tc>
                <a:extLst>
                  <a:ext uri="{0D108BD9-81ED-4DB2-BD59-A6C34878D82A}">
                    <a16:rowId xmlns:a16="http://schemas.microsoft.com/office/drawing/2014/main" val="337786892"/>
                  </a:ext>
                </a:extLst>
              </a:tr>
              <a:tr h="294731">
                <a:tc>
                  <a:txBody>
                    <a:bodyPr/>
                    <a:lstStyle/>
                    <a:p>
                      <a:pPr algn="just"/>
                      <a:r>
                        <a:rPr lang="en-US" sz="700" kern="100">
                          <a:effectLst/>
                        </a:rPr>
                        <a:t>4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700" kern="100" dirty="0">
                          <a:effectLst/>
                        </a:rPr>
                        <a:t>刘祥贤</a:t>
                      </a:r>
                      <a:endParaRPr lang="zh-CN" sz="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700" kern="100">
                          <a:effectLst/>
                        </a:rPr>
                        <a:t>男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700" kern="100">
                          <a:effectLst/>
                        </a:rPr>
                        <a:t>工程师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700" kern="100">
                          <a:effectLst/>
                        </a:rPr>
                        <a:t>本科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kern="100">
                          <a:effectLst/>
                        </a:rPr>
                        <a:t>IT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700" kern="100">
                          <a:effectLst/>
                        </a:rPr>
                        <a:t>服务器维护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/>
                </a:tc>
                <a:extLst>
                  <a:ext uri="{0D108BD9-81ED-4DB2-BD59-A6C34878D82A}">
                    <a16:rowId xmlns:a16="http://schemas.microsoft.com/office/drawing/2014/main" val="3685510097"/>
                  </a:ext>
                </a:extLst>
              </a:tr>
              <a:tr h="294731">
                <a:tc>
                  <a:txBody>
                    <a:bodyPr/>
                    <a:lstStyle/>
                    <a:p>
                      <a:pPr algn="just"/>
                      <a:r>
                        <a:rPr lang="en-US" sz="700" kern="100">
                          <a:effectLst/>
                        </a:rPr>
                        <a:t>5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700" kern="100">
                          <a:effectLst/>
                        </a:rPr>
                        <a:t>徐慧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700" kern="100">
                          <a:effectLst/>
                        </a:rPr>
                        <a:t>女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700" kern="100">
                          <a:effectLst/>
                        </a:rPr>
                        <a:t>本科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kern="100">
                          <a:effectLst/>
                        </a:rPr>
                        <a:t>IT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700" kern="100">
                          <a:effectLst/>
                        </a:rPr>
                        <a:t>需求分析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/>
                </a:tc>
                <a:extLst>
                  <a:ext uri="{0D108BD9-81ED-4DB2-BD59-A6C34878D82A}">
                    <a16:rowId xmlns:a16="http://schemas.microsoft.com/office/drawing/2014/main" val="3509839994"/>
                  </a:ext>
                </a:extLst>
              </a:tr>
              <a:tr h="294731">
                <a:tc>
                  <a:txBody>
                    <a:bodyPr/>
                    <a:lstStyle/>
                    <a:p>
                      <a:pPr algn="just"/>
                      <a:r>
                        <a:rPr lang="en-US" sz="600" kern="100">
                          <a:effectLst/>
                        </a:rPr>
                        <a:t>6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700" kern="100">
                          <a:effectLst/>
                        </a:rPr>
                        <a:t>翁娜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700" kern="100">
                          <a:effectLst/>
                        </a:rPr>
                        <a:t>女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700" kern="100">
                          <a:effectLst/>
                        </a:rPr>
                        <a:t>本科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700" kern="100">
                          <a:effectLst/>
                        </a:rPr>
                        <a:t>需求分析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/>
                </a:tc>
                <a:extLst>
                  <a:ext uri="{0D108BD9-81ED-4DB2-BD59-A6C34878D82A}">
                    <a16:rowId xmlns:a16="http://schemas.microsoft.com/office/drawing/2014/main" val="3741257768"/>
                  </a:ext>
                </a:extLst>
              </a:tr>
              <a:tr h="294731">
                <a:tc>
                  <a:txBody>
                    <a:bodyPr/>
                    <a:lstStyle/>
                    <a:p>
                      <a:pPr algn="just"/>
                      <a:r>
                        <a:rPr lang="en-US" sz="600" kern="100">
                          <a:effectLst/>
                        </a:rPr>
                        <a:t>7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700" kern="100" dirty="0">
                          <a:effectLst/>
                        </a:rPr>
                        <a:t>李松泽</a:t>
                      </a:r>
                      <a:endParaRPr lang="zh-CN" sz="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700" kern="100">
                          <a:effectLst/>
                        </a:rPr>
                        <a:t>男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700" kern="100">
                          <a:effectLst/>
                        </a:rPr>
                        <a:t>工程师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700" kern="100">
                          <a:effectLst/>
                        </a:rPr>
                        <a:t>本科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kern="100">
                          <a:effectLst/>
                        </a:rPr>
                        <a:t>IT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700" kern="100">
                          <a:effectLst/>
                        </a:rPr>
                        <a:t>技术开发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/>
                </a:tc>
                <a:extLst>
                  <a:ext uri="{0D108BD9-81ED-4DB2-BD59-A6C34878D82A}">
                    <a16:rowId xmlns:a16="http://schemas.microsoft.com/office/drawing/2014/main" val="1242658813"/>
                  </a:ext>
                </a:extLst>
              </a:tr>
              <a:tr h="294731">
                <a:tc>
                  <a:txBody>
                    <a:bodyPr/>
                    <a:lstStyle/>
                    <a:p>
                      <a:pPr algn="just"/>
                      <a:r>
                        <a:rPr lang="en-US" sz="600" kern="100">
                          <a:effectLst/>
                        </a:rPr>
                        <a:t>8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700" kern="100">
                          <a:effectLst/>
                        </a:rPr>
                        <a:t>杨丽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700" kern="100">
                          <a:effectLst/>
                        </a:rPr>
                        <a:t>女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700" kern="100">
                          <a:effectLst/>
                        </a:rPr>
                        <a:t>本科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700" kern="100" dirty="0">
                          <a:effectLst/>
                        </a:rPr>
                        <a:t>需求分析</a:t>
                      </a:r>
                      <a:endParaRPr lang="zh-CN" sz="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/>
                </a:tc>
                <a:extLst>
                  <a:ext uri="{0D108BD9-81ED-4DB2-BD59-A6C34878D82A}">
                    <a16:rowId xmlns:a16="http://schemas.microsoft.com/office/drawing/2014/main" val="1044788079"/>
                  </a:ext>
                </a:extLst>
              </a:tr>
              <a:tr h="294731">
                <a:tc>
                  <a:txBody>
                    <a:bodyPr/>
                    <a:lstStyle/>
                    <a:p>
                      <a:pPr algn="just"/>
                      <a:r>
                        <a:rPr lang="en-US" sz="600" kern="100">
                          <a:effectLst/>
                        </a:rPr>
                        <a:t>9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700" kern="100">
                          <a:effectLst/>
                        </a:rPr>
                        <a:t>梅练习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700" kern="100">
                          <a:effectLst/>
                        </a:rPr>
                        <a:t>男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700" kern="100" dirty="0">
                          <a:effectLst/>
                        </a:rPr>
                        <a:t>工程师</a:t>
                      </a:r>
                      <a:endParaRPr lang="zh-CN" sz="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kern="100">
                          <a:effectLst/>
                        </a:rPr>
                        <a:t> 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700" kern="100">
                          <a:effectLst/>
                        </a:rPr>
                        <a:t>本科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700" kern="100">
                          <a:effectLst/>
                        </a:rPr>
                        <a:t>IT</a:t>
                      </a:r>
                      <a:endParaRPr lang="zh-CN" sz="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700" kern="100" dirty="0">
                          <a:effectLst/>
                        </a:rPr>
                        <a:t>测试</a:t>
                      </a:r>
                      <a:endParaRPr lang="zh-CN" sz="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1922" marR="41922" marT="0" marB="0"/>
                </a:tc>
                <a:extLst>
                  <a:ext uri="{0D108BD9-81ED-4DB2-BD59-A6C34878D82A}">
                    <a16:rowId xmlns:a16="http://schemas.microsoft.com/office/drawing/2014/main" val="4251012136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BBB6D8D4-062C-3E6D-7BD4-F6269FCCAE97}"/>
              </a:ext>
            </a:extLst>
          </p:cNvPr>
          <p:cNvSpPr txBox="1"/>
          <p:nvPr/>
        </p:nvSpPr>
        <p:spPr>
          <a:xfrm>
            <a:off x="467544" y="4155927"/>
            <a:ext cx="8280920" cy="5760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rmAutofit/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1" lang="zh-CN" altLang="en-US" sz="2000" b="1" dirty="0">
              <a:latin typeface="+mn-lt"/>
              <a:ea typeface="+mn-ea"/>
              <a:cs typeface="微软雅黑" panose="020B0503020204020204" pitchFamily="34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351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8C1C2DA-4B0B-CE16-D672-39177DFD2C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项目团队和试点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FA771F9-A99A-9587-6F96-131C83C96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89552"/>
            <a:ext cx="8291264" cy="40504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需求单位、牵头单位、运营单位：舟山电信慧问工作室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试点单位：触点一线，服务管理部门，各级触点管理部门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交付要求：</a:t>
            </a:r>
            <a:r>
              <a:rPr lang="zh-CN" altLang="en-US" sz="1800" b="0" i="0" dirty="0">
                <a:solidFill>
                  <a:srgbClr val="2C2C36"/>
                </a:solidFill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确保软件按需求单位的需求完成所有功能开发，通过严格测试，稳定运行。并且遵循安全规范，保障数据安全。确保各单位能有效使用软件，并提供及时的技术支持。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7174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7109604-0610-9B71-3798-3D7CC09874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项目计划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09E22C-D891-841F-4C5B-AA3B47A0E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89552"/>
            <a:ext cx="8219256" cy="4050450"/>
          </a:xfrm>
        </p:spPr>
        <p:txBody>
          <a:bodyPr/>
          <a:lstStyle/>
          <a:p>
            <a:pPr indent="200025" algn="just">
              <a:lnSpc>
                <a:spcPct val="150000"/>
              </a:lnSpc>
            </a:pP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2024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年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月完成立项申请，并启动架构设计及功能开发。</a:t>
            </a:r>
          </a:p>
          <a:p>
            <a:pPr indent="200025" algn="just">
              <a:lnSpc>
                <a:spcPct val="150000"/>
              </a:lnSpc>
            </a:pP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2024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年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月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-2024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年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月完成基本功能编码，完成模块测试及联调测试，完成功能验收，并进行推广使用。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3240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5599812-2EBA-A427-439C-6180CFCC8B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项目预算</a:t>
            </a:r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E4880202-D677-30A5-7220-11A2B18506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9154243"/>
              </p:ext>
            </p:extLst>
          </p:nvPr>
        </p:nvGraphicFramePr>
        <p:xfrm>
          <a:off x="457200" y="788988"/>
          <a:ext cx="8291264" cy="3693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2816">
                  <a:extLst>
                    <a:ext uri="{9D8B030D-6E8A-4147-A177-3AD203B41FA5}">
                      <a16:colId xmlns:a16="http://schemas.microsoft.com/office/drawing/2014/main" val="4013611364"/>
                    </a:ext>
                  </a:extLst>
                </a:gridCol>
                <a:gridCol w="2072816">
                  <a:extLst>
                    <a:ext uri="{9D8B030D-6E8A-4147-A177-3AD203B41FA5}">
                      <a16:colId xmlns:a16="http://schemas.microsoft.com/office/drawing/2014/main" val="2109200102"/>
                    </a:ext>
                  </a:extLst>
                </a:gridCol>
                <a:gridCol w="2072816">
                  <a:extLst>
                    <a:ext uri="{9D8B030D-6E8A-4147-A177-3AD203B41FA5}">
                      <a16:colId xmlns:a16="http://schemas.microsoft.com/office/drawing/2014/main" val="2547297188"/>
                    </a:ext>
                  </a:extLst>
                </a:gridCol>
                <a:gridCol w="2072816">
                  <a:extLst>
                    <a:ext uri="{9D8B030D-6E8A-4147-A177-3AD203B41FA5}">
                      <a16:colId xmlns:a16="http://schemas.microsoft.com/office/drawing/2014/main" val="2803303333"/>
                    </a:ext>
                  </a:extLst>
                </a:gridCol>
              </a:tblGrid>
              <a:tr h="3426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总体任务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子任务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工作量（人天）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合计（万元）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0884093"/>
                  </a:ext>
                </a:extLst>
              </a:tr>
              <a:tr h="414446">
                <a:tc rowSpan="6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触点服务系统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需求分析和项目管理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5011009"/>
                  </a:ext>
                </a:extLst>
              </a:tr>
              <a:tr h="41444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总体设计和技术架构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7612811"/>
                  </a:ext>
                </a:extLst>
              </a:tr>
              <a:tr h="41444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登录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/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权限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/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日志管理等功能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5700041"/>
                  </a:ext>
                </a:extLst>
              </a:tr>
              <a:tr h="41444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视频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/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课件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/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问答三大模块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3056373"/>
                  </a:ext>
                </a:extLst>
              </a:tr>
              <a:tr h="41444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综合测试和业务对接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5731258"/>
                  </a:ext>
                </a:extLst>
              </a:tr>
              <a:tr h="41444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部署服务和问题改进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3152546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其他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调研费、会议费、资料费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0.3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0757967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合计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>
                          <a:solidFill>
                            <a:schemeClr val="dk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0.3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578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9759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AAAEFC3-D6B5-669F-2649-D44B7BEAE0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谢谢大家</a:t>
            </a:r>
          </a:p>
        </p:txBody>
      </p:sp>
    </p:spTree>
    <p:extLst>
      <p:ext uri="{BB962C8B-B14F-4D97-AF65-F5344CB8AC3E}">
        <p14:creationId xmlns:p14="http://schemas.microsoft.com/office/powerpoint/2010/main" val="3400647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341313" y="123825"/>
            <a:ext cx="6534150" cy="4318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sym typeface="+mn-lt"/>
              </a:rPr>
              <a:t>目录</a:t>
            </a:r>
          </a:p>
        </p:txBody>
      </p:sp>
      <p:grpSp>
        <p:nvGrpSpPr>
          <p:cNvPr id="20485" name="组合 36"/>
          <p:cNvGrpSpPr/>
          <p:nvPr/>
        </p:nvGrpSpPr>
        <p:grpSpPr>
          <a:xfrm>
            <a:off x="251520" y="1491704"/>
            <a:ext cx="336550" cy="400050"/>
            <a:chOff x="0" y="-60"/>
            <a:chExt cx="337107" cy="400170"/>
          </a:xfrm>
        </p:grpSpPr>
        <p:sp>
          <p:nvSpPr>
            <p:cNvPr id="27665" name="矩形 37"/>
            <p:cNvSpPr>
              <a:spLocks noChangeArrowheads="1"/>
            </p:cNvSpPr>
            <p:nvPr/>
          </p:nvSpPr>
          <p:spPr bwMode="auto">
            <a:xfrm>
              <a:off x="0" y="34875"/>
              <a:ext cx="330746" cy="330299"/>
            </a:xfrm>
            <a:prstGeom prst="rect">
              <a:avLst/>
            </a:prstGeom>
            <a:noFill/>
            <a:ln w="38100">
              <a:solidFill>
                <a:srgbClr val="2E75B5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b" anchorCtr="1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7666" name="文本框 38"/>
            <p:cNvSpPr>
              <a:spLocks noChangeArrowheads="1"/>
            </p:cNvSpPr>
            <p:nvPr/>
          </p:nvSpPr>
          <p:spPr bwMode="auto">
            <a:xfrm>
              <a:off x="9541" y="-60"/>
              <a:ext cx="327566" cy="400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2E75B5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2</a:t>
              </a:r>
            </a:p>
          </p:txBody>
        </p:sp>
      </p:grpSp>
      <p:sp>
        <p:nvSpPr>
          <p:cNvPr id="27655" name="文本框 52"/>
          <p:cNvSpPr>
            <a:spLocks noChangeArrowheads="1"/>
          </p:cNvSpPr>
          <p:nvPr/>
        </p:nvSpPr>
        <p:spPr bwMode="auto">
          <a:xfrm>
            <a:off x="848420" y="699542"/>
            <a:ext cx="54681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95B3D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项目背景</a:t>
            </a:r>
            <a:r>
              <a:rPr lang="zh-CN" altLang="en-US" sz="20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（背景、研发链、类型、等级等）</a:t>
            </a:r>
          </a:p>
        </p:txBody>
      </p:sp>
      <p:sp>
        <p:nvSpPr>
          <p:cNvPr id="50" name="文本框 53"/>
          <p:cNvSpPr>
            <a:spLocks noChangeArrowheads="1"/>
          </p:cNvSpPr>
          <p:nvPr/>
        </p:nvSpPr>
        <p:spPr bwMode="auto">
          <a:xfrm>
            <a:off x="835720" y="1429792"/>
            <a:ext cx="3672800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R="0" lvl="0" eaLnBrk="1" hangingPunct="1">
              <a:buClrTx/>
              <a:buSzTx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项目方案</a:t>
            </a:r>
            <a:r>
              <a:rPr lang="zh-CN" altLang="en-US" sz="20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（业务和技术等）</a:t>
            </a:r>
          </a:p>
        </p:txBody>
      </p:sp>
      <p:grpSp>
        <p:nvGrpSpPr>
          <p:cNvPr id="20488" name="组合 35"/>
          <p:cNvGrpSpPr/>
          <p:nvPr/>
        </p:nvGrpSpPr>
        <p:grpSpPr>
          <a:xfrm>
            <a:off x="261045" y="2191792"/>
            <a:ext cx="349250" cy="400050"/>
            <a:chOff x="0" y="-120"/>
            <a:chExt cx="351476" cy="400230"/>
          </a:xfrm>
        </p:grpSpPr>
        <p:sp>
          <p:nvSpPr>
            <p:cNvPr id="27663" name="矩形 18"/>
            <p:cNvSpPr>
              <a:spLocks noChangeArrowheads="1"/>
            </p:cNvSpPr>
            <p:nvPr/>
          </p:nvSpPr>
          <p:spPr bwMode="auto">
            <a:xfrm>
              <a:off x="0" y="34821"/>
              <a:ext cx="330706" cy="330349"/>
            </a:xfrm>
            <a:prstGeom prst="rect">
              <a:avLst/>
            </a:prstGeom>
            <a:noFill/>
            <a:ln w="38100">
              <a:solidFill>
                <a:srgbClr val="2E75B5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b" anchorCtr="1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7664" name="文本框 19"/>
            <p:cNvSpPr>
              <a:spLocks noChangeArrowheads="1"/>
            </p:cNvSpPr>
            <p:nvPr/>
          </p:nvSpPr>
          <p:spPr bwMode="auto">
            <a:xfrm>
              <a:off x="23964" y="-120"/>
              <a:ext cx="327512" cy="400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2E75B5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3</a:t>
              </a:r>
            </a:p>
          </p:txBody>
        </p:sp>
      </p:grpSp>
      <p:sp>
        <p:nvSpPr>
          <p:cNvPr id="35" name="文本框 52"/>
          <p:cNvSpPr>
            <a:spLocks noChangeArrowheads="1"/>
          </p:cNvSpPr>
          <p:nvPr/>
        </p:nvSpPr>
        <p:spPr bwMode="auto">
          <a:xfrm>
            <a:off x="857945" y="2129879"/>
            <a:ext cx="3672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项目成果</a:t>
            </a:r>
            <a:r>
              <a:rPr lang="zh-CN" altLang="en-US" sz="20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（目标和专利等）</a:t>
            </a:r>
          </a:p>
        </p:txBody>
      </p:sp>
      <p:grpSp>
        <p:nvGrpSpPr>
          <p:cNvPr id="20490" name="组合 36"/>
          <p:cNvGrpSpPr/>
          <p:nvPr/>
        </p:nvGrpSpPr>
        <p:grpSpPr>
          <a:xfrm>
            <a:off x="251520" y="2872829"/>
            <a:ext cx="336550" cy="400050"/>
            <a:chOff x="0" y="-380"/>
            <a:chExt cx="337107" cy="400490"/>
          </a:xfrm>
        </p:grpSpPr>
        <p:sp>
          <p:nvSpPr>
            <p:cNvPr id="27661" name="矩形 37"/>
            <p:cNvSpPr>
              <a:spLocks noChangeArrowheads="1"/>
            </p:cNvSpPr>
            <p:nvPr/>
          </p:nvSpPr>
          <p:spPr bwMode="auto">
            <a:xfrm>
              <a:off x="0" y="34583"/>
              <a:ext cx="330746" cy="330563"/>
            </a:xfrm>
            <a:prstGeom prst="rect">
              <a:avLst/>
            </a:prstGeom>
            <a:noFill/>
            <a:ln w="38100">
              <a:solidFill>
                <a:srgbClr val="2E75B5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b" anchorCtr="1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7662" name="文本框 38"/>
            <p:cNvSpPr>
              <a:spLocks noChangeArrowheads="1"/>
            </p:cNvSpPr>
            <p:nvPr/>
          </p:nvSpPr>
          <p:spPr bwMode="auto">
            <a:xfrm>
              <a:off x="9541" y="-380"/>
              <a:ext cx="327566" cy="4004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2E75B5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4</a:t>
              </a:r>
            </a:p>
          </p:txBody>
        </p:sp>
      </p:grpSp>
      <p:sp>
        <p:nvSpPr>
          <p:cNvPr id="40" name="文本框 53"/>
          <p:cNvSpPr>
            <a:spLocks noChangeArrowheads="1"/>
          </p:cNvSpPr>
          <p:nvPr/>
        </p:nvSpPr>
        <p:spPr bwMode="auto">
          <a:xfrm>
            <a:off x="835720" y="2810917"/>
            <a:ext cx="8200775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项目团队和试点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（需求单位、牵头单位、运营单位、试点单位等）</a:t>
            </a:r>
          </a:p>
        </p:txBody>
      </p:sp>
      <p:grpSp>
        <p:nvGrpSpPr>
          <p:cNvPr id="2" name="组合 36"/>
          <p:cNvGrpSpPr/>
          <p:nvPr/>
        </p:nvGrpSpPr>
        <p:grpSpPr>
          <a:xfrm>
            <a:off x="257870" y="762089"/>
            <a:ext cx="330200" cy="398780"/>
            <a:chOff x="-120850" y="-856932"/>
            <a:chExt cx="330746" cy="398900"/>
          </a:xfrm>
        </p:grpSpPr>
        <p:sp>
          <p:nvSpPr>
            <p:cNvPr id="3" name="矩形 37"/>
            <p:cNvSpPr>
              <a:spLocks noChangeArrowheads="1"/>
            </p:cNvSpPr>
            <p:nvPr/>
          </p:nvSpPr>
          <p:spPr bwMode="auto">
            <a:xfrm>
              <a:off x="-120850" y="-823267"/>
              <a:ext cx="330746" cy="330299"/>
            </a:xfrm>
            <a:prstGeom prst="rect">
              <a:avLst/>
            </a:prstGeom>
            <a:noFill/>
            <a:ln w="38100">
              <a:solidFill>
                <a:srgbClr val="2E75B5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b" anchorCtr="1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" name="文本框 38"/>
            <p:cNvSpPr>
              <a:spLocks noChangeArrowheads="1"/>
            </p:cNvSpPr>
            <p:nvPr/>
          </p:nvSpPr>
          <p:spPr bwMode="auto">
            <a:xfrm>
              <a:off x="-116397" y="-856932"/>
              <a:ext cx="324386" cy="398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2E75B5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1</a:t>
              </a:r>
            </a:p>
          </p:txBody>
        </p:sp>
      </p:grpSp>
      <p:grpSp>
        <p:nvGrpSpPr>
          <p:cNvPr id="127" name="组合 36">
            <a:extLst>
              <a:ext uri="{FF2B5EF4-FFF2-40B4-BE49-F238E27FC236}">
                <a16:creationId xmlns:a16="http://schemas.microsoft.com/office/drawing/2014/main" id="{56DF0613-08D8-4F31-94A2-0CC12F31D518}"/>
              </a:ext>
            </a:extLst>
          </p:cNvPr>
          <p:cNvGrpSpPr/>
          <p:nvPr/>
        </p:nvGrpSpPr>
        <p:grpSpPr>
          <a:xfrm>
            <a:off x="251520" y="3565901"/>
            <a:ext cx="344873" cy="400110"/>
            <a:chOff x="0" y="-440"/>
            <a:chExt cx="345444" cy="400550"/>
          </a:xfrm>
        </p:grpSpPr>
        <p:sp>
          <p:nvSpPr>
            <p:cNvPr id="128" name="矩形 37">
              <a:extLst>
                <a:ext uri="{FF2B5EF4-FFF2-40B4-BE49-F238E27FC236}">
                  <a16:creationId xmlns:a16="http://schemas.microsoft.com/office/drawing/2014/main" id="{F482BAE2-1124-42A4-8175-CBAF07BAE8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4583"/>
              <a:ext cx="330746" cy="330563"/>
            </a:xfrm>
            <a:prstGeom prst="rect">
              <a:avLst/>
            </a:prstGeom>
            <a:noFill/>
            <a:ln w="38100">
              <a:solidFill>
                <a:srgbClr val="2E75B5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b" anchorCtr="1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29" name="文本框 38">
              <a:extLst>
                <a:ext uri="{FF2B5EF4-FFF2-40B4-BE49-F238E27FC236}">
                  <a16:creationId xmlns:a16="http://schemas.microsoft.com/office/drawing/2014/main" id="{214FEC92-1B55-4147-84BD-D11B1561AF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41" y="-440"/>
              <a:ext cx="335903" cy="400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2E75B5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5</a:t>
              </a:r>
            </a:p>
          </p:txBody>
        </p:sp>
      </p:grpSp>
      <p:sp>
        <p:nvSpPr>
          <p:cNvPr id="130" name="文本框 53">
            <a:extLst>
              <a:ext uri="{FF2B5EF4-FFF2-40B4-BE49-F238E27FC236}">
                <a16:creationId xmlns:a16="http://schemas.microsoft.com/office/drawing/2014/main" id="{E51DB18F-C821-4A4B-B254-1251AEE0A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720" y="3504049"/>
            <a:ext cx="5981125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项目计划</a:t>
            </a:r>
            <a:r>
              <a:rPr lang="zh-CN" altLang="en-US" sz="20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（自研情况、合作单位、时间计划等）</a:t>
            </a:r>
          </a:p>
        </p:txBody>
      </p:sp>
      <p:grpSp>
        <p:nvGrpSpPr>
          <p:cNvPr id="131" name="组合 36">
            <a:extLst>
              <a:ext uri="{FF2B5EF4-FFF2-40B4-BE49-F238E27FC236}">
                <a16:creationId xmlns:a16="http://schemas.microsoft.com/office/drawing/2014/main" id="{005C0284-2620-4FF5-B42A-F95BEE5EA852}"/>
              </a:ext>
            </a:extLst>
          </p:cNvPr>
          <p:cNvGrpSpPr/>
          <p:nvPr/>
        </p:nvGrpSpPr>
        <p:grpSpPr>
          <a:xfrm>
            <a:off x="264220" y="4244200"/>
            <a:ext cx="344873" cy="400110"/>
            <a:chOff x="0" y="-440"/>
            <a:chExt cx="345444" cy="400550"/>
          </a:xfrm>
        </p:grpSpPr>
        <p:sp>
          <p:nvSpPr>
            <p:cNvPr id="132" name="矩形 37">
              <a:extLst>
                <a:ext uri="{FF2B5EF4-FFF2-40B4-BE49-F238E27FC236}">
                  <a16:creationId xmlns:a16="http://schemas.microsoft.com/office/drawing/2014/main" id="{8AF839F8-C11B-4126-B61E-852DD1D7A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4583"/>
              <a:ext cx="330746" cy="330563"/>
            </a:xfrm>
            <a:prstGeom prst="rect">
              <a:avLst/>
            </a:prstGeom>
            <a:noFill/>
            <a:ln w="38100">
              <a:solidFill>
                <a:srgbClr val="2E75B5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b" anchorCtr="1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33" name="文本框 38">
              <a:extLst>
                <a:ext uri="{FF2B5EF4-FFF2-40B4-BE49-F238E27FC236}">
                  <a16:creationId xmlns:a16="http://schemas.microsoft.com/office/drawing/2014/main" id="{9246F54C-2CA5-4BEB-8E2F-DEA9CED99C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41" y="-440"/>
              <a:ext cx="335903" cy="400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2E75B5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6</a:t>
              </a:r>
            </a:p>
          </p:txBody>
        </p:sp>
      </p:grpSp>
      <p:sp>
        <p:nvSpPr>
          <p:cNvPr id="134" name="文本框 53">
            <a:extLst>
              <a:ext uri="{FF2B5EF4-FFF2-40B4-BE49-F238E27FC236}">
                <a16:creationId xmlns:a16="http://schemas.microsoft.com/office/drawing/2014/main" id="{471A5282-E0AE-4A59-8790-7D8C06773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420" y="4182348"/>
            <a:ext cx="1620957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项目预算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195FA22-6D54-A310-3283-DD53E2BE45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项目背景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49DD112-825B-4876-5774-CF059DC50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868" y="987574"/>
            <a:ext cx="4014108" cy="331236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zh-CN" sz="1800" kern="100" dirty="0">
                <a:solidFill>
                  <a:srgbClr val="000000"/>
                </a:solidFill>
                <a:effectLst/>
                <a:latin typeface="-webkit-standard"/>
                <a:ea typeface="宋体" panose="02010600030101010101" pitchFamily="2" charset="-122"/>
                <a:cs typeface="Times New Roman" panose="02020603050405020304" pitchFamily="18" charset="0"/>
              </a:rPr>
              <a:t>新、老员工都会在日常工作中碰到各种问题，比如业务不会受理、协议模板找不到在哪里、审批权限怎么规定的，虽然也接受过培训，但是材料没有归集，要用的时候难查找。正常上班时间可以找支撑询问，但是非工作时间就不方便</a:t>
            </a:r>
            <a:r>
              <a:rPr lang="zh-CN" altLang="en-US" sz="1800" kern="100" dirty="0">
                <a:solidFill>
                  <a:srgbClr val="000000"/>
                </a:solidFill>
                <a:effectLst/>
                <a:latin typeface="-webkit-standard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kern="100" dirty="0">
              <a:solidFill>
                <a:srgbClr val="000000"/>
              </a:solidFill>
              <a:effectLst/>
              <a:latin typeface="-webkit-standard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kern="100" dirty="0">
              <a:solidFill>
                <a:srgbClr val="000000"/>
              </a:solidFill>
              <a:latin typeface="-webkit-standard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6486B3E-A38D-11C5-0C29-C8744C471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154" y="1143000"/>
            <a:ext cx="43529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618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195FA22-6D54-A310-3283-DD53E2BE45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项目背景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49DD112-825B-4876-5774-CF059DC50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560" y="1143000"/>
            <a:ext cx="8183896" cy="28575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800" kern="100" dirty="0">
                <a:solidFill>
                  <a:srgbClr val="000000"/>
                </a:solidFill>
                <a:latin typeface="-webkit-standard"/>
                <a:ea typeface="宋体" panose="02010600030101010101" pitchFamily="2" charset="-122"/>
                <a:cs typeface="Times New Roman" panose="02020603050405020304" pitchFamily="18" charset="0"/>
              </a:rPr>
              <a:t>掌翼中确实</a:t>
            </a:r>
            <a:r>
              <a:rPr kumimoji="1" lang="zh-CN" altLang="zh-CN" sz="1800" kern="100" dirty="0">
                <a:solidFill>
                  <a:srgbClr val="000000"/>
                </a:solidFill>
                <a:effectLst/>
                <a:latin typeface="-webkit-standard"/>
                <a:ea typeface="宋体" panose="02010600030101010101" pitchFamily="2" charset="-122"/>
                <a:cs typeface="Times New Roman" panose="02020603050405020304" pitchFamily="18" charset="0"/>
              </a:rPr>
              <a:t>有知识库</a:t>
            </a:r>
            <a:r>
              <a:rPr kumimoji="1" lang="zh-CN" altLang="en-US" sz="1800" kern="100" dirty="0">
                <a:solidFill>
                  <a:srgbClr val="000000"/>
                </a:solidFill>
                <a:effectLst/>
                <a:latin typeface="-webkit-standard"/>
                <a:ea typeface="宋体" panose="02010600030101010101" pitchFamily="2" charset="-122"/>
                <a:cs typeface="Times New Roman" panose="02020603050405020304" pitchFamily="18" charset="0"/>
              </a:rPr>
              <a:t>的应用</a:t>
            </a:r>
            <a:r>
              <a:rPr kumimoji="1" lang="zh-CN" altLang="zh-CN" sz="1800" kern="100" dirty="0">
                <a:solidFill>
                  <a:srgbClr val="000000"/>
                </a:solidFill>
                <a:effectLst/>
                <a:latin typeface="-webkit-standard"/>
                <a:ea typeface="宋体" panose="02010600030101010101" pitchFamily="2" charset="-122"/>
                <a:cs typeface="Times New Roman" panose="02020603050405020304" pitchFamily="18" charset="0"/>
              </a:rPr>
              <a:t>，但是这</a:t>
            </a:r>
            <a:r>
              <a:rPr kumimoji="1" lang="zh-CN" altLang="en-US" sz="1800" kern="100" dirty="0">
                <a:solidFill>
                  <a:srgbClr val="000000"/>
                </a:solidFill>
                <a:effectLst/>
                <a:latin typeface="-webkit-standard"/>
                <a:ea typeface="宋体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zh-CN" altLang="en-US" sz="1800" kern="100" dirty="0">
                <a:solidFill>
                  <a:srgbClr val="000000"/>
                </a:solidFill>
                <a:latin typeface="-webkit-standard"/>
                <a:ea typeface="宋体" panose="02010600030101010101" pitchFamily="2" charset="-122"/>
                <a:cs typeface="Times New Roman" panose="02020603050405020304" pitchFamily="18" charset="0"/>
              </a:rPr>
              <a:t>应用</a:t>
            </a:r>
            <a:r>
              <a:rPr kumimoji="1" lang="zh-CN" altLang="en-US" sz="1800" kern="100" dirty="0">
                <a:solidFill>
                  <a:srgbClr val="000000"/>
                </a:solidFill>
                <a:effectLst/>
                <a:latin typeface="-webkit-standard"/>
                <a:ea typeface="宋体" panose="02010600030101010101" pitchFamily="2" charset="-122"/>
                <a:cs typeface="Times New Roman" panose="02020603050405020304" pitchFamily="18" charset="0"/>
              </a:rPr>
              <a:t>没法完全匹配到舟山本地对于知识库类应用的一个需求</a:t>
            </a:r>
            <a:r>
              <a:rPr kumimoji="1" lang="zh-CN" altLang="zh-CN" sz="1800" kern="100" dirty="0">
                <a:solidFill>
                  <a:srgbClr val="000000"/>
                </a:solidFill>
                <a:effectLst/>
                <a:latin typeface="-webkit-standard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kumimoji="1" lang="en-US" altLang="zh-CN" sz="1800" kern="100" dirty="0">
              <a:solidFill>
                <a:srgbClr val="000000"/>
              </a:solidFill>
              <a:effectLst/>
              <a:latin typeface="-webkit-standard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zh-CN" altLang="en-US" sz="1800" kern="100" dirty="0">
                <a:solidFill>
                  <a:srgbClr val="000000"/>
                </a:solidFill>
                <a:effectLst/>
                <a:latin typeface="-webkit-standard"/>
                <a:ea typeface="宋体" panose="02010600030101010101" pitchFamily="2" charset="-122"/>
                <a:cs typeface="Times New Roman" panose="02020603050405020304" pitchFamily="18" charset="0"/>
              </a:rPr>
              <a:t>我们这个新搭建的内网平台</a:t>
            </a:r>
            <a:r>
              <a:rPr kumimoji="1" lang="zh-CN" altLang="zh-CN" sz="1800" kern="100" dirty="0">
                <a:solidFill>
                  <a:srgbClr val="000000"/>
                </a:solidFill>
                <a:effectLst/>
                <a:latin typeface="-webkit-standard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zh-CN" altLang="en-US" sz="1800" kern="100" dirty="0">
                <a:solidFill>
                  <a:srgbClr val="000000"/>
                </a:solidFill>
                <a:effectLst/>
                <a:latin typeface="-webkit-standard"/>
                <a:ea typeface="宋体" panose="02010600030101010101" pitchFamily="2" charset="-122"/>
                <a:cs typeface="Times New Roman" panose="02020603050405020304" pitchFamily="18" charset="0"/>
              </a:rPr>
              <a:t>不仅仅能</a:t>
            </a:r>
            <a:r>
              <a:rPr kumimoji="1" lang="zh-CN" altLang="zh-CN" sz="1800" kern="100" dirty="0">
                <a:solidFill>
                  <a:srgbClr val="000000"/>
                </a:solidFill>
                <a:effectLst/>
                <a:latin typeface="-webkit-standard"/>
                <a:ea typeface="宋体" panose="02010600030101010101" pitchFamily="2" charset="-122"/>
                <a:cs typeface="Times New Roman" panose="02020603050405020304" pitchFamily="18" charset="0"/>
              </a:rPr>
              <a:t>将不涉及机密的培训材料和各类协议、申请书模板、各类审批要求、审批权限等材料上架，供有需要的员工获取</a:t>
            </a:r>
            <a:r>
              <a:rPr kumimoji="1" lang="zh-CN" altLang="en-US" sz="1800" kern="100" dirty="0">
                <a:solidFill>
                  <a:srgbClr val="000000"/>
                </a:solidFill>
                <a:effectLst/>
                <a:latin typeface="-webkit-standard"/>
                <a:ea typeface="宋体" panose="02010600030101010101" pitchFamily="2" charset="-122"/>
                <a:cs typeface="Times New Roman" panose="02020603050405020304" pitchFamily="18" charset="0"/>
              </a:rPr>
              <a:t>和学习，还能让它能起到一个类似论坛的功能，让一线触点人员的问题和需求，通过这个平台能及时的提出，由相关部门的专家尽可能高效、高质量地解决。</a:t>
            </a:r>
            <a:endParaRPr lang="zh-CN" altLang="zh-CN" sz="1600" dirty="0">
              <a:effectLst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kern="100" dirty="0">
              <a:solidFill>
                <a:srgbClr val="000000"/>
              </a:solidFill>
              <a:latin typeface="-webkit-standard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310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159404F-D9DF-91DC-4003-525C1EFB0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项目背景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0388D4-D8E8-E67A-E21F-B227E3F13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89552"/>
            <a:ext cx="8219256" cy="4050450"/>
          </a:xfrm>
        </p:spPr>
        <p:txBody>
          <a:bodyPr/>
          <a:lstStyle/>
          <a:p>
            <a:pPr marL="66675" algn="just">
              <a:lnSpc>
                <a:spcPct val="150000"/>
              </a:lnSpc>
            </a:pP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研发链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66725" lvl="1" algn="just">
              <a:lnSpc>
                <a:spcPct val="150000"/>
              </a:lnSpc>
            </a:pP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项目分级：一般项目</a:t>
            </a:r>
          </a:p>
          <a:p>
            <a:pPr marL="466725" lvl="1" algn="just">
              <a:lnSpc>
                <a:spcPct val="150000"/>
              </a:lnSpc>
            </a:pP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项目分类：能力提升类</a:t>
            </a:r>
            <a:endParaRPr lang="en-US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66725" lvl="1" algn="just">
              <a:lnSpc>
                <a:spcPct val="150000"/>
              </a:lnSpc>
            </a:pPr>
            <a:r>
              <a:rPr lang="zh-CN" altLang="en-US" sz="16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创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新方向：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内部数字化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0143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324DEA5-323D-2A23-F623-A76CAC77E8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项目方案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638020-987E-8A9E-AFA0-31DC1CD4D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89552"/>
            <a:ext cx="8291264" cy="4050450"/>
          </a:xfrm>
        </p:spPr>
        <p:txBody>
          <a:bodyPr/>
          <a:lstStyle/>
          <a:p>
            <a:r>
              <a:rPr lang="zh-CN" altLang="en-US" sz="1800" kern="100" dirty="0">
                <a:solidFill>
                  <a:srgbClr val="000000"/>
                </a:solidFill>
                <a:effectLst/>
                <a:latin typeface="-webkit-standard"/>
                <a:ea typeface="宋体" panose="02010600030101010101" pitchFamily="2" charset="-122"/>
                <a:cs typeface="Times New Roman" panose="02020603050405020304" pitchFamily="18" charset="0"/>
              </a:rPr>
              <a:t>模块化设计</a:t>
            </a:r>
            <a:endParaRPr lang="en-US" altLang="zh-CN" sz="1600" kern="100" dirty="0">
              <a:solidFill>
                <a:srgbClr val="000000"/>
              </a:solidFill>
              <a:effectLst/>
              <a:latin typeface="-webkit-standard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kern="100" dirty="0">
                <a:solidFill>
                  <a:srgbClr val="000000"/>
                </a:solidFill>
                <a:effectLst/>
                <a:latin typeface="-webkit-standard"/>
                <a:ea typeface="宋体" panose="02010600030101010101" pitchFamily="2" charset="-122"/>
                <a:cs typeface="Times New Roman" panose="02020603050405020304" pitchFamily="18" charset="0"/>
              </a:rPr>
              <a:t>课件</a:t>
            </a:r>
            <a:r>
              <a:rPr lang="zh-CN" altLang="zh-CN" sz="1600" kern="100" dirty="0">
                <a:solidFill>
                  <a:srgbClr val="000000"/>
                </a:solidFill>
                <a:effectLst/>
                <a:latin typeface="-webkit-standard"/>
                <a:ea typeface="宋体" panose="02010600030101010101" pitchFamily="2" charset="-122"/>
                <a:cs typeface="Times New Roman" panose="02020603050405020304" pitchFamily="18" charset="0"/>
              </a:rPr>
              <a:t>模块</a:t>
            </a:r>
            <a:endParaRPr lang="en-US" altLang="zh-CN" sz="1600" kern="100" dirty="0">
              <a:solidFill>
                <a:srgbClr val="000000"/>
              </a:solidFill>
              <a:effectLst/>
              <a:latin typeface="-webkit-standard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kern="100" dirty="0">
                <a:solidFill>
                  <a:srgbClr val="000000"/>
                </a:solidFill>
                <a:effectLst/>
                <a:latin typeface="-webkit-standard"/>
                <a:ea typeface="宋体" panose="02010600030101010101" pitchFamily="2" charset="-122"/>
                <a:cs typeface="Times New Roman" panose="02020603050405020304" pitchFamily="18" charset="0"/>
              </a:rPr>
              <a:t>需求解决</a:t>
            </a:r>
            <a:r>
              <a:rPr lang="zh-CN" altLang="zh-CN" sz="1600" kern="100" dirty="0">
                <a:solidFill>
                  <a:srgbClr val="000000"/>
                </a:solidFill>
                <a:effectLst/>
                <a:latin typeface="-webkit-standard"/>
                <a:ea typeface="宋体" panose="02010600030101010101" pitchFamily="2" charset="-122"/>
                <a:cs typeface="Times New Roman" panose="02020603050405020304" pitchFamily="18" charset="0"/>
              </a:rPr>
              <a:t>模块</a:t>
            </a:r>
            <a:endParaRPr lang="en-US" altLang="zh-CN" sz="1600" kern="100" dirty="0">
              <a:solidFill>
                <a:srgbClr val="000000"/>
              </a:solidFill>
              <a:effectLst/>
              <a:latin typeface="-webkit-standard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1600" kern="100" dirty="0">
              <a:solidFill>
                <a:srgbClr val="000000"/>
              </a:solidFill>
              <a:effectLst/>
              <a:latin typeface="-webkit-standard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800" kern="100" dirty="0">
                <a:solidFill>
                  <a:srgbClr val="000000"/>
                </a:solidFill>
                <a:latin typeface="-webkit-standard"/>
                <a:ea typeface="宋体" panose="02010600030101010101" pitchFamily="2" charset="-122"/>
                <a:cs typeface="Times New Roman" panose="02020603050405020304" pitchFamily="18" charset="0"/>
              </a:rPr>
              <a:t>技术选型</a:t>
            </a:r>
            <a:endParaRPr lang="en-US" altLang="zh-CN" sz="1800" kern="100" dirty="0">
              <a:solidFill>
                <a:srgbClr val="000000"/>
              </a:solidFill>
              <a:latin typeface="-webkit-standard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kern="100" dirty="0">
                <a:solidFill>
                  <a:srgbClr val="000000"/>
                </a:solidFill>
                <a:latin typeface="-webkit-standard"/>
                <a:ea typeface="宋体" panose="02010600030101010101" pitchFamily="2" charset="-122"/>
                <a:cs typeface="Times New Roman" panose="02020603050405020304" pitchFamily="18" charset="0"/>
              </a:rPr>
              <a:t>前端：</a:t>
            </a:r>
            <a:r>
              <a:rPr lang="en-US" altLang="zh-CN" sz="16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Vue 3</a:t>
            </a:r>
          </a:p>
          <a:p>
            <a:pPr lvl="1">
              <a:lnSpc>
                <a:spcPct val="150000"/>
              </a:lnSpc>
            </a:pPr>
            <a:r>
              <a:rPr lang="zh-CN" altLang="en-US" sz="1600" kern="100" dirty="0">
                <a:solidFill>
                  <a:srgbClr val="000000"/>
                </a:solidFill>
                <a:latin typeface="-webkit-standard"/>
                <a:ea typeface="宋体" panose="02010600030101010101" pitchFamily="2" charset="-122"/>
                <a:cs typeface="Times New Roman" panose="02020603050405020304" pitchFamily="18" charset="0"/>
              </a:rPr>
              <a:t>后端：</a:t>
            </a:r>
            <a:r>
              <a:rPr lang="en-US" altLang="zh-CN" sz="16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Java 17/ Spring Boot 2/</a:t>
            </a:r>
            <a:r>
              <a:rPr lang="en-US" altLang="zh-CN" sz="16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MyBatis</a:t>
            </a:r>
            <a:r>
              <a:rPr lang="en-US" altLang="zh-CN" sz="16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-Plus</a:t>
            </a:r>
          </a:p>
          <a:p>
            <a:pPr lvl="1">
              <a:lnSpc>
                <a:spcPct val="150000"/>
              </a:lnSpc>
            </a:pPr>
            <a:r>
              <a:rPr lang="zh-CN" altLang="en-US" sz="1600" kern="100" dirty="0">
                <a:solidFill>
                  <a:srgbClr val="000000"/>
                </a:solidFill>
                <a:latin typeface="-webkit-standard"/>
                <a:ea typeface="宋体" panose="02010600030101010101" pitchFamily="2" charset="-122"/>
                <a:cs typeface="Times New Roman" panose="02020603050405020304" pitchFamily="18" charset="0"/>
              </a:rPr>
              <a:t>数据库：</a:t>
            </a:r>
            <a:r>
              <a:rPr lang="en-US" altLang="zh-CN" sz="16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MySQL 8</a:t>
            </a:r>
          </a:p>
          <a:p>
            <a:endParaRPr lang="en-US" altLang="zh-CN" sz="1800" kern="100" dirty="0">
              <a:solidFill>
                <a:srgbClr val="000000"/>
              </a:solidFill>
              <a:latin typeface="-webkit-standard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800" kern="100" dirty="0">
              <a:solidFill>
                <a:srgbClr val="000000"/>
              </a:solidFill>
              <a:effectLst/>
              <a:latin typeface="-webkit-standard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800" kern="100" dirty="0">
              <a:solidFill>
                <a:srgbClr val="000000"/>
              </a:solidFill>
              <a:effectLst/>
              <a:latin typeface="-webkit-standard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800" kern="100" dirty="0">
              <a:solidFill>
                <a:srgbClr val="000000"/>
              </a:solidFill>
              <a:latin typeface="-webkit-standard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800" kern="100" dirty="0">
              <a:solidFill>
                <a:srgbClr val="000000"/>
              </a:solidFill>
              <a:effectLst/>
              <a:latin typeface="-webkit-standard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800" kern="100" dirty="0">
              <a:solidFill>
                <a:srgbClr val="000000"/>
              </a:solidFill>
              <a:effectLst/>
              <a:latin typeface="-webkit-standard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800" kern="100" dirty="0">
              <a:solidFill>
                <a:srgbClr val="000000"/>
              </a:solidFill>
              <a:effectLst/>
              <a:latin typeface="-webkit-standard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518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3FFBFF1-4268-6740-5980-BE67EE4A41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项目成果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ADC249-8E1F-7C35-05F6-E495C3CD6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89552"/>
            <a:ext cx="8291264" cy="40504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800" kern="100" dirty="0">
                <a:solidFill>
                  <a:srgbClr val="000000"/>
                </a:solidFill>
                <a:latin typeface="-webkit-standard"/>
                <a:ea typeface="宋体" panose="02010600030101010101" pitchFamily="2" charset="-122"/>
                <a:cs typeface="Times New Roman" panose="02020603050405020304" pitchFamily="18" charset="0"/>
              </a:rPr>
              <a:t>目标：</a:t>
            </a:r>
            <a:endParaRPr lang="en-US" altLang="zh-CN" sz="1800" kern="100" dirty="0">
              <a:solidFill>
                <a:srgbClr val="000000"/>
              </a:solidFill>
              <a:latin typeface="-webkit-standard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zh-CN" sz="1600" kern="100" dirty="0">
                <a:solidFill>
                  <a:srgbClr val="000000"/>
                </a:solidFill>
                <a:latin typeface="-webkit-standard"/>
                <a:ea typeface="宋体" panose="02010600030101010101" pitchFamily="2" charset="-122"/>
                <a:cs typeface="Times New Roman" panose="02020603050405020304" pitchFamily="18" charset="0"/>
              </a:rPr>
              <a:t>提升触点人员的工作效率，不用到处找各种材料，节约了时间</a:t>
            </a:r>
            <a:r>
              <a:rPr lang="zh-CN" altLang="en-US" sz="1600" kern="100" dirty="0">
                <a:solidFill>
                  <a:srgbClr val="000000"/>
                </a:solidFill>
                <a:latin typeface="-webkit-standard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1600" kern="100" dirty="0">
              <a:solidFill>
                <a:srgbClr val="000000"/>
              </a:solidFill>
              <a:latin typeface="-webkit-standard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zh-CN" sz="1600" kern="100" dirty="0">
                <a:solidFill>
                  <a:srgbClr val="000000"/>
                </a:solidFill>
                <a:latin typeface="-webkit-standard"/>
                <a:ea typeface="宋体" panose="02010600030101010101" pitchFamily="2" charset="-122"/>
                <a:cs typeface="Times New Roman" panose="02020603050405020304" pitchFamily="18" charset="0"/>
              </a:rPr>
              <a:t>减轻了支撑人员的工作压力</a:t>
            </a:r>
            <a:r>
              <a:rPr lang="zh-CN" altLang="en-US" sz="1600" kern="100" dirty="0">
                <a:solidFill>
                  <a:srgbClr val="000000"/>
                </a:solidFill>
                <a:latin typeface="-webkit-standard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600" kern="100" dirty="0">
              <a:solidFill>
                <a:srgbClr val="000000"/>
              </a:solidFill>
              <a:latin typeface="-webkit-standard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zh-CN" sz="1600" kern="100" dirty="0">
                <a:solidFill>
                  <a:srgbClr val="000000"/>
                </a:solidFill>
                <a:latin typeface="-webkit-standard"/>
                <a:ea typeface="宋体" panose="02010600030101010101" pitchFamily="2" charset="-122"/>
                <a:cs typeface="Times New Roman" panose="02020603050405020304" pitchFamily="18" charset="0"/>
              </a:rPr>
              <a:t>每个支撑人员预计可以减少</a:t>
            </a:r>
            <a:r>
              <a:rPr lang="en-US" altLang="zh-CN" sz="1600" kern="100" dirty="0">
                <a:solidFill>
                  <a:srgbClr val="000000"/>
                </a:solidFill>
                <a:latin typeface="-webkit-standard"/>
                <a:ea typeface="宋体" panose="02010600030101010101" pitchFamily="2" charset="-122"/>
                <a:cs typeface="Times New Roman" panose="02020603050405020304" pitchFamily="18" charset="0"/>
              </a:rPr>
              <a:t>10%</a:t>
            </a:r>
            <a:r>
              <a:rPr lang="zh-CN" altLang="zh-CN" sz="1600" kern="100" dirty="0">
                <a:solidFill>
                  <a:srgbClr val="000000"/>
                </a:solidFill>
                <a:latin typeface="-webkit-standard"/>
                <a:ea typeface="宋体" panose="02010600030101010101" pitchFamily="2" charset="-122"/>
                <a:cs typeface="Times New Roman" panose="02020603050405020304" pitchFamily="18" charset="0"/>
              </a:rPr>
              <a:t>的人力，并且可以满足</a:t>
            </a:r>
            <a:r>
              <a:rPr lang="en-US" altLang="zh-CN" sz="1600" kern="100" dirty="0">
                <a:solidFill>
                  <a:srgbClr val="000000"/>
                </a:solidFill>
                <a:latin typeface="-webkit-standard"/>
                <a:ea typeface="宋体" panose="02010600030101010101" pitchFamily="2" charset="-122"/>
                <a:cs typeface="Times New Roman" panose="02020603050405020304" pitchFamily="18" charset="0"/>
              </a:rPr>
              <a:t>50%</a:t>
            </a:r>
            <a:r>
              <a:rPr lang="zh-CN" altLang="zh-CN" sz="1600" kern="100" dirty="0">
                <a:solidFill>
                  <a:srgbClr val="000000"/>
                </a:solidFill>
                <a:latin typeface="-webkit-standard"/>
                <a:ea typeface="宋体" panose="02010600030101010101" pitchFamily="2" charset="-122"/>
                <a:cs typeface="Times New Roman" panose="02020603050405020304" pitchFamily="18" charset="0"/>
              </a:rPr>
              <a:t>非工作时间触点需要支撑人员查询的信息的工作量。。</a:t>
            </a:r>
            <a:endParaRPr lang="zh-CN" altLang="en-US" sz="1600" kern="100" dirty="0">
              <a:solidFill>
                <a:srgbClr val="000000"/>
              </a:solidFill>
              <a:latin typeface="-webkit-standard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indent="200025" algn="just">
              <a:lnSpc>
                <a:spcPct val="150000"/>
              </a:lnSpc>
            </a:pPr>
            <a:endParaRPr lang="zh-CN" altLang="zh-CN" sz="16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3911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AE19EFC-ABF7-145E-372A-4B4F9B6093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项目成果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27D54D42-AC2E-B6A7-3281-B147D3F926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625" y="699542"/>
            <a:ext cx="8230749" cy="3943900"/>
          </a:xfrm>
        </p:spPr>
      </p:pic>
    </p:spTree>
    <p:extLst>
      <p:ext uri="{BB962C8B-B14F-4D97-AF65-F5344CB8AC3E}">
        <p14:creationId xmlns:p14="http://schemas.microsoft.com/office/powerpoint/2010/main" val="33635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AE19EFC-ABF7-145E-372A-4B4F9B6093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项目成果</a:t>
            </a:r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24DD18C6-19C1-082B-98E2-9CA35997EC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625" y="699542"/>
            <a:ext cx="8230749" cy="3931040"/>
          </a:xfrm>
        </p:spPr>
      </p:pic>
    </p:spTree>
    <p:extLst>
      <p:ext uri="{BB962C8B-B14F-4D97-AF65-F5344CB8AC3E}">
        <p14:creationId xmlns:p14="http://schemas.microsoft.com/office/powerpoint/2010/main" val="24568215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350093;"/>
</p:tagLst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rx5ta0m">
      <a:majorFont>
        <a:latin typeface="Arial"/>
        <a:ea typeface="DengXian"/>
        <a:cs typeface=""/>
      </a:majorFont>
      <a:minorFont>
        <a:latin typeface="Arial"/>
        <a:ea typeface="DengXia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  <a:txDef>
      <a:spPr>
        <a:solidFill>
          <a:srgbClr val="FFFF99"/>
        </a:solidFill>
      </a:spPr>
      <a:bodyPr>
        <a:normAutofit/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Arial" panose="020B0604020202020204" pitchFamily="34" charset="0"/>
          <a:buChar char="•"/>
          <a:defRPr kumimoji="1" sz="2000" b="1" dirty="0" smtClean="0">
            <a:latin typeface="+mn-lt"/>
            <a:ea typeface="+mn-ea"/>
            <a:cs typeface="微软雅黑" panose="020B0503020204020204" pitchFamily="34" charset="-122"/>
            <a:sym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自定义 3">
      <a:dk1>
        <a:srgbClr val="191919"/>
      </a:dk1>
      <a:lt1>
        <a:sysClr val="window" lastClr="FFFFFF"/>
      </a:lt1>
      <a:dk2>
        <a:srgbClr val="191919"/>
      </a:dk2>
      <a:lt2>
        <a:srgbClr val="FFFFFF"/>
      </a:lt2>
      <a:accent1>
        <a:srgbClr val="104D7E"/>
      </a:accent1>
      <a:accent2>
        <a:srgbClr val="26CCC5"/>
      </a:accent2>
      <a:accent3>
        <a:srgbClr val="1B8DA8"/>
      </a:accent3>
      <a:accent4>
        <a:srgbClr val="104E87"/>
      </a:accent4>
      <a:accent5>
        <a:srgbClr val="4BACC6"/>
      </a:accent5>
      <a:accent6>
        <a:srgbClr val="808684"/>
      </a:accent6>
      <a:hlink>
        <a:srgbClr val="808080"/>
      </a:hlink>
      <a:folHlink>
        <a:srgbClr val="800080"/>
      </a:folHlink>
    </a:clrScheme>
    <a:fontScheme name="2rx5ta0m">
      <a:majorFont>
        <a:latin typeface="Arial"/>
        <a:ea typeface="DengXian"/>
        <a:cs typeface=""/>
      </a:majorFont>
      <a:minorFont>
        <a:latin typeface="Arial"/>
        <a:ea typeface="DengXia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</TotalTime>
  <Words>691</Words>
  <Application>Microsoft Office PowerPoint</Application>
  <PresentationFormat>全屏显示(16:9)</PresentationFormat>
  <Paragraphs>172</Paragraphs>
  <Slides>16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-webkit-standard</vt:lpstr>
      <vt:lpstr>华文细黑</vt:lpstr>
      <vt:lpstr>宋体</vt:lpstr>
      <vt:lpstr>微软雅黑</vt:lpstr>
      <vt:lpstr>Arial</vt:lpstr>
      <vt:lpstr>Calibri</vt:lpstr>
      <vt:lpstr>Century Gothic</vt:lpstr>
      <vt:lpstr>Times New Roman</vt:lpstr>
      <vt:lpstr>Office 主题​​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谢谢大家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史正言</dc:creator>
  <cp:lastModifiedBy>O365</cp:lastModifiedBy>
  <cp:revision>706</cp:revision>
  <dcterms:created xsi:type="dcterms:W3CDTF">2021-06-30T03:31:00Z</dcterms:created>
  <dcterms:modified xsi:type="dcterms:W3CDTF">2024-05-13T08:53:49Z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2052-11.1.0.10938</vt:lpwstr>
  </property>
  <property fmtid="{D5CDD505-2E9C-101B-9397-08002B2CF9AE}" pid="3" name="ICV">
    <vt:lpwstr>EFE44FF11D644E7086E748DFE0B91EDF</vt:lpwstr>
  </property>
</Properties>
</file>