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4" r:id="rId4"/>
    <p:sldId id="265" r:id="rId5"/>
    <p:sldId id="268" r:id="rId6"/>
    <p:sldId id="259" r:id="rId7"/>
    <p:sldId id="26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F00"/>
    <a:srgbClr val="AB95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136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357145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576072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3494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8724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61889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17768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4132744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5724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8133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5420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2813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4879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45727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648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26046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6230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TW"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81457472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 xmlns:a16="http://schemas.microsoft.com/office/drawing/2014/main" id="{8003CC06-462E-434C-9758-B4CF61882509}"/>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254888"/>
            <a:ext cx="12192000" cy="9175208"/>
          </a:xfrm>
          <a:prstGeom prst="rect">
            <a:avLst/>
          </a:prstGeom>
        </p:spPr>
      </p:pic>
      <p:sp>
        <p:nvSpPr>
          <p:cNvPr id="2" name="標題 1">
            <a:extLst>
              <a:ext uri="{FF2B5EF4-FFF2-40B4-BE49-F238E27FC236}">
                <a16:creationId xmlns="" xmlns:a16="http://schemas.microsoft.com/office/drawing/2014/main" id="{9B7F8B52-C41D-4EFC-8550-9BF33F5D7845}"/>
              </a:ext>
            </a:extLst>
          </p:cNvPr>
          <p:cNvSpPr>
            <a:spLocks noGrp="1"/>
          </p:cNvSpPr>
          <p:nvPr>
            <p:ph type="ctrTitle"/>
          </p:nvPr>
        </p:nvSpPr>
        <p:spPr>
          <a:xfrm>
            <a:off x="2850500" y="1233973"/>
            <a:ext cx="6909320" cy="1285292"/>
          </a:xfrm>
        </p:spPr>
        <p:txBody>
          <a:bodyPr>
            <a:noAutofit/>
          </a:bodyPr>
          <a:lstStyle/>
          <a:p>
            <a:r>
              <a:rPr lang="zh-TW" altLang="en-US" sz="7000" b="1" dirty="0">
                <a:solidFill>
                  <a:schemeClr val="bg1">
                    <a:lumMod val="85000"/>
                    <a:lumOff val="15000"/>
                  </a:schemeClr>
                </a:solidFill>
              </a:rPr>
              <a:t>用續發展 </a:t>
            </a:r>
            <a:r>
              <a:rPr lang="en-US" altLang="zh-TW" sz="7000" b="1" dirty="0">
                <a:solidFill>
                  <a:schemeClr val="bg1">
                    <a:lumMod val="85000"/>
                    <a:lumOff val="15000"/>
                  </a:schemeClr>
                </a:solidFill>
              </a:rPr>
              <a:t>- </a:t>
            </a:r>
            <a:r>
              <a:rPr lang="zh-TW" altLang="en-US" sz="7000" b="1" dirty="0">
                <a:solidFill>
                  <a:schemeClr val="bg1">
                    <a:lumMod val="85000"/>
                    <a:lumOff val="15000"/>
                  </a:schemeClr>
                </a:solidFill>
              </a:rPr>
              <a:t>淨灘</a:t>
            </a:r>
            <a:endParaRPr lang="zh-TW" altLang="en-US" sz="7000" dirty="0">
              <a:solidFill>
                <a:schemeClr val="bg1">
                  <a:lumMod val="85000"/>
                  <a:lumOff val="15000"/>
                </a:schemeClr>
              </a:solidFill>
            </a:endParaRPr>
          </a:p>
        </p:txBody>
      </p:sp>
      <p:sp>
        <p:nvSpPr>
          <p:cNvPr id="3" name="副標題 2">
            <a:extLst>
              <a:ext uri="{FF2B5EF4-FFF2-40B4-BE49-F238E27FC236}">
                <a16:creationId xmlns="" xmlns:a16="http://schemas.microsoft.com/office/drawing/2014/main" id="{CEC7EADB-DD78-464E-8485-A7AE9FB77153}"/>
              </a:ext>
            </a:extLst>
          </p:cNvPr>
          <p:cNvSpPr>
            <a:spLocks noGrp="1"/>
          </p:cNvSpPr>
          <p:nvPr>
            <p:ph type="subTitle" idx="1"/>
          </p:nvPr>
        </p:nvSpPr>
        <p:spPr>
          <a:xfrm>
            <a:off x="4702630" y="2892491"/>
            <a:ext cx="2593046" cy="2556586"/>
          </a:xfrm>
        </p:spPr>
        <p:txBody>
          <a:bodyPr>
            <a:normAutofit fontScale="77500" lnSpcReduction="20000"/>
          </a:bodyPr>
          <a:lstStyle/>
          <a:p>
            <a:r>
              <a:rPr lang="zh-CN" altLang="en-US" sz="3500" b="1" dirty="0">
                <a:solidFill>
                  <a:schemeClr val="bg2">
                    <a:lumMod val="50000"/>
                  </a:schemeClr>
                </a:solidFill>
                <a:latin typeface="標楷體" panose="03000509000000000000" pitchFamily="65" charset="-120"/>
                <a:ea typeface="標楷體" panose="03000509000000000000" pitchFamily="65" charset="-120"/>
              </a:rPr>
              <a:t>組長：</a:t>
            </a:r>
            <a:r>
              <a:rPr lang="zh-TW" altLang="en-US" sz="3500" b="1" dirty="0">
                <a:solidFill>
                  <a:schemeClr val="bg2">
                    <a:lumMod val="50000"/>
                  </a:schemeClr>
                </a:solidFill>
                <a:latin typeface="標楷體" panose="03000509000000000000" pitchFamily="65" charset="-120"/>
                <a:ea typeface="標楷體" panose="03000509000000000000" pitchFamily="65" charset="-120"/>
              </a:rPr>
              <a:t>郭宗翰</a:t>
            </a:r>
            <a:endParaRPr lang="en-US" altLang="zh-TW" sz="3500" b="1" dirty="0">
              <a:solidFill>
                <a:schemeClr val="bg2">
                  <a:lumMod val="50000"/>
                </a:schemeClr>
              </a:solidFill>
              <a:latin typeface="標楷體" panose="03000509000000000000" pitchFamily="65" charset="-120"/>
              <a:ea typeface="標楷體" panose="03000509000000000000" pitchFamily="65" charset="-120"/>
            </a:endParaRPr>
          </a:p>
          <a:p>
            <a:endParaRPr lang="en-US" altLang="zh-TW" sz="3500" b="1" dirty="0">
              <a:solidFill>
                <a:schemeClr val="bg2">
                  <a:lumMod val="50000"/>
                </a:schemeClr>
              </a:solidFill>
              <a:latin typeface="標楷體" panose="03000509000000000000" pitchFamily="65" charset="-120"/>
              <a:ea typeface="標楷體" panose="03000509000000000000" pitchFamily="65" charset="-120"/>
            </a:endParaRPr>
          </a:p>
          <a:p>
            <a:r>
              <a:rPr lang="zh-TW" altLang="en-US" sz="3500" b="1" dirty="0">
                <a:solidFill>
                  <a:schemeClr val="bg2">
                    <a:lumMod val="50000"/>
                  </a:schemeClr>
                </a:solidFill>
                <a:latin typeface="標楷體" panose="03000509000000000000" pitchFamily="65" charset="-120"/>
                <a:ea typeface="標楷體" panose="03000509000000000000" pitchFamily="65" charset="-120"/>
              </a:rPr>
              <a:t>組員：李汶道</a:t>
            </a:r>
            <a:endParaRPr lang="en-US" altLang="zh-TW" sz="3500" b="1" dirty="0">
              <a:solidFill>
                <a:schemeClr val="bg2">
                  <a:lumMod val="50000"/>
                </a:schemeClr>
              </a:solidFill>
              <a:latin typeface="標楷體" panose="03000509000000000000" pitchFamily="65" charset="-120"/>
              <a:ea typeface="標楷體" panose="03000509000000000000" pitchFamily="65" charset="-120"/>
            </a:endParaRPr>
          </a:p>
          <a:p>
            <a:endParaRPr lang="en-US" altLang="zh-TW" sz="3500" b="1" dirty="0">
              <a:solidFill>
                <a:schemeClr val="bg2">
                  <a:lumMod val="50000"/>
                </a:schemeClr>
              </a:solidFill>
              <a:latin typeface="標楷體" panose="03000509000000000000" pitchFamily="65" charset="-120"/>
              <a:ea typeface="標楷體" panose="03000509000000000000" pitchFamily="65" charset="-120"/>
            </a:endParaRPr>
          </a:p>
          <a:p>
            <a:r>
              <a:rPr lang="zh-CN" altLang="en-US" sz="3500" b="1" dirty="0">
                <a:solidFill>
                  <a:schemeClr val="bg2">
                    <a:lumMod val="50000"/>
                  </a:schemeClr>
                </a:solidFill>
                <a:latin typeface="標楷體" panose="03000509000000000000" pitchFamily="65" charset="-120"/>
                <a:ea typeface="標楷體" panose="03000509000000000000" pitchFamily="65" charset="-120"/>
              </a:rPr>
              <a:t>組員：</a:t>
            </a:r>
            <a:r>
              <a:rPr lang="zh-TW" altLang="en-US" sz="3500" b="1" dirty="0">
                <a:solidFill>
                  <a:schemeClr val="bg2">
                    <a:lumMod val="50000"/>
                  </a:schemeClr>
                </a:solidFill>
                <a:latin typeface="標楷體" panose="03000509000000000000" pitchFamily="65" charset="-120"/>
                <a:ea typeface="標楷體" panose="03000509000000000000" pitchFamily="65" charset="-120"/>
              </a:rPr>
              <a:t>邱立倫</a:t>
            </a:r>
          </a:p>
          <a:p>
            <a:pPr algn="l"/>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77470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93769179-CC27-42AA-B3FA-22C4285134EF}"/>
              </a:ext>
            </a:extLst>
          </p:cNvPr>
          <p:cNvSpPr>
            <a:spLocks noGrp="1"/>
          </p:cNvSpPr>
          <p:nvPr>
            <p:ph type="title"/>
          </p:nvPr>
        </p:nvSpPr>
        <p:spPr>
          <a:xfrm>
            <a:off x="5448156" y="121297"/>
            <a:ext cx="1295688" cy="1259633"/>
          </a:xfrm>
        </p:spPr>
        <p:txBody>
          <a:bodyPr/>
          <a:lstStyle/>
          <a:p>
            <a:r>
              <a:rPr lang="zh-TW" altLang="en-US" dirty="0"/>
              <a:t>動機：</a:t>
            </a:r>
          </a:p>
        </p:txBody>
      </p:sp>
      <p:sp>
        <p:nvSpPr>
          <p:cNvPr id="4" name="文字方塊 3">
            <a:extLst>
              <a:ext uri="{FF2B5EF4-FFF2-40B4-BE49-F238E27FC236}">
                <a16:creationId xmlns="" xmlns:a16="http://schemas.microsoft.com/office/drawing/2014/main" id="{4439F68A-EB4A-4729-AB5C-A3A7E090BD07}"/>
              </a:ext>
            </a:extLst>
          </p:cNvPr>
          <p:cNvSpPr txBox="1"/>
          <p:nvPr/>
        </p:nvSpPr>
        <p:spPr>
          <a:xfrm>
            <a:off x="1293779" y="2325292"/>
            <a:ext cx="9980135" cy="1477328"/>
          </a:xfrm>
          <a:prstGeom prst="rect">
            <a:avLst/>
          </a:prstGeom>
          <a:noFill/>
        </p:spPr>
        <p:txBody>
          <a:bodyPr wrap="square" rtlCol="0">
            <a:spAutoFit/>
          </a:bodyPr>
          <a:lstStyle/>
          <a:p>
            <a:r>
              <a:rPr lang="zh-TW" altLang="en-US" dirty="0"/>
              <a:t>面對美麗的海灘，如果只是清理只能算是做一半，</a:t>
            </a:r>
            <a:endParaRPr lang="en-US" altLang="zh-TW" dirty="0"/>
          </a:p>
          <a:p>
            <a:endParaRPr lang="en-US" altLang="zh-TW" dirty="0"/>
          </a:p>
          <a:p>
            <a:r>
              <a:rPr lang="zh-TW" altLang="en-US" dirty="0"/>
              <a:t>所以我們希望能夠製作出一套機制來讓大家做環保之外也能意識到永續的重要性，</a:t>
            </a:r>
            <a:endParaRPr lang="en-US" altLang="zh-TW" dirty="0"/>
          </a:p>
          <a:p>
            <a:endParaRPr lang="en-US" altLang="zh-TW" dirty="0"/>
          </a:p>
          <a:p>
            <a:r>
              <a:rPr lang="zh-TW" altLang="en-US" dirty="0"/>
              <a:t>以達到不隨地丟垃圾，也能隨時做環保的機制，更加推廣經濟流動。</a:t>
            </a:r>
          </a:p>
        </p:txBody>
      </p:sp>
    </p:spTree>
    <p:extLst>
      <p:ext uri="{BB962C8B-B14F-4D97-AF65-F5344CB8AC3E}">
        <p14:creationId xmlns:p14="http://schemas.microsoft.com/office/powerpoint/2010/main" val="1866882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93769179-CC27-42AA-B3FA-22C4285134EF}"/>
              </a:ext>
            </a:extLst>
          </p:cNvPr>
          <p:cNvSpPr>
            <a:spLocks noGrp="1"/>
          </p:cNvSpPr>
          <p:nvPr>
            <p:ph type="title"/>
          </p:nvPr>
        </p:nvSpPr>
        <p:spPr>
          <a:xfrm>
            <a:off x="5448156" y="121297"/>
            <a:ext cx="1295688" cy="1259633"/>
          </a:xfrm>
        </p:spPr>
        <p:txBody>
          <a:bodyPr/>
          <a:lstStyle/>
          <a:p>
            <a:r>
              <a:rPr lang="zh-TW" altLang="en-US" dirty="0"/>
              <a:t>想法：</a:t>
            </a:r>
            <a:endParaRPr lang="zh-TW" altLang="en-US" dirty="0"/>
          </a:p>
        </p:txBody>
      </p:sp>
      <p:sp>
        <p:nvSpPr>
          <p:cNvPr id="4" name="文字方塊 3">
            <a:extLst>
              <a:ext uri="{FF2B5EF4-FFF2-40B4-BE49-F238E27FC236}">
                <a16:creationId xmlns="" xmlns:a16="http://schemas.microsoft.com/office/drawing/2014/main" id="{4439F68A-EB4A-4729-AB5C-A3A7E090BD07}"/>
              </a:ext>
            </a:extLst>
          </p:cNvPr>
          <p:cNvSpPr txBox="1"/>
          <p:nvPr/>
        </p:nvSpPr>
        <p:spPr>
          <a:xfrm>
            <a:off x="1293779" y="2325292"/>
            <a:ext cx="9980135" cy="2585323"/>
          </a:xfrm>
          <a:prstGeom prst="rect">
            <a:avLst/>
          </a:prstGeom>
          <a:noFill/>
        </p:spPr>
        <p:txBody>
          <a:bodyPr wrap="square" rtlCol="0">
            <a:spAutoFit/>
          </a:bodyPr>
          <a:lstStyle/>
          <a:p>
            <a:r>
              <a:rPr lang="zh-TW" altLang="en-US" dirty="0"/>
              <a:t>我們思考的方式是以，能夠運動又能夠賺取點數和減少垃圾為方向，</a:t>
            </a:r>
            <a:endParaRPr lang="en-US" altLang="zh-TW" dirty="0"/>
          </a:p>
          <a:p>
            <a:endParaRPr lang="en-US" altLang="zh-TW" dirty="0"/>
          </a:p>
          <a:p>
            <a:r>
              <a:rPr lang="zh-TW" altLang="en-US" dirty="0"/>
              <a:t>回想起如</a:t>
            </a:r>
            <a:r>
              <a:rPr lang="en-US" altLang="zh-TW" dirty="0"/>
              <a:t>“</a:t>
            </a:r>
            <a:r>
              <a:rPr lang="zh-CN" altLang="en-US" dirty="0"/>
              <a:t>寶可夢</a:t>
            </a:r>
            <a:r>
              <a:rPr lang="en-US" altLang="zh-CN" dirty="0"/>
              <a:t>”</a:t>
            </a:r>
            <a:r>
              <a:rPr lang="zh-CN" altLang="en-US" dirty="0"/>
              <a:t>這類的遊戲，</a:t>
            </a:r>
            <a:endParaRPr lang="en-US" altLang="zh-CN" dirty="0"/>
          </a:p>
          <a:p>
            <a:endParaRPr lang="en-US" altLang="zh-TW" dirty="0"/>
          </a:p>
          <a:p>
            <a:r>
              <a:rPr lang="zh-CN" altLang="en-US" dirty="0"/>
              <a:t>如果大眾重遊戲的樂趣中來撿垃圾做環保為目的，還能夠換取優惠已達到促進消費力。</a:t>
            </a:r>
            <a:endParaRPr lang="en-US" altLang="zh-CN" dirty="0"/>
          </a:p>
          <a:p>
            <a:endParaRPr lang="en-US" altLang="zh-TW" dirty="0"/>
          </a:p>
          <a:p>
            <a:r>
              <a:rPr lang="zh-CN" altLang="en-US" dirty="0"/>
              <a:t>而大眾也會不亂丟垃圾，以回收垃圾跟撿垃圾的方式賺取點數或遊戲的成就之類的。</a:t>
            </a:r>
            <a:endParaRPr lang="en-US" altLang="zh-CN" dirty="0"/>
          </a:p>
          <a:p>
            <a:endParaRPr lang="en-US" altLang="zh-CN" dirty="0"/>
          </a:p>
          <a:p>
            <a:r>
              <a:rPr lang="zh-CN" altLang="en-US" dirty="0"/>
              <a:t>以排名、積分、成就方式來給予成就感。</a:t>
            </a:r>
            <a:endParaRPr lang="en-US" altLang="zh-CN" dirty="0"/>
          </a:p>
        </p:txBody>
      </p:sp>
    </p:spTree>
    <p:extLst>
      <p:ext uri="{BB962C8B-B14F-4D97-AF65-F5344CB8AC3E}">
        <p14:creationId xmlns:p14="http://schemas.microsoft.com/office/powerpoint/2010/main" val="3216198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93769179-CC27-42AA-B3FA-22C4285134EF}"/>
              </a:ext>
            </a:extLst>
          </p:cNvPr>
          <p:cNvSpPr>
            <a:spLocks noGrp="1"/>
          </p:cNvSpPr>
          <p:nvPr>
            <p:ph type="title"/>
          </p:nvPr>
        </p:nvSpPr>
        <p:spPr>
          <a:xfrm>
            <a:off x="5448156" y="121297"/>
            <a:ext cx="1295688" cy="1259633"/>
          </a:xfrm>
        </p:spPr>
        <p:txBody>
          <a:bodyPr/>
          <a:lstStyle/>
          <a:p>
            <a:r>
              <a:rPr lang="zh-TW" altLang="en-US" dirty="0"/>
              <a:t>實作：</a:t>
            </a:r>
            <a:endParaRPr lang="zh-TW" altLang="en-US" dirty="0"/>
          </a:p>
        </p:txBody>
      </p:sp>
      <p:grpSp>
        <p:nvGrpSpPr>
          <p:cNvPr id="5" name="群組 4"/>
          <p:cNvGrpSpPr/>
          <p:nvPr/>
        </p:nvGrpSpPr>
        <p:grpSpPr>
          <a:xfrm>
            <a:off x="2171192" y="1327494"/>
            <a:ext cx="7567539" cy="4704760"/>
            <a:chOff x="2171192" y="1327494"/>
            <a:chExt cx="7567539" cy="4704760"/>
          </a:xfrm>
        </p:grpSpPr>
        <p:sp>
          <p:nvSpPr>
            <p:cNvPr id="6" name="矩形 5"/>
            <p:cNvSpPr/>
            <p:nvPr/>
          </p:nvSpPr>
          <p:spPr>
            <a:xfrm>
              <a:off x="5056440" y="3314319"/>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樹莓派</a:t>
              </a:r>
              <a:endParaRPr lang="zh-TW" altLang="en-US" dirty="0"/>
            </a:p>
          </p:txBody>
        </p:sp>
        <p:sp>
          <p:nvSpPr>
            <p:cNvPr id="7" name="矩形 6"/>
            <p:cNvSpPr/>
            <p:nvPr/>
          </p:nvSpPr>
          <p:spPr>
            <a:xfrm>
              <a:off x="5057886" y="1450910"/>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ARDUINO</a:t>
              </a:r>
              <a:endParaRPr lang="zh-TW" altLang="en-US" dirty="0"/>
            </a:p>
          </p:txBody>
        </p:sp>
        <p:sp>
          <p:nvSpPr>
            <p:cNvPr id="8" name="矩形 7"/>
            <p:cNvSpPr/>
            <p:nvPr/>
          </p:nvSpPr>
          <p:spPr>
            <a:xfrm>
              <a:off x="5061802" y="5117854"/>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個人</a:t>
              </a:r>
              <a:r>
                <a:rPr lang="zh-TW" altLang="en-US" dirty="0"/>
                <a:t>電腦</a:t>
              </a:r>
            </a:p>
          </p:txBody>
        </p:sp>
        <p:grpSp>
          <p:nvGrpSpPr>
            <p:cNvPr id="9" name="群組 8"/>
            <p:cNvGrpSpPr/>
            <p:nvPr/>
          </p:nvGrpSpPr>
          <p:grpSpPr>
            <a:xfrm>
              <a:off x="5026570" y="2566870"/>
              <a:ext cx="1912366" cy="587049"/>
              <a:chOff x="7262688" y="2756732"/>
              <a:chExt cx="1912366" cy="587049"/>
            </a:xfrm>
          </p:grpSpPr>
          <p:cxnSp>
            <p:nvCxnSpPr>
              <p:cNvPr id="36" name="直線單箭頭接點 35"/>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7262688" y="2799361"/>
                <a:ext cx="877163" cy="369332"/>
              </a:xfrm>
              <a:prstGeom prst="rect">
                <a:avLst/>
              </a:prstGeom>
              <a:noFill/>
            </p:spPr>
            <p:txBody>
              <a:bodyPr wrap="square" rtlCol="0">
                <a:spAutoFit/>
              </a:bodyPr>
              <a:lstStyle/>
              <a:p>
                <a:r>
                  <a:rPr lang="zh-TW" altLang="en-US" dirty="0" smtClean="0"/>
                  <a:t>單芯</a:t>
                </a:r>
                <a:r>
                  <a:rPr lang="zh-TW" altLang="en-US" dirty="0"/>
                  <a:t>線</a:t>
                </a:r>
              </a:p>
            </p:txBody>
          </p:sp>
          <p:sp>
            <p:nvSpPr>
              <p:cNvPr id="38" name="文字方塊 37"/>
              <p:cNvSpPr txBox="1"/>
              <p:nvPr/>
            </p:nvSpPr>
            <p:spPr>
              <a:xfrm>
                <a:off x="8442960" y="2799361"/>
                <a:ext cx="732094" cy="369332"/>
              </a:xfrm>
              <a:prstGeom prst="rect">
                <a:avLst/>
              </a:prstGeom>
              <a:noFill/>
            </p:spPr>
            <p:txBody>
              <a:bodyPr wrap="square" rtlCol="0">
                <a:spAutoFit/>
              </a:bodyPr>
              <a:lstStyle/>
              <a:p>
                <a:r>
                  <a:rPr lang="en-US" altLang="zh-TW" dirty="0" smtClean="0"/>
                  <a:t>data</a:t>
                </a:r>
                <a:endParaRPr lang="zh-TW" altLang="en-US" dirty="0"/>
              </a:p>
            </p:txBody>
          </p:sp>
        </p:grpSp>
        <p:grpSp>
          <p:nvGrpSpPr>
            <p:cNvPr id="10" name="群組 9"/>
            <p:cNvGrpSpPr/>
            <p:nvPr/>
          </p:nvGrpSpPr>
          <p:grpSpPr>
            <a:xfrm>
              <a:off x="5105647" y="4416815"/>
              <a:ext cx="1991430" cy="587049"/>
              <a:chOff x="7374366" y="2756732"/>
              <a:chExt cx="1991430" cy="587049"/>
            </a:xfrm>
          </p:grpSpPr>
          <p:cxnSp>
            <p:nvCxnSpPr>
              <p:cNvPr id="33" name="直線單箭頭接點 32"/>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p:cNvSpPr txBox="1"/>
              <p:nvPr/>
            </p:nvSpPr>
            <p:spPr>
              <a:xfrm>
                <a:off x="7374366" y="2799361"/>
                <a:ext cx="776411" cy="369332"/>
              </a:xfrm>
              <a:prstGeom prst="rect">
                <a:avLst/>
              </a:prstGeom>
              <a:noFill/>
            </p:spPr>
            <p:txBody>
              <a:bodyPr wrap="square" rtlCol="0">
                <a:spAutoFit/>
              </a:bodyPr>
              <a:lstStyle/>
              <a:p>
                <a:r>
                  <a:rPr lang="en-US" altLang="zh-TW" dirty="0" smtClean="0"/>
                  <a:t>route</a:t>
                </a:r>
                <a:endParaRPr lang="zh-TW" altLang="en-US" dirty="0"/>
              </a:p>
            </p:txBody>
          </p:sp>
          <p:sp>
            <p:nvSpPr>
              <p:cNvPr id="35" name="文字方塊 34"/>
              <p:cNvSpPr txBox="1"/>
              <p:nvPr/>
            </p:nvSpPr>
            <p:spPr>
              <a:xfrm>
                <a:off x="8442959" y="2799361"/>
                <a:ext cx="922837" cy="369332"/>
              </a:xfrm>
              <a:prstGeom prst="rect">
                <a:avLst/>
              </a:prstGeom>
              <a:noFill/>
            </p:spPr>
            <p:txBody>
              <a:bodyPr wrap="square" rtlCol="0">
                <a:spAutoFit/>
              </a:bodyPr>
              <a:lstStyle/>
              <a:p>
                <a:r>
                  <a:rPr lang="en-US" altLang="zh-TW" dirty="0" smtClean="0"/>
                  <a:t>socket</a:t>
                </a:r>
                <a:endParaRPr lang="zh-TW" altLang="en-US" dirty="0"/>
              </a:p>
            </p:txBody>
          </p:sp>
        </p:grpSp>
        <p:grpSp>
          <p:nvGrpSpPr>
            <p:cNvPr id="11" name="群組 10"/>
            <p:cNvGrpSpPr/>
            <p:nvPr/>
          </p:nvGrpSpPr>
          <p:grpSpPr>
            <a:xfrm rot="16200000">
              <a:off x="4009696" y="1408912"/>
              <a:ext cx="1112263" cy="949427"/>
              <a:chOff x="7717206" y="2625571"/>
              <a:chExt cx="1112263" cy="949427"/>
            </a:xfrm>
          </p:grpSpPr>
          <p:cxnSp>
            <p:nvCxnSpPr>
              <p:cNvPr id="30" name="直線單箭頭接點 29"/>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7717206" y="2698293"/>
                <a:ext cx="461665" cy="803984"/>
              </a:xfrm>
              <a:prstGeom prst="rect">
                <a:avLst/>
              </a:prstGeom>
              <a:noFill/>
            </p:spPr>
            <p:txBody>
              <a:bodyPr vert="eaVert" wrap="square" rtlCol="0">
                <a:spAutoFit/>
              </a:bodyPr>
              <a:lstStyle/>
              <a:p>
                <a:r>
                  <a:rPr lang="zh-TW" altLang="en-US" dirty="0" smtClean="0"/>
                  <a:t>單芯</a:t>
                </a:r>
                <a:r>
                  <a:rPr lang="zh-TW" altLang="en-US" dirty="0"/>
                  <a:t>線</a:t>
                </a:r>
              </a:p>
            </p:txBody>
          </p:sp>
          <p:sp>
            <p:nvSpPr>
              <p:cNvPr id="32" name="文字方塊 31"/>
              <p:cNvSpPr txBox="1"/>
              <p:nvPr/>
            </p:nvSpPr>
            <p:spPr>
              <a:xfrm>
                <a:off x="8367804" y="2625571"/>
                <a:ext cx="461665" cy="949427"/>
              </a:xfrm>
              <a:prstGeom prst="rect">
                <a:avLst/>
              </a:prstGeom>
              <a:noFill/>
            </p:spPr>
            <p:txBody>
              <a:bodyPr vert="eaVert" wrap="square" rtlCol="0">
                <a:spAutoFit/>
              </a:bodyPr>
              <a:lstStyle/>
              <a:p>
                <a:r>
                  <a:rPr lang="en-US" altLang="zh-TW" dirty="0" smtClean="0"/>
                  <a:t>analog</a:t>
                </a:r>
                <a:endParaRPr lang="zh-TW" altLang="en-US" dirty="0"/>
              </a:p>
            </p:txBody>
          </p:sp>
        </p:grpSp>
        <p:sp>
          <p:nvSpPr>
            <p:cNvPr id="12" name="矩形 11"/>
            <p:cNvSpPr/>
            <p:nvPr/>
          </p:nvSpPr>
          <p:spPr>
            <a:xfrm>
              <a:off x="2176453" y="1450910"/>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激光裝置</a:t>
              </a:r>
              <a:endParaRPr lang="en-US" altLang="zh-TW" dirty="0" smtClean="0"/>
            </a:p>
            <a:p>
              <a:pPr algn="ctr"/>
              <a:r>
                <a:rPr lang="zh-TW" altLang="en-US" dirty="0" smtClean="0"/>
                <a:t>光敏</a:t>
              </a:r>
              <a:r>
                <a:rPr lang="zh-TW" altLang="en-US" dirty="0"/>
                <a:t>電阻</a:t>
              </a:r>
            </a:p>
          </p:txBody>
        </p:sp>
        <p:grpSp>
          <p:nvGrpSpPr>
            <p:cNvPr id="13" name="群組 12"/>
            <p:cNvGrpSpPr/>
            <p:nvPr/>
          </p:nvGrpSpPr>
          <p:grpSpPr>
            <a:xfrm rot="16200000">
              <a:off x="3986708" y="3348379"/>
              <a:ext cx="1112264" cy="803984"/>
              <a:chOff x="7717206" y="2698293"/>
              <a:chExt cx="1112264" cy="803984"/>
            </a:xfrm>
          </p:grpSpPr>
          <p:cxnSp>
            <p:nvCxnSpPr>
              <p:cNvPr id="27" name="直線單箭頭接點 26"/>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7717206" y="2698293"/>
                <a:ext cx="461665" cy="803984"/>
              </a:xfrm>
              <a:prstGeom prst="rect">
                <a:avLst/>
              </a:prstGeom>
              <a:noFill/>
            </p:spPr>
            <p:txBody>
              <a:bodyPr vert="eaVert" wrap="square" rtlCol="0">
                <a:spAutoFit/>
              </a:bodyPr>
              <a:lstStyle/>
              <a:p>
                <a:r>
                  <a:rPr lang="zh-TW" altLang="en-US" dirty="0" smtClean="0"/>
                  <a:t>單芯</a:t>
                </a:r>
                <a:r>
                  <a:rPr lang="zh-TW" altLang="en-US" dirty="0"/>
                  <a:t>線</a:t>
                </a:r>
              </a:p>
            </p:txBody>
          </p:sp>
          <p:sp>
            <p:nvSpPr>
              <p:cNvPr id="29" name="文字方塊 28"/>
              <p:cNvSpPr txBox="1"/>
              <p:nvPr/>
            </p:nvSpPr>
            <p:spPr>
              <a:xfrm>
                <a:off x="8367805" y="2710632"/>
                <a:ext cx="461665" cy="779302"/>
              </a:xfrm>
              <a:prstGeom prst="rect">
                <a:avLst/>
              </a:prstGeom>
              <a:noFill/>
            </p:spPr>
            <p:txBody>
              <a:bodyPr vert="eaVert" wrap="square" rtlCol="0">
                <a:spAutoFit/>
              </a:bodyPr>
              <a:lstStyle/>
              <a:p>
                <a:r>
                  <a:rPr lang="en-US" altLang="zh-TW" dirty="0" smtClean="0"/>
                  <a:t>digital</a:t>
                </a:r>
                <a:endParaRPr lang="zh-TW" altLang="en-US" dirty="0"/>
              </a:p>
            </p:txBody>
          </p:sp>
        </p:grpSp>
        <p:sp>
          <p:nvSpPr>
            <p:cNvPr id="14" name="矩形 13"/>
            <p:cNvSpPr/>
            <p:nvPr/>
          </p:nvSpPr>
          <p:spPr>
            <a:xfrm>
              <a:off x="2171192" y="3314319"/>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按鈕裝</a:t>
              </a:r>
              <a:r>
                <a:rPr lang="zh-TW" altLang="en-US" dirty="0"/>
                <a:t>置</a:t>
              </a:r>
            </a:p>
          </p:txBody>
        </p:sp>
        <p:sp>
          <p:nvSpPr>
            <p:cNvPr id="15" name="矩形 14"/>
            <p:cNvSpPr/>
            <p:nvPr/>
          </p:nvSpPr>
          <p:spPr>
            <a:xfrm>
              <a:off x="7895425" y="1450910"/>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蜂鳴器</a:t>
              </a:r>
            </a:p>
          </p:txBody>
        </p:sp>
        <p:grpSp>
          <p:nvGrpSpPr>
            <p:cNvPr id="16" name="群組 15"/>
            <p:cNvGrpSpPr/>
            <p:nvPr/>
          </p:nvGrpSpPr>
          <p:grpSpPr>
            <a:xfrm>
              <a:off x="6984686" y="1329796"/>
              <a:ext cx="821554" cy="1111426"/>
              <a:chOff x="7097128" y="1192464"/>
              <a:chExt cx="821554" cy="1111426"/>
            </a:xfrm>
          </p:grpSpPr>
          <p:cxnSp>
            <p:nvCxnSpPr>
              <p:cNvPr id="24" name="直線單箭頭接點 23"/>
              <p:cNvCxnSpPr/>
              <p:nvPr/>
            </p:nvCxnSpPr>
            <p:spPr>
              <a:xfrm rot="16200000" flipH="1">
                <a:off x="7504407" y="1453239"/>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rot="16200000">
                <a:off x="7268287" y="1671066"/>
                <a:ext cx="461665" cy="803984"/>
              </a:xfrm>
              <a:prstGeom prst="rect">
                <a:avLst/>
              </a:prstGeom>
              <a:noFill/>
            </p:spPr>
            <p:txBody>
              <a:bodyPr vert="eaVert" wrap="square" rtlCol="0">
                <a:spAutoFit/>
              </a:bodyPr>
              <a:lstStyle/>
              <a:p>
                <a:r>
                  <a:rPr lang="zh-TW" altLang="en-US" dirty="0" smtClean="0"/>
                  <a:t>單芯</a:t>
                </a:r>
                <a:r>
                  <a:rPr lang="zh-TW" altLang="en-US" dirty="0"/>
                  <a:t>線</a:t>
                </a:r>
              </a:p>
            </p:txBody>
          </p:sp>
          <p:sp>
            <p:nvSpPr>
              <p:cNvPr id="26" name="文字方塊 25"/>
              <p:cNvSpPr txBox="1"/>
              <p:nvPr/>
            </p:nvSpPr>
            <p:spPr>
              <a:xfrm rot="16200000">
                <a:off x="7277155" y="1012602"/>
                <a:ext cx="461665" cy="821389"/>
              </a:xfrm>
              <a:prstGeom prst="rect">
                <a:avLst/>
              </a:prstGeom>
              <a:noFill/>
            </p:spPr>
            <p:txBody>
              <a:bodyPr vert="eaVert" wrap="square" rtlCol="0">
                <a:spAutoFit/>
              </a:bodyPr>
              <a:lstStyle/>
              <a:p>
                <a:r>
                  <a:rPr lang="en-US" altLang="zh-TW" dirty="0" smtClean="0"/>
                  <a:t>digital</a:t>
                </a:r>
              </a:p>
            </p:txBody>
          </p:sp>
        </p:grpSp>
        <p:sp>
          <p:nvSpPr>
            <p:cNvPr id="17" name="矩形 16"/>
            <p:cNvSpPr/>
            <p:nvPr/>
          </p:nvSpPr>
          <p:spPr>
            <a:xfrm>
              <a:off x="7893979" y="3320369"/>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RGB</a:t>
              </a:r>
              <a:r>
                <a:rPr lang="zh-TW" altLang="en-US" dirty="0" smtClean="0"/>
                <a:t>裝置</a:t>
              </a:r>
              <a:endParaRPr lang="zh-TW" altLang="en-US" dirty="0"/>
            </a:p>
          </p:txBody>
        </p:sp>
        <p:grpSp>
          <p:nvGrpSpPr>
            <p:cNvPr id="18" name="群組 17"/>
            <p:cNvGrpSpPr/>
            <p:nvPr/>
          </p:nvGrpSpPr>
          <p:grpSpPr>
            <a:xfrm>
              <a:off x="6983322" y="3139574"/>
              <a:ext cx="821554" cy="1111426"/>
              <a:chOff x="7097128" y="1192464"/>
              <a:chExt cx="821554" cy="1111426"/>
            </a:xfrm>
          </p:grpSpPr>
          <p:cxnSp>
            <p:nvCxnSpPr>
              <p:cNvPr id="21" name="直線單箭頭接點 20"/>
              <p:cNvCxnSpPr/>
              <p:nvPr/>
            </p:nvCxnSpPr>
            <p:spPr>
              <a:xfrm rot="16200000" flipH="1">
                <a:off x="7504407" y="1453239"/>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rot="16200000">
                <a:off x="7268287" y="1671066"/>
                <a:ext cx="461665" cy="803984"/>
              </a:xfrm>
              <a:prstGeom prst="rect">
                <a:avLst/>
              </a:prstGeom>
              <a:noFill/>
            </p:spPr>
            <p:txBody>
              <a:bodyPr vert="eaVert" wrap="square" rtlCol="0">
                <a:spAutoFit/>
              </a:bodyPr>
              <a:lstStyle/>
              <a:p>
                <a:r>
                  <a:rPr lang="zh-TW" altLang="en-US" dirty="0" smtClean="0"/>
                  <a:t>單芯</a:t>
                </a:r>
                <a:r>
                  <a:rPr lang="zh-TW" altLang="en-US" dirty="0"/>
                  <a:t>線</a:t>
                </a:r>
              </a:p>
            </p:txBody>
          </p:sp>
          <p:sp>
            <p:nvSpPr>
              <p:cNvPr id="23" name="文字方塊 22"/>
              <p:cNvSpPr txBox="1"/>
              <p:nvPr/>
            </p:nvSpPr>
            <p:spPr>
              <a:xfrm rot="16200000">
                <a:off x="7277155" y="1012602"/>
                <a:ext cx="461665" cy="821389"/>
              </a:xfrm>
              <a:prstGeom prst="rect">
                <a:avLst/>
              </a:prstGeom>
              <a:noFill/>
            </p:spPr>
            <p:txBody>
              <a:bodyPr vert="eaVert" wrap="square" rtlCol="0">
                <a:spAutoFit/>
              </a:bodyPr>
              <a:lstStyle/>
              <a:p>
                <a:r>
                  <a:rPr lang="en-US" altLang="zh-TW" dirty="0" smtClean="0"/>
                  <a:t>digital</a:t>
                </a:r>
              </a:p>
            </p:txBody>
          </p:sp>
        </p:grpSp>
        <p:sp>
          <p:nvSpPr>
            <p:cNvPr id="19" name="矩形 18"/>
            <p:cNvSpPr/>
            <p:nvPr/>
          </p:nvSpPr>
          <p:spPr>
            <a:xfrm>
              <a:off x="7900787" y="5113039"/>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database</a:t>
              </a:r>
              <a:endParaRPr lang="zh-TW" altLang="en-US" dirty="0"/>
            </a:p>
          </p:txBody>
        </p:sp>
        <p:cxnSp>
          <p:nvCxnSpPr>
            <p:cNvPr id="20" name="直線單箭頭接點 19"/>
            <p:cNvCxnSpPr/>
            <p:nvPr/>
          </p:nvCxnSpPr>
          <p:spPr>
            <a:xfrm rot="16200000" flipH="1">
              <a:off x="7500507" y="5260591"/>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1934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93769179-CC27-42AA-B3FA-22C4285134EF}"/>
              </a:ext>
            </a:extLst>
          </p:cNvPr>
          <p:cNvSpPr>
            <a:spLocks noGrp="1"/>
          </p:cNvSpPr>
          <p:nvPr>
            <p:ph type="title"/>
          </p:nvPr>
        </p:nvSpPr>
        <p:spPr>
          <a:xfrm>
            <a:off x="5448156" y="121297"/>
            <a:ext cx="1295688" cy="1259633"/>
          </a:xfrm>
        </p:spPr>
        <p:txBody>
          <a:bodyPr/>
          <a:lstStyle/>
          <a:p>
            <a:r>
              <a:rPr lang="zh-TW" altLang="en-US" dirty="0"/>
              <a:t>實作：</a:t>
            </a:r>
            <a:endParaRPr lang="zh-TW" altLang="en-US" dirty="0"/>
          </a:p>
        </p:txBody>
      </p:sp>
      <p:sp>
        <p:nvSpPr>
          <p:cNvPr id="4" name="文字方塊 3">
            <a:extLst>
              <a:ext uri="{FF2B5EF4-FFF2-40B4-BE49-F238E27FC236}">
                <a16:creationId xmlns="" xmlns:a16="http://schemas.microsoft.com/office/drawing/2014/main" id="{4439F68A-EB4A-4729-AB5C-A3A7E090BD07}"/>
              </a:ext>
            </a:extLst>
          </p:cNvPr>
          <p:cNvSpPr txBox="1"/>
          <p:nvPr/>
        </p:nvSpPr>
        <p:spPr>
          <a:xfrm>
            <a:off x="1293779" y="2325292"/>
            <a:ext cx="9980135" cy="1200329"/>
          </a:xfrm>
          <a:prstGeom prst="rect">
            <a:avLst/>
          </a:prstGeom>
          <a:noFill/>
        </p:spPr>
        <p:txBody>
          <a:bodyPr wrap="square" rtlCol="0">
            <a:spAutoFit/>
          </a:bodyPr>
          <a:lstStyle/>
          <a:p>
            <a:r>
              <a:rPr lang="zh-TW" altLang="en-US" dirty="0"/>
              <a:t>透過簡單的激光裝置與光敏電阻做出一個裝置，能夠能把訊號讀出並經過適當地計算和演算計算出投入垃圾桶的件數，之後把信號轉換成樹莓派可以讀取的信號並傳送。</a:t>
            </a:r>
            <a:endParaRPr lang="en-US" altLang="zh-TW" dirty="0"/>
          </a:p>
          <a:p>
            <a:endParaRPr lang="en-US" altLang="zh-TW" dirty="0"/>
          </a:p>
          <a:p>
            <a:r>
              <a:rPr lang="zh-TW" altLang="en-US" dirty="0"/>
              <a:t>樹莓派接收到訊號後，將信號處理之後用</a:t>
            </a:r>
            <a:r>
              <a:rPr lang="en-US" altLang="zh-TW" dirty="0"/>
              <a:t>Socket</a:t>
            </a:r>
            <a:r>
              <a:rPr lang="zh-CN" altLang="en-US" dirty="0"/>
              <a:t>的網路協定傳送給</a:t>
            </a:r>
            <a:r>
              <a:rPr lang="en-US" altLang="zh-CN" dirty="0"/>
              <a:t>Server</a:t>
            </a:r>
            <a:r>
              <a:rPr lang="zh-CN" altLang="en-US" dirty="0"/>
              <a:t>端並統計數量。</a:t>
            </a:r>
            <a:endParaRPr lang="zh-TW" altLang="en-US" dirty="0"/>
          </a:p>
        </p:txBody>
      </p:sp>
    </p:spTree>
    <p:extLst>
      <p:ext uri="{BB962C8B-B14F-4D97-AF65-F5344CB8AC3E}">
        <p14:creationId xmlns:p14="http://schemas.microsoft.com/office/powerpoint/2010/main" val="1799048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5672BF90-7484-4D1E-AFC1-B5C7864EA2E5}"/>
              </a:ext>
            </a:extLst>
          </p:cNvPr>
          <p:cNvSpPr>
            <a:spLocks noGrp="1"/>
          </p:cNvSpPr>
          <p:nvPr>
            <p:ph type="title"/>
          </p:nvPr>
        </p:nvSpPr>
        <p:spPr>
          <a:xfrm>
            <a:off x="5465428" y="0"/>
            <a:ext cx="1261144" cy="1507067"/>
          </a:xfrm>
        </p:spPr>
        <p:txBody>
          <a:bodyPr/>
          <a:lstStyle/>
          <a:p>
            <a:r>
              <a:rPr lang="zh-TW" altLang="en-US" dirty="0"/>
              <a:t>實</a:t>
            </a:r>
            <a:r>
              <a:rPr lang="zh-TW" altLang="en-US" dirty="0" smtClean="0"/>
              <a:t>作：</a:t>
            </a:r>
            <a:endParaRPr lang="zh-TW" altLang="en-US" dirty="0"/>
          </a:p>
        </p:txBody>
      </p:sp>
      <p:sp>
        <p:nvSpPr>
          <p:cNvPr id="3" name="內容版面配置區 2">
            <a:extLst>
              <a:ext uri="{FF2B5EF4-FFF2-40B4-BE49-F238E27FC236}">
                <a16:creationId xmlns="" xmlns:a16="http://schemas.microsoft.com/office/drawing/2014/main" id="{CA513484-4225-4F1F-AB6C-B117C94DFBD3}"/>
              </a:ext>
            </a:extLst>
          </p:cNvPr>
          <p:cNvSpPr>
            <a:spLocks noGrp="1"/>
          </p:cNvSpPr>
          <p:nvPr>
            <p:ph idx="1"/>
          </p:nvPr>
        </p:nvSpPr>
        <p:spPr>
          <a:xfrm>
            <a:off x="1828800" y="2038738"/>
            <a:ext cx="8534400" cy="3615267"/>
          </a:xfrm>
        </p:spPr>
        <p:txBody>
          <a:bodyPr anchor="ctr"/>
          <a:lstStyle/>
          <a:p>
            <a:r>
              <a:rPr lang="zh-TW" altLang="en-US" dirty="0">
                <a:solidFill>
                  <a:schemeClr val="tx1"/>
                </a:solidFill>
              </a:rPr>
              <a:t>透過簡單的激光裝置與光敏電阻做出一個裝置，能夠能把訊號讀出並經過適當地計算和演算計算出投入垃圾桶的件數，之後把信號轉換成樹莓派可以讀取的信號並傳送。</a:t>
            </a:r>
            <a:endParaRPr lang="en-US" altLang="zh-TW" dirty="0">
              <a:solidFill>
                <a:schemeClr val="tx1"/>
              </a:solidFill>
            </a:endParaRPr>
          </a:p>
          <a:p>
            <a:endParaRPr lang="en-US" altLang="zh-TW" dirty="0">
              <a:solidFill>
                <a:schemeClr val="tx1"/>
              </a:solidFill>
            </a:endParaRPr>
          </a:p>
          <a:p>
            <a:r>
              <a:rPr lang="zh-TW" altLang="en-US" dirty="0">
                <a:solidFill>
                  <a:schemeClr val="tx1"/>
                </a:solidFill>
              </a:rPr>
              <a:t>樹莓派接收到訊號後，將信號處理之後用</a:t>
            </a:r>
            <a:r>
              <a:rPr lang="en-US" altLang="zh-TW" dirty="0">
                <a:solidFill>
                  <a:schemeClr val="tx1"/>
                </a:solidFill>
              </a:rPr>
              <a:t>Socket</a:t>
            </a:r>
            <a:r>
              <a:rPr lang="zh-CN" altLang="en-US" dirty="0">
                <a:solidFill>
                  <a:schemeClr val="tx1"/>
                </a:solidFill>
              </a:rPr>
              <a:t>的網路協定傳送給</a:t>
            </a:r>
            <a:r>
              <a:rPr lang="en-US" altLang="zh-CN" dirty="0">
                <a:solidFill>
                  <a:schemeClr val="tx1"/>
                </a:solidFill>
              </a:rPr>
              <a:t>Server</a:t>
            </a:r>
            <a:r>
              <a:rPr lang="zh-CN" altLang="en-US" dirty="0">
                <a:solidFill>
                  <a:schemeClr val="tx1"/>
                </a:solidFill>
              </a:rPr>
              <a:t>端並統計數量。</a:t>
            </a:r>
            <a:endParaRPr lang="zh-TW" altLang="en-US" dirty="0">
              <a:solidFill>
                <a:schemeClr val="tx1"/>
              </a:solidFill>
            </a:endParaRPr>
          </a:p>
        </p:txBody>
      </p:sp>
    </p:spTree>
    <p:extLst>
      <p:ext uri="{BB962C8B-B14F-4D97-AF65-F5344CB8AC3E}">
        <p14:creationId xmlns:p14="http://schemas.microsoft.com/office/powerpoint/2010/main" val="1698240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5672BF90-7484-4D1E-AFC1-B5C7864EA2E5}"/>
              </a:ext>
            </a:extLst>
          </p:cNvPr>
          <p:cNvSpPr>
            <a:spLocks noGrp="1"/>
          </p:cNvSpPr>
          <p:nvPr>
            <p:ph type="title"/>
          </p:nvPr>
        </p:nvSpPr>
        <p:spPr>
          <a:xfrm>
            <a:off x="5465428" y="0"/>
            <a:ext cx="1261144" cy="1507067"/>
          </a:xfrm>
        </p:spPr>
        <p:txBody>
          <a:bodyPr/>
          <a:lstStyle/>
          <a:p>
            <a:r>
              <a:rPr lang="zh-TW" altLang="en-US" dirty="0"/>
              <a:t>結論：</a:t>
            </a:r>
            <a:endParaRPr lang="zh-TW" altLang="en-US" dirty="0"/>
          </a:p>
        </p:txBody>
      </p:sp>
      <p:sp>
        <p:nvSpPr>
          <p:cNvPr id="3" name="內容版面配置區 2">
            <a:extLst>
              <a:ext uri="{FF2B5EF4-FFF2-40B4-BE49-F238E27FC236}">
                <a16:creationId xmlns="" xmlns:a16="http://schemas.microsoft.com/office/drawing/2014/main" id="{CA513484-4225-4F1F-AB6C-B117C94DFBD3}"/>
              </a:ext>
            </a:extLst>
          </p:cNvPr>
          <p:cNvSpPr>
            <a:spLocks noGrp="1"/>
          </p:cNvSpPr>
          <p:nvPr>
            <p:ph idx="1"/>
          </p:nvPr>
        </p:nvSpPr>
        <p:spPr>
          <a:xfrm>
            <a:off x="1828800" y="2038738"/>
            <a:ext cx="8534400" cy="3615267"/>
          </a:xfrm>
        </p:spPr>
        <p:txBody>
          <a:bodyPr anchor="ctr"/>
          <a:lstStyle/>
          <a:p>
            <a:r>
              <a:rPr lang="en-US" altLang="zh-TW" dirty="0" smtClean="0">
                <a:solidFill>
                  <a:schemeClr val="tx1"/>
                </a:solidFill>
              </a:rPr>
              <a:t>123</a:t>
            </a:r>
            <a:endParaRPr lang="zh-TW" altLang="en-US" dirty="0">
              <a:solidFill>
                <a:schemeClr val="tx1"/>
              </a:solidFill>
            </a:endParaRPr>
          </a:p>
        </p:txBody>
      </p:sp>
    </p:spTree>
    <p:extLst>
      <p:ext uri="{BB962C8B-B14F-4D97-AF65-F5344CB8AC3E}">
        <p14:creationId xmlns:p14="http://schemas.microsoft.com/office/powerpoint/2010/main" val="1553684025"/>
      </p:ext>
    </p:extLst>
  </p:cSld>
  <p:clrMapOvr>
    <a:masterClrMapping/>
  </p:clrMapOvr>
</p:sld>
</file>

<file path=ppt/theme/theme1.xml><?xml version="1.0" encoding="utf-8"?>
<a:theme xmlns:a="http://schemas.openxmlformats.org/drawingml/2006/main" name="切割線">
  <a:themeElements>
    <a:clrScheme name="切割線">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割線">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割線">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280</TotalTime>
  <Words>370</Words>
  <Application>Microsoft Office PowerPoint</Application>
  <PresentationFormat>寬螢幕</PresentationFormat>
  <Paragraphs>54</Paragraphs>
  <Slides>7</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幼圆</vt:lpstr>
      <vt:lpstr>微軟正黑體</vt:lpstr>
      <vt:lpstr>標楷體</vt:lpstr>
      <vt:lpstr>Century Gothic</vt:lpstr>
      <vt:lpstr>Wingdings 3</vt:lpstr>
      <vt:lpstr>切割線</vt:lpstr>
      <vt:lpstr>用續發展 - 淨灘</vt:lpstr>
      <vt:lpstr>動機：</vt:lpstr>
      <vt:lpstr>想法：</vt:lpstr>
      <vt:lpstr>實作：</vt:lpstr>
      <vt:lpstr>實作：</vt:lpstr>
      <vt:lpstr>實作：</vt:lpstr>
      <vt:lpstr>結論：</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用續發展 - 淨灘</dc:title>
  <dc:creator>SORA</dc:creator>
  <cp:lastModifiedBy>ALAN</cp:lastModifiedBy>
  <cp:revision>21</cp:revision>
  <dcterms:created xsi:type="dcterms:W3CDTF">2018-05-05T03:10:33Z</dcterms:created>
  <dcterms:modified xsi:type="dcterms:W3CDTF">2018-05-05T14:01:56Z</dcterms:modified>
</cp:coreProperties>
</file>