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
  </p:notesMasterIdLst>
  <p:sldIdLst>
    <p:sldId id="256" r:id="rId2"/>
    <p:sldId id="271" r:id="rId3"/>
    <p:sldId id="270" r:id="rId4"/>
    <p:sldId id="259" r:id="rId5"/>
    <p:sldId id="265"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AB9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9" autoAdjust="0"/>
  </p:normalViewPr>
  <p:slideViewPr>
    <p:cSldViewPr snapToGrid="0">
      <p:cViewPr varScale="1">
        <p:scale>
          <a:sx n="82" d="100"/>
          <a:sy n="82" d="100"/>
        </p:scale>
        <p:origin x="134"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918"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6AF1-5194-492A-B21E-5A19EFEF1BE6}" type="datetimeFigureOut">
              <a:rPr lang="zh-TW" altLang="en-US" smtClean="0"/>
              <a:t>2018/5/6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4D080-0971-47E8-B3AB-617120943802}" type="slidenum">
              <a:rPr lang="zh-TW" altLang="en-US" smtClean="0"/>
              <a:t>‹#›</a:t>
            </a:fld>
            <a:endParaRPr lang="zh-TW" altLang="en-US"/>
          </a:p>
        </p:txBody>
      </p:sp>
    </p:spTree>
    <p:extLst>
      <p:ext uri="{BB962C8B-B14F-4D97-AF65-F5344CB8AC3E}">
        <p14:creationId xmlns:p14="http://schemas.microsoft.com/office/powerpoint/2010/main" val="173956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FD4D080-0971-47E8-B3AB-617120943802}" type="slidenum">
              <a:rPr lang="zh-TW" altLang="en-US" smtClean="0"/>
              <a:t>2</a:t>
            </a:fld>
            <a:endParaRPr lang="zh-TW" altLang="en-US"/>
          </a:p>
        </p:txBody>
      </p:sp>
    </p:spTree>
    <p:extLst>
      <p:ext uri="{BB962C8B-B14F-4D97-AF65-F5344CB8AC3E}">
        <p14:creationId xmlns:p14="http://schemas.microsoft.com/office/powerpoint/2010/main" val="120168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 xmlns:a16="http://schemas.microsoft.com/office/drawing/2014/main"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 xmlns:a16="http://schemas.microsoft.com/office/drawing/2014/main"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用續發展 </a:t>
            </a:r>
            <a:r>
              <a:rPr lang="en-US" altLang="zh-TW" sz="7000" b="1" dirty="0">
                <a:solidFill>
                  <a:schemeClr val="bg1">
                    <a:lumMod val="85000"/>
                    <a:lumOff val="15000"/>
                  </a:schemeClr>
                </a:solidFill>
                <a:latin typeface="微軟正黑體" panose="020B0604030504040204" pitchFamily="34" charset="-120"/>
                <a:ea typeface="微軟正黑體" panose="020B0604030504040204" pitchFamily="34" charset="-120"/>
              </a:rPr>
              <a:t>- </a:t>
            </a:r>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淨灘</a:t>
            </a:r>
            <a:endParaRPr lang="zh-TW" altLang="en-US" sz="7000" dirty="0">
              <a:solidFill>
                <a:schemeClr val="bg1">
                  <a:lumMod val="85000"/>
                  <a:lumOff val="15000"/>
                </a:schemeClr>
              </a:solidFill>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 xmlns:a16="http://schemas.microsoft.com/office/drawing/2014/main" id="{CEC7EADB-DD78-464E-8485-A7AE9FB77153}"/>
              </a:ext>
            </a:extLst>
          </p:cNvPr>
          <p:cNvSpPr>
            <a:spLocks noGrp="1"/>
          </p:cNvSpPr>
          <p:nvPr>
            <p:ph type="subTitle" idx="1"/>
          </p:nvPr>
        </p:nvSpPr>
        <p:spPr>
          <a:xfrm>
            <a:off x="4172604" y="3332716"/>
            <a:ext cx="3846793" cy="1798381"/>
          </a:xfrm>
        </p:spPr>
        <p:txBody>
          <a:bodyPr>
            <a:noAutofit/>
          </a:bodyPr>
          <a:lstStyle/>
          <a:p>
            <a:r>
              <a:rPr lang="zh-CN" altLang="en-US" sz="2800" b="1" spc="2000" dirty="0">
                <a:solidFill>
                  <a:schemeClr val="bg2">
                    <a:lumMod val="50000"/>
                  </a:schemeClr>
                </a:solidFill>
                <a:latin typeface="微軟正黑體" panose="020B0604030504040204" pitchFamily="34" charset="-120"/>
                <a:ea typeface="微軟正黑體" panose="020B0604030504040204" pitchFamily="34" charset="-120"/>
              </a:rPr>
              <a:t>組長</a:t>
            </a:r>
            <a:r>
              <a:rPr lang="zh-TW" altLang="en-US" sz="2800" b="1" spc="2000" dirty="0">
                <a:solidFill>
                  <a:schemeClr val="bg2">
                    <a:lumMod val="50000"/>
                  </a:schemeClr>
                </a:solidFill>
                <a:latin typeface="微軟正黑體" panose="020B0604030504040204" pitchFamily="34" charset="-120"/>
                <a:ea typeface="微軟正黑體" panose="020B0604030504040204" pitchFamily="34" charset="-120"/>
              </a:rPr>
              <a:t>：郭宗翰</a:t>
            </a:r>
            <a:endParaRPr lang="en-US" altLang="zh-TW" sz="28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28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TW" altLang="en-US" sz="2800" b="1" spc="2000" dirty="0">
                <a:solidFill>
                  <a:schemeClr val="bg2">
                    <a:lumMod val="50000"/>
                  </a:schemeClr>
                </a:solidFill>
                <a:latin typeface="微軟正黑體" panose="020B0604030504040204" pitchFamily="34" charset="-120"/>
                <a:ea typeface="微軟正黑體" panose="020B0604030504040204" pitchFamily="34" charset="-120"/>
              </a:rPr>
              <a:t>組員：李汶道</a:t>
            </a:r>
            <a:endParaRPr lang="en-US" altLang="zh-TW" sz="28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28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CN" altLang="en-US" sz="2800" b="1" spc="2000" dirty="0">
                <a:solidFill>
                  <a:schemeClr val="bg2">
                    <a:lumMod val="50000"/>
                  </a:schemeClr>
                </a:solidFill>
                <a:latin typeface="微軟正黑體" panose="020B0604030504040204" pitchFamily="34" charset="-120"/>
                <a:ea typeface="微軟正黑體" panose="020B0604030504040204" pitchFamily="34" charset="-120"/>
              </a:rPr>
              <a:t>組員：</a:t>
            </a:r>
            <a:r>
              <a:rPr lang="zh-TW" altLang="en-US" sz="2800" b="1" spc="2000" dirty="0">
                <a:solidFill>
                  <a:schemeClr val="bg2">
                    <a:lumMod val="50000"/>
                  </a:schemeClr>
                </a:solidFill>
                <a:latin typeface="微軟正黑體" panose="020B0604030504040204" pitchFamily="34" charset="-120"/>
                <a:ea typeface="微軟正黑體" panose="020B0604030504040204" pitchFamily="34" charset="-120"/>
              </a:rPr>
              <a:t>邱立綸</a:t>
            </a:r>
          </a:p>
          <a:p>
            <a:pPr algn="l"/>
            <a:endParaRPr lang="en-US" altLang="zh-TW" sz="1600" spc="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74700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動機</a:t>
            </a:r>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rPr>
              <a:t>面對美麗的海灘，如果只是清理只能算是做一半。</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因此我們希望能夠製作出一套機制來讓大家做環保之外也能意識到永續的重要性。</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達到不隨地丟垃圾，也能隨時做環保的機制，更加推廣經濟流動。</a:t>
            </a:r>
          </a:p>
        </p:txBody>
      </p:sp>
    </p:spTree>
    <p:extLst>
      <p:ext uri="{BB962C8B-B14F-4D97-AF65-F5344CB8AC3E}">
        <p14:creationId xmlns:p14="http://schemas.microsoft.com/office/powerpoint/2010/main" val="2086338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想法</a:t>
            </a:r>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1828800" y="1507066"/>
            <a:ext cx="8534400" cy="4903893"/>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我們思考的方式是以，能夠運動又能夠賺取點數和減少垃圾為方向，回想起如</a:t>
            </a:r>
            <a:r>
              <a:rPr lang="en-US" altLang="zh-TW"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寶可夢</a:t>
            </a:r>
            <a:r>
              <a:rPr lang="en-US" altLang="zh-CN"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這類的遊戲</a:t>
            </a:r>
            <a:r>
              <a:rPr lang="zh-TW" altLang="en-US" sz="2400" dirty="0">
                <a:solidFill>
                  <a:schemeClr val="tx1"/>
                </a:solidFill>
                <a:latin typeface="微軟正黑體" panose="020B0604030504040204" pitchFamily="34" charset="-120"/>
                <a:ea typeface="微軟正黑體" panose="020B0604030504040204" pitchFamily="34" charset="-120"/>
              </a:rPr>
              <a:t>。</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如果大眾重遊戲的樂趣中來撿垃圾做環保為目的，還能夠換取優惠已達到促進消費力。</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而大眾也會不亂丟垃圾，以回收垃圾跟撿垃圾的方式賺取點數或遊戲的成就之類的。</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CN"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以排名、積分、成就方式來給予成就感。</a:t>
            </a: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694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l="7017" t="24400" b="32667"/>
          <a:stretch/>
        </p:blipFill>
        <p:spPr>
          <a:xfrm rot="16200000">
            <a:off x="9152729" y="293441"/>
            <a:ext cx="3332712" cy="2745830"/>
          </a:xfrm>
          <a:prstGeom prst="rect">
            <a:avLst/>
          </a:prstGeom>
        </p:spPr>
      </p:pic>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實作</a:t>
            </a:r>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0" y="2267339"/>
            <a:ext cx="8534400" cy="4590661"/>
          </a:xfrm>
        </p:spPr>
        <p:txBody>
          <a:bodyPr anchor="ctr">
            <a:normAutofit/>
          </a:bodyPr>
          <a:lstStyle/>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透過激光裝置和光敏電阻做出一個裝置，能夠能把訊號讀出</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並經過適當</a:t>
            </a:r>
            <a:r>
              <a:rPr lang="zh-TW" altLang="en-US" sz="2400" dirty="0">
                <a:solidFill>
                  <a:schemeClr val="tx1"/>
                </a:solidFill>
                <a:latin typeface="微軟正黑體" panose="020B0604030504040204" pitchFamily="34" charset="-120"/>
              </a:rPr>
              <a:t>地演算法演算出</a:t>
            </a:r>
            <a:r>
              <a:rPr lang="zh-TW" altLang="en-US" sz="2400" dirty="0">
                <a:solidFill>
                  <a:schemeClr val="tx1"/>
                </a:solidFill>
                <a:latin typeface="微軟正黑體" panose="020B0604030504040204" pitchFamily="34" charset="-120"/>
                <a:ea typeface="微軟正黑體" panose="020B0604030504040204" pitchFamily="34" charset="-120"/>
              </a:rPr>
              <a:t>投入垃圾桶的件數，之後把信號</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轉換成樹莓派可以讀取的信號並傳送。</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樹莓派接收到訊號後，將信號處理之後用</a:t>
            </a:r>
            <a:r>
              <a:rPr lang="en-US" altLang="zh-TW" sz="2400" dirty="0">
                <a:solidFill>
                  <a:schemeClr val="tx1"/>
                </a:solidFill>
                <a:latin typeface="微軟正黑體" panose="020B0604030504040204" pitchFamily="34" charset="-120"/>
                <a:ea typeface="微軟正黑體" panose="020B0604030504040204" pitchFamily="34" charset="-120"/>
              </a:rPr>
              <a:t>Socket</a:t>
            </a:r>
            <a:r>
              <a:rPr lang="zh-CN" altLang="en-US" sz="2400" dirty="0" smtClean="0">
                <a:solidFill>
                  <a:schemeClr val="tx1"/>
                </a:solidFill>
                <a:latin typeface="微軟正黑體" panose="020B0604030504040204" pitchFamily="34" charset="-120"/>
                <a:ea typeface="微軟正黑體" panose="020B0604030504040204" pitchFamily="34" charset="-120"/>
              </a:rPr>
              <a:t>的</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CN" altLang="en-US" sz="2400" dirty="0" smtClean="0">
                <a:solidFill>
                  <a:schemeClr val="tx1"/>
                </a:solidFill>
                <a:latin typeface="微軟正黑體" panose="020B0604030504040204" pitchFamily="34" charset="-120"/>
                <a:ea typeface="微軟正黑體" panose="020B0604030504040204" pitchFamily="34" charset="-120"/>
              </a:rPr>
              <a:t>   網路協定傳送</a:t>
            </a:r>
            <a:r>
              <a:rPr lang="zh-CN" altLang="en-US" sz="2400" dirty="0">
                <a:solidFill>
                  <a:schemeClr val="tx1"/>
                </a:solidFill>
                <a:latin typeface="微軟正黑體" panose="020B0604030504040204" pitchFamily="34" charset="-120"/>
                <a:ea typeface="微軟正黑體" panose="020B0604030504040204" pitchFamily="34" charset="-120"/>
              </a:rPr>
              <a:t>給</a:t>
            </a:r>
            <a:r>
              <a:rPr lang="en-US" altLang="zh-CN" sz="2400" dirty="0">
                <a:solidFill>
                  <a:schemeClr val="tx1"/>
                </a:solidFill>
                <a:latin typeface="微軟正黑體" panose="020B0604030504040204" pitchFamily="34" charset="-120"/>
                <a:ea typeface="微軟正黑體" panose="020B0604030504040204" pitchFamily="34" charset="-120"/>
              </a:rPr>
              <a:t>Server</a:t>
            </a:r>
            <a:r>
              <a:rPr lang="zh-CN" altLang="en-US" sz="2400" dirty="0">
                <a:solidFill>
                  <a:schemeClr val="tx1"/>
                </a:solidFill>
                <a:latin typeface="微軟正黑體" panose="020B0604030504040204" pitchFamily="34" charset="-120"/>
                <a:ea typeface="微軟正黑體" panose="020B0604030504040204" pitchFamily="34" charset="-120"/>
              </a:rPr>
              <a:t>端並統計數量。</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pPr>
              <a:spcAft>
                <a:spcPts val="0"/>
              </a:spcAft>
            </a:pPr>
            <a:r>
              <a:rPr lang="en-US" altLang="zh-CN" sz="2400" dirty="0">
                <a:solidFill>
                  <a:schemeClr val="tx1"/>
                </a:solidFill>
                <a:latin typeface="微軟正黑體" panose="020B0604030504040204" pitchFamily="34" charset="-120"/>
                <a:ea typeface="微軟正黑體" panose="020B0604030504040204" pitchFamily="34" charset="-120"/>
              </a:rPr>
              <a:t>Server </a:t>
            </a:r>
            <a:r>
              <a:rPr lang="zh-CN" altLang="en-US" sz="2400" dirty="0">
                <a:solidFill>
                  <a:schemeClr val="tx1"/>
                </a:solidFill>
                <a:latin typeface="微軟正黑體" panose="020B0604030504040204" pitchFamily="34" charset="-120"/>
                <a:ea typeface="微軟正黑體" panose="020B0604030504040204" pitchFamily="34" charset="-120"/>
              </a:rPr>
              <a:t>統計資料轉換成點數，並且可以兌優惠與</a:t>
            </a:r>
            <a:r>
              <a:rPr lang="zh-CN" altLang="en-US" sz="2400" dirty="0" smtClean="0">
                <a:solidFill>
                  <a:schemeClr val="tx1"/>
                </a:solidFill>
                <a:latin typeface="微軟正黑體" panose="020B0604030504040204" pitchFamily="34" charset="-120"/>
                <a:ea typeface="微軟正黑體" panose="020B0604030504040204" pitchFamily="34" charset="-120"/>
              </a:rPr>
              <a:t>折</a:t>
            </a:r>
            <a:endParaRPr lang="en-US" altLang="zh-CN" sz="2400" dirty="0" smtClean="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CN" altLang="en-US" sz="2400" dirty="0" smtClean="0">
                <a:solidFill>
                  <a:schemeClr val="tx1"/>
                </a:solidFill>
                <a:latin typeface="微軟正黑體" panose="020B0604030504040204" pitchFamily="34" charset="-120"/>
                <a:ea typeface="微軟正黑體" panose="020B0604030504040204" pitchFamily="34" charset="-120"/>
              </a:rPr>
              <a:t>   扣，可以</a:t>
            </a:r>
            <a:r>
              <a:rPr lang="zh-CN" altLang="en-US" sz="2400" dirty="0">
                <a:solidFill>
                  <a:schemeClr val="tx1"/>
                </a:solidFill>
                <a:latin typeface="微軟正黑體" panose="020B0604030504040204" pitchFamily="34" charset="-120"/>
                <a:ea typeface="微軟正黑體" panose="020B0604030504040204" pitchFamily="34" charset="-120"/>
              </a:rPr>
              <a:t>從</a:t>
            </a:r>
            <a:r>
              <a:rPr lang="en-US" altLang="zh-CN" sz="2400" dirty="0">
                <a:solidFill>
                  <a:schemeClr val="tx1"/>
                </a:solidFill>
                <a:latin typeface="微軟正黑體" panose="020B0604030504040204" pitchFamily="34" charset="-120"/>
                <a:ea typeface="微軟正黑體" panose="020B0604030504040204" pitchFamily="34" charset="-120"/>
              </a:rPr>
              <a:t>Web</a:t>
            </a:r>
            <a:r>
              <a:rPr lang="zh-CN" altLang="en-US" sz="2400" dirty="0">
                <a:solidFill>
                  <a:schemeClr val="tx1"/>
                </a:solidFill>
                <a:latin typeface="微軟正黑體" panose="020B0604030504040204" pitchFamily="34" charset="-120"/>
                <a:ea typeface="微軟正黑體" panose="020B0604030504040204" pitchFamily="34" charset="-120"/>
              </a:rPr>
              <a:t>端查詢目前有的折扣與使用者等</a:t>
            </a:r>
            <a:r>
              <a:rPr lang="zh-CN" altLang="en-US" sz="2400" dirty="0" smtClean="0">
                <a:solidFill>
                  <a:schemeClr val="tx1"/>
                </a:solidFill>
                <a:latin typeface="微軟正黑體" panose="020B0604030504040204" pitchFamily="34" charset="-120"/>
                <a:ea typeface="微軟正黑體" panose="020B0604030504040204" pitchFamily="34" charset="-120"/>
              </a:rPr>
              <a:t>資</a:t>
            </a:r>
            <a:endParaRPr lang="en-US" altLang="zh-CN" sz="2400" dirty="0" smtClean="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en-US" altLang="zh-CN" sz="2400" dirty="0">
                <a:solidFill>
                  <a:schemeClr val="tx1"/>
                </a:solidFill>
                <a:latin typeface="微軟正黑體" panose="020B0604030504040204" pitchFamily="34" charset="-120"/>
                <a:ea typeface="微軟正黑體" panose="020B0604030504040204" pitchFamily="34" charset="-120"/>
              </a:rPr>
              <a:t> </a:t>
            </a:r>
            <a:r>
              <a:rPr lang="en-US" altLang="zh-CN" sz="2400" dirty="0" smtClean="0">
                <a:solidFill>
                  <a:schemeClr val="tx1"/>
                </a:solidFill>
                <a:latin typeface="微軟正黑體" panose="020B0604030504040204" pitchFamily="34" charset="-120"/>
                <a:ea typeface="微軟正黑體" panose="020B0604030504040204" pitchFamily="34" charset="-120"/>
              </a:rPr>
              <a:t>  </a:t>
            </a:r>
            <a:r>
              <a:rPr lang="zh-CN" altLang="en-US" sz="2400" dirty="0" smtClean="0">
                <a:solidFill>
                  <a:schemeClr val="tx1"/>
                </a:solidFill>
                <a:latin typeface="微軟正黑體" panose="020B0604030504040204" pitchFamily="34" charset="-120"/>
                <a:ea typeface="微軟正黑體" panose="020B0604030504040204" pitchFamily="34" charset="-120"/>
              </a:rPr>
              <a:t>訊</a:t>
            </a:r>
            <a:r>
              <a:rPr lang="zh-CN" altLang="en-US" sz="2400" dirty="0">
                <a:solidFill>
                  <a:schemeClr val="tx1"/>
                </a:solidFill>
                <a:latin typeface="微軟正黑體" panose="020B0604030504040204" pitchFamily="34" charset="-120"/>
                <a:ea typeface="微軟正黑體" panose="020B0604030504040204" pitchFamily="34" charset="-120"/>
              </a:rPr>
              <a:t>。</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buNone/>
            </a:pP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rotWithShape="1">
          <a:blip r:embed="rId3" cstate="print">
            <a:extLst>
              <a:ext uri="{28A0092B-C50C-407E-A947-70E740481C1C}">
                <a14:useLocalDpi xmlns:a14="http://schemas.microsoft.com/office/drawing/2010/main" val="0"/>
              </a:ext>
            </a:extLst>
          </a:blip>
          <a:srcRect t="17389"/>
          <a:stretch/>
        </p:blipFill>
        <p:spPr>
          <a:xfrm>
            <a:off x="6457343" y="1692787"/>
            <a:ext cx="4850402" cy="3069771"/>
          </a:xfrm>
          <a:prstGeom prst="rect">
            <a:avLst/>
          </a:prstGeom>
        </p:spPr>
      </p:pic>
      <p:pic>
        <p:nvPicPr>
          <p:cNvPr id="6" name="圖片 5"/>
          <p:cNvPicPr>
            <a:picLocks noChangeAspect="1"/>
          </p:cNvPicPr>
          <p:nvPr/>
        </p:nvPicPr>
        <p:blipFill rotWithShape="1">
          <a:blip r:embed="rId4">
            <a:extLst>
              <a:ext uri="{28A0092B-C50C-407E-A947-70E740481C1C}">
                <a14:useLocalDpi xmlns:a14="http://schemas.microsoft.com/office/drawing/2010/main" val="0"/>
              </a:ext>
            </a:extLst>
          </a:blip>
          <a:srcRect l="1141" t="4330" r="890" b="3006"/>
          <a:stretch/>
        </p:blipFill>
        <p:spPr>
          <a:xfrm>
            <a:off x="7432033" y="3544863"/>
            <a:ext cx="4759967" cy="3326859"/>
          </a:xfrm>
          <a:prstGeom prst="rect">
            <a:avLst/>
          </a:prstGeom>
        </p:spPr>
      </p:pic>
    </p:spTree>
    <p:extLst>
      <p:ext uri="{BB962C8B-B14F-4D97-AF65-F5344CB8AC3E}">
        <p14:creationId xmlns:p14="http://schemas.microsoft.com/office/powerpoint/2010/main" val="169824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3769179-CC27-42AA-B3FA-22C4285134EF}"/>
              </a:ext>
            </a:extLst>
          </p:cNvPr>
          <p:cNvSpPr>
            <a:spLocks noGrp="1"/>
          </p:cNvSpPr>
          <p:nvPr>
            <p:ph type="title"/>
          </p:nvPr>
        </p:nvSpPr>
        <p:spPr>
          <a:xfrm>
            <a:off x="5320725" y="121297"/>
            <a:ext cx="1550551" cy="1259633"/>
          </a:xfrm>
        </p:spPr>
        <p:txBody>
          <a:bodyPr>
            <a:noAutofit/>
          </a:bodyPr>
          <a:lstStyle/>
          <a:p>
            <a:pPr algn="ctr"/>
            <a:r>
              <a:rPr lang="zh-TW" altLang="en-US" sz="5000" dirty="0"/>
              <a:t>實作</a:t>
            </a:r>
          </a:p>
        </p:txBody>
      </p:sp>
      <p:grpSp>
        <p:nvGrpSpPr>
          <p:cNvPr id="3" name="群組 2"/>
          <p:cNvGrpSpPr/>
          <p:nvPr/>
        </p:nvGrpSpPr>
        <p:grpSpPr>
          <a:xfrm>
            <a:off x="166101" y="1380930"/>
            <a:ext cx="7559646" cy="5378488"/>
            <a:chOff x="2272393" y="1446366"/>
            <a:chExt cx="7607377" cy="4778084"/>
          </a:xfrm>
        </p:grpSpPr>
        <p:sp>
          <p:nvSpPr>
            <p:cNvPr id="6" name="矩形 5"/>
            <p:cNvSpPr/>
            <p:nvPr/>
          </p:nvSpPr>
          <p:spPr>
            <a:xfrm>
              <a:off x="5197479"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樹莓派</a:t>
              </a:r>
            </a:p>
          </p:txBody>
        </p:sp>
        <p:sp>
          <p:nvSpPr>
            <p:cNvPr id="7" name="矩形 6"/>
            <p:cNvSpPr/>
            <p:nvPr/>
          </p:nvSpPr>
          <p:spPr>
            <a:xfrm>
              <a:off x="5198925"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ARDUINO</a:t>
              </a:r>
              <a:endParaRPr lang="zh-TW" altLang="en-US" dirty="0"/>
            </a:p>
          </p:txBody>
        </p:sp>
        <p:sp>
          <p:nvSpPr>
            <p:cNvPr id="8" name="矩形 7"/>
            <p:cNvSpPr/>
            <p:nvPr/>
          </p:nvSpPr>
          <p:spPr>
            <a:xfrm>
              <a:off x="5202841" y="5236726"/>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個人電腦</a:t>
              </a:r>
              <a:endParaRPr lang="en-US" altLang="zh-TW" dirty="0"/>
            </a:p>
            <a:p>
              <a:pPr algn="ctr"/>
              <a:r>
                <a:rPr lang="en-US" altLang="zh-TW" dirty="0"/>
                <a:t>Server</a:t>
              </a:r>
              <a:endParaRPr lang="zh-TW" altLang="en-US" dirty="0"/>
            </a:p>
          </p:txBody>
        </p:sp>
        <p:grpSp>
          <p:nvGrpSpPr>
            <p:cNvPr id="9" name="群組 8"/>
            <p:cNvGrpSpPr/>
            <p:nvPr/>
          </p:nvGrpSpPr>
          <p:grpSpPr>
            <a:xfrm>
              <a:off x="5108860" y="2671666"/>
              <a:ext cx="1912366" cy="587049"/>
              <a:chOff x="7262688" y="2756120"/>
              <a:chExt cx="1912366" cy="587049"/>
            </a:xfrm>
          </p:grpSpPr>
          <p:cxnSp>
            <p:nvCxnSpPr>
              <p:cNvPr id="36" name="直線單箭頭接點 35"/>
              <p:cNvCxnSpPr/>
              <p:nvPr/>
            </p:nvCxnSpPr>
            <p:spPr>
              <a:xfrm flipH="1">
                <a:off x="8270278" y="2756120"/>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7262688" y="2799361"/>
                <a:ext cx="877163" cy="369332"/>
              </a:xfrm>
              <a:prstGeom prst="rect">
                <a:avLst/>
              </a:prstGeom>
              <a:noFill/>
            </p:spPr>
            <p:txBody>
              <a:bodyPr wrap="square" rtlCol="0">
                <a:spAutoFit/>
              </a:bodyPr>
              <a:lstStyle/>
              <a:p>
                <a:r>
                  <a:rPr lang="zh-TW" altLang="en-US" dirty="0"/>
                  <a:t>單芯線</a:t>
                </a:r>
              </a:p>
            </p:txBody>
          </p:sp>
          <p:sp>
            <p:nvSpPr>
              <p:cNvPr id="38" name="文字方塊 37"/>
              <p:cNvSpPr txBox="1"/>
              <p:nvPr/>
            </p:nvSpPr>
            <p:spPr>
              <a:xfrm>
                <a:off x="8442960" y="2799361"/>
                <a:ext cx="732094" cy="369332"/>
              </a:xfrm>
              <a:prstGeom prst="rect">
                <a:avLst/>
              </a:prstGeom>
              <a:noFill/>
            </p:spPr>
            <p:txBody>
              <a:bodyPr wrap="square" rtlCol="0">
                <a:spAutoFit/>
              </a:bodyPr>
              <a:lstStyle/>
              <a:p>
                <a:r>
                  <a:rPr lang="en-US" altLang="zh-TW" dirty="0"/>
                  <a:t>data</a:t>
                </a:r>
                <a:endParaRPr lang="zh-TW" altLang="en-US" dirty="0"/>
              </a:p>
            </p:txBody>
          </p:sp>
        </p:grpSp>
        <p:grpSp>
          <p:nvGrpSpPr>
            <p:cNvPr id="10" name="群組 9"/>
            <p:cNvGrpSpPr/>
            <p:nvPr/>
          </p:nvGrpSpPr>
          <p:grpSpPr>
            <a:xfrm>
              <a:off x="5209612" y="4498634"/>
              <a:ext cx="1985882" cy="587049"/>
              <a:chOff x="7263253" y="2719679"/>
              <a:chExt cx="1985882" cy="587049"/>
            </a:xfrm>
          </p:grpSpPr>
          <p:cxnSp>
            <p:nvCxnSpPr>
              <p:cNvPr id="33" name="直線單箭頭接點 32"/>
              <p:cNvCxnSpPr/>
              <p:nvPr/>
            </p:nvCxnSpPr>
            <p:spPr>
              <a:xfrm flipH="1">
                <a:off x="8170091" y="271967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7263253" y="2799361"/>
                <a:ext cx="776411" cy="369332"/>
              </a:xfrm>
              <a:prstGeom prst="rect">
                <a:avLst/>
              </a:prstGeom>
              <a:noFill/>
            </p:spPr>
            <p:txBody>
              <a:bodyPr wrap="square" rtlCol="0">
                <a:spAutoFit/>
              </a:bodyPr>
              <a:lstStyle/>
              <a:p>
                <a:r>
                  <a:rPr lang="en-US" altLang="zh-TW" dirty="0"/>
                  <a:t>route</a:t>
                </a:r>
                <a:endParaRPr lang="zh-TW" altLang="en-US" dirty="0"/>
              </a:p>
            </p:txBody>
          </p:sp>
          <p:sp>
            <p:nvSpPr>
              <p:cNvPr id="35" name="文字方塊 34"/>
              <p:cNvSpPr txBox="1"/>
              <p:nvPr/>
            </p:nvSpPr>
            <p:spPr>
              <a:xfrm>
                <a:off x="8326298" y="2799361"/>
                <a:ext cx="922837" cy="369332"/>
              </a:xfrm>
              <a:prstGeom prst="rect">
                <a:avLst/>
              </a:prstGeom>
              <a:noFill/>
            </p:spPr>
            <p:txBody>
              <a:bodyPr wrap="square" rtlCol="0">
                <a:spAutoFit/>
              </a:bodyPr>
              <a:lstStyle/>
              <a:p>
                <a:r>
                  <a:rPr lang="en-US" altLang="zh-TW" dirty="0"/>
                  <a:t>socket</a:t>
                </a:r>
                <a:endParaRPr lang="zh-TW" altLang="en-US" dirty="0"/>
              </a:p>
            </p:txBody>
          </p:sp>
        </p:grpSp>
        <p:grpSp>
          <p:nvGrpSpPr>
            <p:cNvPr id="11" name="群組 10"/>
            <p:cNvGrpSpPr/>
            <p:nvPr/>
          </p:nvGrpSpPr>
          <p:grpSpPr>
            <a:xfrm rot="16200000">
              <a:off x="4150735" y="1527784"/>
              <a:ext cx="1112263" cy="949427"/>
              <a:chOff x="7717206" y="2625571"/>
              <a:chExt cx="1112263" cy="949427"/>
            </a:xfrm>
          </p:grpSpPr>
          <p:cxnSp>
            <p:nvCxnSpPr>
              <p:cNvPr id="30" name="直線單箭頭接點 29"/>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32" name="文字方塊 31"/>
              <p:cNvSpPr txBox="1"/>
              <p:nvPr/>
            </p:nvSpPr>
            <p:spPr>
              <a:xfrm>
                <a:off x="8367804" y="2625571"/>
                <a:ext cx="461665" cy="949427"/>
              </a:xfrm>
              <a:prstGeom prst="rect">
                <a:avLst/>
              </a:prstGeom>
              <a:noFill/>
            </p:spPr>
            <p:txBody>
              <a:bodyPr vert="eaVert" wrap="square" rtlCol="0">
                <a:spAutoFit/>
              </a:bodyPr>
              <a:lstStyle/>
              <a:p>
                <a:r>
                  <a:rPr lang="en-US" altLang="zh-TW" dirty="0"/>
                  <a:t>analog</a:t>
                </a:r>
                <a:endParaRPr lang="zh-TW" altLang="en-US" dirty="0"/>
              </a:p>
            </p:txBody>
          </p:sp>
        </p:grpSp>
        <p:sp>
          <p:nvSpPr>
            <p:cNvPr id="12" name="矩形 11"/>
            <p:cNvSpPr/>
            <p:nvPr/>
          </p:nvSpPr>
          <p:spPr>
            <a:xfrm>
              <a:off x="2317492"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激光裝置</a:t>
              </a:r>
              <a:endParaRPr lang="en-US" altLang="zh-TW" dirty="0"/>
            </a:p>
            <a:p>
              <a:pPr algn="ctr"/>
              <a:r>
                <a:rPr lang="zh-TW" altLang="en-US" dirty="0"/>
                <a:t>光敏電阻</a:t>
              </a:r>
            </a:p>
          </p:txBody>
        </p:sp>
        <p:grpSp>
          <p:nvGrpSpPr>
            <p:cNvPr id="13" name="群組 12"/>
            <p:cNvGrpSpPr/>
            <p:nvPr/>
          </p:nvGrpSpPr>
          <p:grpSpPr>
            <a:xfrm rot="16200000">
              <a:off x="4127747" y="3467251"/>
              <a:ext cx="1112264" cy="803984"/>
              <a:chOff x="7717206" y="2698293"/>
              <a:chExt cx="1112264" cy="803984"/>
            </a:xfrm>
          </p:grpSpPr>
          <p:cxnSp>
            <p:nvCxnSpPr>
              <p:cNvPr id="27" name="直線單箭頭接點 26"/>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29" name="文字方塊 28"/>
              <p:cNvSpPr txBox="1"/>
              <p:nvPr/>
            </p:nvSpPr>
            <p:spPr>
              <a:xfrm>
                <a:off x="8367805" y="2710632"/>
                <a:ext cx="461665" cy="779302"/>
              </a:xfrm>
              <a:prstGeom prst="rect">
                <a:avLst/>
              </a:prstGeom>
              <a:noFill/>
            </p:spPr>
            <p:txBody>
              <a:bodyPr vert="eaVert" wrap="square" rtlCol="0">
                <a:spAutoFit/>
              </a:bodyPr>
              <a:lstStyle/>
              <a:p>
                <a:r>
                  <a:rPr lang="en-US" altLang="zh-TW" dirty="0"/>
                  <a:t>digital</a:t>
                </a:r>
                <a:endParaRPr lang="zh-TW" altLang="en-US" dirty="0"/>
              </a:p>
            </p:txBody>
          </p:sp>
        </p:grpSp>
        <p:sp>
          <p:nvSpPr>
            <p:cNvPr id="14" name="矩形 13"/>
            <p:cNvSpPr/>
            <p:nvPr/>
          </p:nvSpPr>
          <p:spPr>
            <a:xfrm>
              <a:off x="2312231"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按鈕裝置</a:t>
              </a:r>
            </a:p>
          </p:txBody>
        </p:sp>
        <p:sp>
          <p:nvSpPr>
            <p:cNvPr id="15" name="矩形 14"/>
            <p:cNvSpPr/>
            <p:nvPr/>
          </p:nvSpPr>
          <p:spPr>
            <a:xfrm>
              <a:off x="8036464"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蜂鳴器</a:t>
              </a:r>
            </a:p>
          </p:txBody>
        </p:sp>
        <p:grpSp>
          <p:nvGrpSpPr>
            <p:cNvPr id="16" name="群組 15"/>
            <p:cNvGrpSpPr/>
            <p:nvPr/>
          </p:nvGrpSpPr>
          <p:grpSpPr>
            <a:xfrm>
              <a:off x="7125725" y="1448668"/>
              <a:ext cx="821554" cy="1111426"/>
              <a:chOff x="7097128" y="1192464"/>
              <a:chExt cx="821554" cy="1111426"/>
            </a:xfrm>
          </p:grpSpPr>
          <p:cxnSp>
            <p:nvCxnSpPr>
              <p:cNvPr id="24" name="直線單箭頭接點 23"/>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6" name="文字方塊 25"/>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7" name="矩形 16"/>
            <p:cNvSpPr/>
            <p:nvPr/>
          </p:nvSpPr>
          <p:spPr>
            <a:xfrm>
              <a:off x="8035018" y="343924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RGB</a:t>
              </a:r>
              <a:r>
                <a:rPr lang="zh-TW" altLang="en-US" dirty="0"/>
                <a:t>裝置</a:t>
              </a:r>
            </a:p>
          </p:txBody>
        </p:sp>
        <p:grpSp>
          <p:nvGrpSpPr>
            <p:cNvPr id="18" name="群組 17"/>
            <p:cNvGrpSpPr/>
            <p:nvPr/>
          </p:nvGrpSpPr>
          <p:grpSpPr>
            <a:xfrm>
              <a:off x="7124361" y="3258446"/>
              <a:ext cx="821554" cy="1111426"/>
              <a:chOff x="7097128" y="1192464"/>
              <a:chExt cx="821554" cy="1111426"/>
            </a:xfrm>
          </p:grpSpPr>
          <p:cxnSp>
            <p:nvCxnSpPr>
              <p:cNvPr id="21" name="直線單箭頭接點 20"/>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3" name="文字方塊 22"/>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9" name="矩形 18"/>
            <p:cNvSpPr/>
            <p:nvPr/>
          </p:nvSpPr>
          <p:spPr>
            <a:xfrm>
              <a:off x="8041826"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database</a:t>
              </a:r>
              <a:endParaRPr lang="zh-TW" altLang="en-US" dirty="0"/>
            </a:p>
          </p:txBody>
        </p:sp>
        <p:sp>
          <p:nvSpPr>
            <p:cNvPr id="40" name="矩形 39">
              <a:extLst>
                <a:ext uri="{FF2B5EF4-FFF2-40B4-BE49-F238E27FC236}">
                  <a16:creationId xmlns="" xmlns:a16="http://schemas.microsoft.com/office/drawing/2014/main" id="{B91E3838-82D8-4930-A757-C1997A4C9155}"/>
                </a:ext>
              </a:extLst>
            </p:cNvPr>
            <p:cNvSpPr/>
            <p:nvPr/>
          </p:nvSpPr>
          <p:spPr>
            <a:xfrm>
              <a:off x="2272393"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Web</a:t>
              </a:r>
              <a:endParaRPr lang="zh-TW" altLang="en-US" dirty="0"/>
            </a:p>
          </p:txBody>
        </p:sp>
        <p:cxnSp>
          <p:nvCxnSpPr>
            <p:cNvPr id="43" name="直線單箭頭接點 42"/>
            <p:cNvCxnSpPr/>
            <p:nvPr/>
          </p:nvCxnSpPr>
          <p:spPr>
            <a:xfrm rot="16200000" flipH="1">
              <a:off x="7533003" y="5391486"/>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3"/>
            <p:cNvGrpSpPr/>
            <p:nvPr/>
          </p:nvGrpSpPr>
          <p:grpSpPr>
            <a:xfrm>
              <a:off x="4130411" y="5121519"/>
              <a:ext cx="1051170" cy="1102931"/>
              <a:chOff x="4130411" y="5121519"/>
              <a:chExt cx="1051170" cy="1102931"/>
            </a:xfrm>
          </p:grpSpPr>
          <p:grpSp>
            <p:nvGrpSpPr>
              <p:cNvPr id="42" name="群組 41">
                <a:extLst>
                  <a:ext uri="{FF2B5EF4-FFF2-40B4-BE49-F238E27FC236}">
                    <a16:creationId xmlns="" xmlns:a16="http://schemas.microsoft.com/office/drawing/2014/main" id="{10DD8C89-5622-49F2-891D-668F9D5557E3}"/>
                  </a:ext>
                </a:extLst>
              </p:cNvPr>
              <p:cNvGrpSpPr/>
              <p:nvPr/>
            </p:nvGrpSpPr>
            <p:grpSpPr>
              <a:xfrm rot="16200000">
                <a:off x="4104530" y="5147400"/>
                <a:ext cx="1102931" cy="1051170"/>
                <a:chOff x="7717208" y="2541601"/>
                <a:chExt cx="1102931" cy="1051170"/>
              </a:xfrm>
            </p:grpSpPr>
            <p:sp>
              <p:nvSpPr>
                <p:cNvPr id="44" name="文字方塊 43">
                  <a:extLst>
                    <a:ext uri="{FF2B5EF4-FFF2-40B4-BE49-F238E27FC236}">
                      <a16:creationId xmlns="" xmlns:a16="http://schemas.microsoft.com/office/drawing/2014/main" id="{1C175A2C-16D9-4741-A361-7DA925324F6A}"/>
                    </a:ext>
                  </a:extLst>
                </p:cNvPr>
                <p:cNvSpPr txBox="1"/>
                <p:nvPr/>
              </p:nvSpPr>
              <p:spPr>
                <a:xfrm>
                  <a:off x="7717208" y="2698300"/>
                  <a:ext cx="461665" cy="803984"/>
                </a:xfrm>
                <a:prstGeom prst="rect">
                  <a:avLst/>
                </a:prstGeom>
                <a:noFill/>
              </p:spPr>
              <p:txBody>
                <a:bodyPr vert="eaVert" wrap="square" rtlCol="0">
                  <a:spAutoFit/>
                </a:bodyPr>
                <a:lstStyle/>
                <a:p>
                  <a:r>
                    <a:rPr lang="en-US" altLang="zh-TW" dirty="0"/>
                    <a:t>route</a:t>
                  </a:r>
                  <a:endParaRPr lang="zh-TW" altLang="en-US" dirty="0"/>
                </a:p>
              </p:txBody>
            </p:sp>
            <p:sp>
              <p:nvSpPr>
                <p:cNvPr id="45" name="文字方塊 44">
                  <a:extLst>
                    <a:ext uri="{FF2B5EF4-FFF2-40B4-BE49-F238E27FC236}">
                      <a16:creationId xmlns="" xmlns:a16="http://schemas.microsoft.com/office/drawing/2014/main" id="{E1D7696E-BA25-4077-8760-0355B884E2B2}"/>
                    </a:ext>
                  </a:extLst>
                </p:cNvPr>
                <p:cNvSpPr txBox="1"/>
                <p:nvPr/>
              </p:nvSpPr>
              <p:spPr>
                <a:xfrm>
                  <a:off x="8358474" y="2541601"/>
                  <a:ext cx="461665" cy="1051170"/>
                </a:xfrm>
                <a:prstGeom prst="rect">
                  <a:avLst/>
                </a:prstGeom>
                <a:noFill/>
              </p:spPr>
              <p:txBody>
                <a:bodyPr vert="eaVert" wrap="square" rtlCol="0">
                  <a:spAutoFit/>
                </a:bodyPr>
                <a:lstStyle/>
                <a:p>
                  <a:r>
                    <a:rPr lang="en-US" altLang="zh-TW" dirty="0"/>
                    <a:t>network</a:t>
                  </a:r>
                  <a:endParaRPr lang="zh-TW" altLang="en-US" dirty="0"/>
                </a:p>
              </p:txBody>
            </p:sp>
          </p:grpSp>
          <p:cxnSp>
            <p:nvCxnSpPr>
              <p:cNvPr id="46" name="直線單箭頭接點 45"/>
              <p:cNvCxnSpPr/>
              <p:nvPr/>
            </p:nvCxnSpPr>
            <p:spPr>
              <a:xfrm rot="5400000" flipH="1">
                <a:off x="4593670" y="5373774"/>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l="3571" t="6455" r="2245" b="4007"/>
          <a:stretch/>
        </p:blipFill>
        <p:spPr>
          <a:xfrm>
            <a:off x="7612148" y="-41886"/>
            <a:ext cx="4579852" cy="3186545"/>
          </a:xfrm>
          <a:prstGeom prst="rect">
            <a:avLst/>
          </a:prstGeom>
        </p:spPr>
      </p:pic>
      <p:pic>
        <p:nvPicPr>
          <p:cNvPr id="39" name="圖片 38"/>
          <p:cNvPicPr>
            <a:picLocks noChangeAspect="1"/>
          </p:cNvPicPr>
          <p:nvPr/>
        </p:nvPicPr>
        <p:blipFill rotWithShape="1">
          <a:blip r:embed="rId3">
            <a:extLst>
              <a:ext uri="{28A0092B-C50C-407E-A947-70E740481C1C}">
                <a14:useLocalDpi xmlns:a14="http://schemas.microsoft.com/office/drawing/2010/main" val="0"/>
              </a:ext>
            </a:extLst>
          </a:blip>
          <a:srcRect l="894" t="2049" r="1722" b="1951"/>
          <a:stretch/>
        </p:blipFill>
        <p:spPr>
          <a:xfrm>
            <a:off x="3760072" y="1331414"/>
            <a:ext cx="6520872" cy="4572001"/>
          </a:xfrm>
          <a:prstGeom prst="rect">
            <a:avLst/>
          </a:prstGeom>
        </p:spPr>
      </p:pic>
      <p:pic>
        <p:nvPicPr>
          <p:cNvPr id="20" name="圖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7164" y="3229381"/>
            <a:ext cx="6714836" cy="3584743"/>
          </a:xfrm>
          <a:prstGeom prst="rect">
            <a:avLst/>
          </a:prstGeom>
        </p:spPr>
      </p:pic>
    </p:spTree>
    <p:extLst>
      <p:ext uri="{BB962C8B-B14F-4D97-AF65-F5344CB8AC3E}">
        <p14:creationId xmlns:p14="http://schemas.microsoft.com/office/powerpoint/2010/main" val="273193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368889" y="0"/>
            <a:ext cx="1454222" cy="1507067"/>
          </a:xfrm>
        </p:spPr>
        <p:txBody>
          <a:bodyPr>
            <a:noAutofit/>
          </a:bodyPr>
          <a:lstStyle/>
          <a:p>
            <a:pPr algn="ctr"/>
            <a:r>
              <a:rPr lang="zh-TW" altLang="en-US" sz="5000" dirty="0"/>
              <a:t>結論</a:t>
            </a:r>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337127" y="1394691"/>
            <a:ext cx="11517745" cy="5163127"/>
          </a:xfrm>
        </p:spPr>
        <p:txBody>
          <a:bodyPr anchor="t">
            <a:normAutofit/>
          </a:bodyPr>
          <a:lstStyle/>
          <a:p>
            <a:pPr>
              <a:spcAft>
                <a:spcPts val="1200"/>
              </a:spcAft>
            </a:pPr>
            <a:r>
              <a:rPr lang="zh-TW" altLang="en-US" sz="2400" dirty="0">
                <a:solidFill>
                  <a:schemeClr val="tx1"/>
                </a:solidFill>
                <a:latin typeface="微軟正黑體" panose="020B0604030504040204" pitchFamily="34" charset="-120"/>
                <a:ea typeface="微軟正黑體" panose="020B0604030504040204" pitchFamily="34" charset="-120"/>
              </a:rPr>
              <a:t>透過這次機會我們嘗試去解決海灘髒亂的問題，現階段雖然不能解決所有的問題，但是我們提出一個和一般不一樣的方法透過這種機制來獎勵做好事的人</a:t>
            </a:r>
            <a:r>
              <a:rPr lang="zh-TW" altLang="en-US" sz="2400" dirty="0" smtClean="0">
                <a:solidFill>
                  <a:schemeClr val="tx1"/>
                </a:solidFill>
                <a:latin typeface="微軟正黑體" panose="020B0604030504040204" pitchFamily="34" charset="-120"/>
                <a:ea typeface="微軟正黑體" panose="020B0604030504040204" pitchFamily="34" charset="-120"/>
              </a:rPr>
              <a:t>。</a:t>
            </a:r>
            <a:endParaRPr lang="en-US" altLang="zh-TW" sz="2400" dirty="0">
              <a:solidFill>
                <a:schemeClr val="tx1"/>
              </a:solidFill>
              <a:latin typeface="微軟正黑體" panose="020B0604030504040204" pitchFamily="34" charset="-120"/>
              <a:ea typeface="微軟正黑體" panose="020B0604030504040204" pitchFamily="34" charset="-120"/>
            </a:endParaRPr>
          </a:p>
          <a:p>
            <a:pPr>
              <a:spcAft>
                <a:spcPts val="1200"/>
              </a:spcAft>
            </a:pPr>
            <a:r>
              <a:rPr lang="zh-TW" altLang="en-US" sz="2400" dirty="0">
                <a:solidFill>
                  <a:schemeClr val="tx1"/>
                </a:solidFill>
                <a:latin typeface="微軟正黑體" panose="020B0604030504040204" pitchFamily="34" charset="-120"/>
                <a:ea typeface="微軟正黑體" panose="020B0604030504040204" pitchFamily="34" charset="-120"/>
              </a:rPr>
              <a:t>經過人們的</a:t>
            </a:r>
            <a:r>
              <a:rPr lang="zh-TW" altLang="en-US" sz="2400" dirty="0" smtClean="0">
                <a:solidFill>
                  <a:schemeClr val="tx1"/>
                </a:solidFill>
                <a:latin typeface="微軟正黑體" panose="020B0604030504040204" pitchFamily="34" charset="-120"/>
                <a:ea typeface="微軟正黑體" panose="020B0604030504040204" pitchFamily="34" charset="-120"/>
              </a:rPr>
              <a:t>口耳相傳</a:t>
            </a:r>
            <a:r>
              <a:rPr lang="zh-TW" altLang="en-US" sz="2400" dirty="0">
                <a:solidFill>
                  <a:schemeClr val="tx1"/>
                </a:solidFill>
                <a:latin typeface="微軟正黑體" panose="020B0604030504040204" pitchFamily="34" charset="-120"/>
                <a:ea typeface="微軟正黑體" panose="020B0604030504040204" pitchFamily="34" charset="-120"/>
              </a:rPr>
              <a:t>和更多的廠商加入提供更多的優惠，相信一定能吸引更多</a:t>
            </a:r>
            <a:r>
              <a:rPr lang="zh-TW" altLang="en-US" sz="2400" dirty="0" smtClean="0">
                <a:solidFill>
                  <a:schemeClr val="tx1"/>
                </a:solidFill>
                <a:latin typeface="微軟正黑體" panose="020B0604030504040204" pitchFamily="34" charset="-120"/>
                <a:ea typeface="微軟正黑體" panose="020B0604030504040204" pitchFamily="34" charset="-120"/>
              </a:rPr>
              <a:t>人加入</a:t>
            </a:r>
            <a:r>
              <a:rPr lang="zh-TW" altLang="en-US" sz="2400" dirty="0">
                <a:solidFill>
                  <a:schemeClr val="tx1"/>
                </a:solidFill>
                <a:latin typeface="微軟正黑體" panose="020B0604030504040204" pitchFamily="34" charset="-120"/>
                <a:ea typeface="微軟正黑體" panose="020B0604030504040204" pitchFamily="34" charset="-120"/>
              </a:rPr>
              <a:t>讓海岸更加乾淨</a:t>
            </a:r>
            <a:r>
              <a:rPr lang="zh-TW" altLang="en-US" sz="2400" dirty="0" smtClean="0">
                <a:solidFill>
                  <a:schemeClr val="tx1"/>
                </a:solidFill>
                <a:latin typeface="微軟正黑體" panose="020B0604030504040204" pitchFamily="34" charset="-120"/>
                <a:ea typeface="微軟正黑體" panose="020B0604030504040204" pitchFamily="34" charset="-120"/>
              </a:rPr>
              <a:t>。</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a:p>
            <a:pPr>
              <a:spcAft>
                <a:spcPts val="1200"/>
              </a:spcAft>
            </a:pPr>
            <a:r>
              <a:rPr lang="zh-TW" altLang="en-US" sz="2400" dirty="0" smtClean="0">
                <a:solidFill>
                  <a:schemeClr val="tx1"/>
                </a:solidFill>
                <a:latin typeface="微軟正黑體" panose="020B0604030504040204" pitchFamily="34" charset="-120"/>
                <a:ea typeface="微軟正黑體" panose="020B0604030504040204" pitchFamily="34" charset="-120"/>
              </a:rPr>
              <a:t>未來會</a:t>
            </a:r>
            <a:r>
              <a:rPr lang="zh-TW" altLang="en-US" sz="2400" dirty="0">
                <a:solidFill>
                  <a:schemeClr val="tx1"/>
                </a:solidFill>
                <a:latin typeface="微軟正黑體" panose="020B0604030504040204" pitchFamily="34" charset="-120"/>
                <a:ea typeface="微軟正黑體" panose="020B0604030504040204" pitchFamily="34" charset="-120"/>
              </a:rPr>
              <a:t>擴充 </a:t>
            </a:r>
            <a:r>
              <a:rPr lang="en-US" altLang="zh-TW" sz="2400" dirty="0">
                <a:solidFill>
                  <a:schemeClr val="tx1"/>
                </a:solidFill>
                <a:latin typeface="微軟正黑體" panose="020B0604030504040204" pitchFamily="34" charset="-120"/>
                <a:ea typeface="微軟正黑體" panose="020B0604030504040204" pitchFamily="34" charset="-120"/>
              </a:rPr>
              <a:t>RFID </a:t>
            </a:r>
            <a:r>
              <a:rPr lang="zh-TW" altLang="en-US" sz="2400" dirty="0">
                <a:solidFill>
                  <a:schemeClr val="tx1"/>
                </a:solidFill>
                <a:latin typeface="微軟正黑體" panose="020B0604030504040204" pitchFamily="34" charset="-120"/>
                <a:ea typeface="微軟正黑體" panose="020B0604030504040204" pitchFamily="34" charset="-120"/>
              </a:rPr>
              <a:t>身分</a:t>
            </a:r>
            <a:r>
              <a:rPr lang="zh-TW" altLang="en-US" sz="2400" dirty="0" smtClean="0">
                <a:solidFill>
                  <a:schemeClr val="tx1"/>
                </a:solidFill>
                <a:latin typeface="微軟正黑體" panose="020B0604030504040204" pitchFamily="34" charset="-120"/>
                <a:ea typeface="微軟正黑體" panose="020B0604030504040204" pitchFamily="34" charset="-120"/>
              </a:rPr>
              <a:t>辨識以及</a:t>
            </a:r>
            <a:r>
              <a:rPr lang="zh-TW" altLang="en-US" sz="2400" dirty="0">
                <a:solidFill>
                  <a:schemeClr val="tx1"/>
                </a:solidFill>
                <a:latin typeface="微軟正黑體" panose="020B0604030504040204" pitchFamily="34" charset="-120"/>
                <a:ea typeface="微軟正黑體" panose="020B0604030504040204" pitchFamily="34" charset="-120"/>
              </a:rPr>
              <a:t>重量感測等等的，以達到分類的目的。</a:t>
            </a:r>
          </a:p>
          <a:p>
            <a:pPr>
              <a:spcAft>
                <a:spcPts val="1200"/>
              </a:spcAft>
            </a:pPr>
            <a:r>
              <a:rPr lang="zh-TW" altLang="en-US" sz="2400" dirty="0">
                <a:solidFill>
                  <a:schemeClr val="tx1"/>
                </a:solidFill>
                <a:latin typeface="微軟正黑體" panose="020B0604030504040204" pitchFamily="34" charset="-120"/>
                <a:ea typeface="微軟正黑體" panose="020B0604030504040204" pitchFamily="34" charset="-120"/>
              </a:rPr>
              <a:t>建立推平台的方式，如開放式課程，只要身分審核過，可以提供一些優惠，換取過告與推廣以達到吸引顧客的目的，會因地來調整</a:t>
            </a:r>
            <a:r>
              <a:rPr lang="en-US" altLang="zh-TW" sz="2400" dirty="0">
                <a:solidFill>
                  <a:schemeClr val="tx1"/>
                </a:solidFill>
                <a:latin typeface="微軟正黑體" panose="020B0604030504040204" pitchFamily="34" charset="-120"/>
                <a:ea typeface="微軟正黑體" panose="020B0604030504040204" pitchFamily="34" charset="-120"/>
              </a:rPr>
              <a:t>(</a:t>
            </a:r>
            <a:r>
              <a:rPr lang="zh-TW" altLang="en-US" sz="2400" dirty="0">
                <a:solidFill>
                  <a:schemeClr val="tx1"/>
                </a:solidFill>
                <a:latin typeface="微軟正黑體" panose="020B0604030504040204" pitchFamily="34" charset="-120"/>
                <a:ea typeface="微軟正黑體" panose="020B0604030504040204" pitchFamily="34" charset="-120"/>
              </a:rPr>
              <a:t>在地化</a:t>
            </a:r>
            <a:r>
              <a:rPr lang="en-US" altLang="zh-TW" sz="2400" dirty="0">
                <a:solidFill>
                  <a:schemeClr val="tx1"/>
                </a:solidFill>
                <a:latin typeface="微軟正黑體" panose="020B0604030504040204" pitchFamily="34" charset="-120"/>
                <a:ea typeface="微軟正黑體" panose="020B0604030504040204" pitchFamily="34" charset="-120"/>
              </a:rPr>
              <a:t>)</a:t>
            </a:r>
            <a:r>
              <a:rPr lang="zh-TW" altLang="en-US" sz="2400" dirty="0">
                <a:solidFill>
                  <a:schemeClr val="tx1"/>
                </a:solidFill>
                <a:latin typeface="微軟正黑體" panose="020B0604030504040204" pitchFamily="34" charset="-120"/>
                <a:ea typeface="微軟正黑體" panose="020B0604030504040204" pitchFamily="34" charset="-120"/>
              </a:rPr>
              <a:t>。</a:t>
            </a:r>
          </a:p>
          <a:p>
            <a:r>
              <a:rPr lang="zh-TW" altLang="en-US" sz="2400" dirty="0">
                <a:solidFill>
                  <a:schemeClr val="tx1"/>
                </a:solidFill>
                <a:latin typeface="微軟正黑體" panose="020B0604030504040204" pitchFamily="34" charset="-120"/>
                <a:ea typeface="微軟正黑體" panose="020B0604030504040204" pitchFamily="34" charset="-120"/>
              </a:rPr>
              <a:t>並且能串流各大平台，如</a:t>
            </a:r>
            <a:r>
              <a:rPr lang="en-US" altLang="zh-TW" sz="2400" dirty="0">
                <a:solidFill>
                  <a:schemeClr val="tx1"/>
                </a:solidFill>
                <a:latin typeface="微軟正黑體" panose="020B0604030504040204" pitchFamily="34" charset="-120"/>
                <a:ea typeface="微軟正黑體" panose="020B0604030504040204" pitchFamily="34" charset="-120"/>
              </a:rPr>
              <a:t>IOS </a:t>
            </a:r>
            <a:r>
              <a:rPr lang="zh-TW" altLang="en-US" sz="2400" dirty="0">
                <a:solidFill>
                  <a:schemeClr val="tx1"/>
                </a:solidFill>
                <a:latin typeface="微軟正黑體" panose="020B0604030504040204" pitchFamily="34" charset="-120"/>
                <a:ea typeface="微軟正黑體" panose="020B0604030504040204" pitchFamily="34" charset="-120"/>
              </a:rPr>
              <a:t>、 </a:t>
            </a:r>
            <a:r>
              <a:rPr lang="en-US" altLang="zh-TW" sz="2400" dirty="0">
                <a:solidFill>
                  <a:schemeClr val="tx1"/>
                </a:solidFill>
                <a:latin typeface="微軟正黑體" panose="020B0604030504040204" pitchFamily="34" charset="-120"/>
                <a:ea typeface="微軟正黑體" panose="020B0604030504040204" pitchFamily="34" charset="-120"/>
              </a:rPr>
              <a:t>APP </a:t>
            </a:r>
            <a:r>
              <a:rPr lang="zh-TW" altLang="en-US" sz="2400" dirty="0">
                <a:solidFill>
                  <a:schemeClr val="tx1"/>
                </a:solidFill>
                <a:latin typeface="微軟正黑體" panose="020B0604030504040204" pitchFamily="34" charset="-120"/>
                <a:ea typeface="微軟正黑體" panose="020B0604030504040204" pitchFamily="34" charset="-120"/>
              </a:rPr>
              <a:t>、</a:t>
            </a:r>
            <a:r>
              <a:rPr lang="en-US" altLang="zh-TW" sz="2400" dirty="0">
                <a:solidFill>
                  <a:schemeClr val="tx1"/>
                </a:solidFill>
                <a:latin typeface="微軟正黑體" panose="020B0604030504040204" pitchFamily="34" charset="-120"/>
                <a:ea typeface="微軟正黑體" panose="020B0604030504040204" pitchFamily="34" charset="-120"/>
              </a:rPr>
              <a:t>WEB </a:t>
            </a:r>
            <a:r>
              <a:rPr lang="zh-TW" altLang="en-US" sz="2400" dirty="0">
                <a:solidFill>
                  <a:schemeClr val="tx1"/>
                </a:solidFill>
                <a:latin typeface="微軟正黑體" panose="020B0604030504040204" pitchFamily="34" charset="-120"/>
                <a:ea typeface="微軟正黑體" panose="020B0604030504040204" pitchFamily="34" charset="-120"/>
              </a:rPr>
              <a:t>、 </a:t>
            </a:r>
            <a:r>
              <a:rPr lang="en-US" altLang="zh-TW" sz="2400" dirty="0">
                <a:solidFill>
                  <a:schemeClr val="tx1"/>
                </a:solidFill>
                <a:latin typeface="微軟正黑體" panose="020B0604030504040204" pitchFamily="34" charset="-120"/>
                <a:ea typeface="微軟正黑體" panose="020B0604030504040204" pitchFamily="34" charset="-120"/>
              </a:rPr>
              <a:t>GAME </a:t>
            </a:r>
            <a:r>
              <a:rPr lang="zh-TW" altLang="en-US" sz="2400" dirty="0">
                <a:solidFill>
                  <a:schemeClr val="tx1"/>
                </a:solidFill>
                <a:latin typeface="微軟正黑體" panose="020B0604030504040204" pitchFamily="34" charset="-120"/>
                <a:ea typeface="微軟正黑體" panose="020B0604030504040204" pitchFamily="34" charset="-120"/>
              </a:rPr>
              <a:t>、 區塊鏈等等的。 此優惠也不限制只有實體物品，如：服務、遊戲點數、遊戲獎勵、網路購物等都可合作，並幫助</a:t>
            </a:r>
            <a:r>
              <a:rPr lang="zh-TW" altLang="en-US" sz="2400" dirty="0" smtClean="0">
                <a:solidFill>
                  <a:schemeClr val="tx1"/>
                </a:solidFill>
                <a:latin typeface="微軟正黑體" panose="020B0604030504040204" pitchFamily="34" charset="-120"/>
                <a:ea typeface="微軟正黑體" panose="020B0604030504040204" pitchFamily="34" charset="-120"/>
              </a:rPr>
              <a:t>推廣</a:t>
            </a:r>
            <a:r>
              <a:rPr lang="zh-TW" altLang="en-US" sz="2400" dirty="0">
                <a:solidFill>
                  <a:schemeClr val="tx1"/>
                </a:solidFill>
                <a:latin typeface="微軟正黑體" panose="020B0604030504040204" pitchFamily="34" charset="-120"/>
                <a:ea typeface="微軟正黑體" panose="020B0604030504040204" pitchFamily="34" charset="-120"/>
              </a:rPr>
              <a:t>商</a:t>
            </a:r>
            <a:r>
              <a:rPr lang="zh-TW" altLang="en-US" sz="2400" dirty="0">
                <a:solidFill>
                  <a:schemeClr val="tx1"/>
                </a:solidFill>
                <a:latin typeface="微軟正黑體" panose="020B0604030504040204" pitchFamily="34" charset="-120"/>
                <a:ea typeface="微軟正黑體" panose="020B0604030504040204" pitchFamily="34" charset="-120"/>
              </a:rPr>
              <a:t>。</a:t>
            </a:r>
          </a:p>
          <a:p>
            <a:endParaRPr lang="en-US" altLang="zh-TW"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684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446</TotalTime>
  <Words>507</Words>
  <Application>Microsoft Office PowerPoint</Application>
  <PresentationFormat>寬螢幕</PresentationFormat>
  <Paragraphs>64</Paragraphs>
  <Slides>6</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微軟正黑體</vt:lpstr>
      <vt:lpstr>新細明體</vt:lpstr>
      <vt:lpstr>Calibri</vt:lpstr>
      <vt:lpstr>Century Gothic</vt:lpstr>
      <vt:lpstr>Wingdings 3</vt:lpstr>
      <vt:lpstr>切割線</vt:lpstr>
      <vt:lpstr>用續發展 - 淨灘</vt:lpstr>
      <vt:lpstr>動機</vt:lpstr>
      <vt:lpstr>想法</vt:lpstr>
      <vt:lpstr>實作</vt:lpstr>
      <vt:lpstr>實作</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ALAN</cp:lastModifiedBy>
  <cp:revision>41</cp:revision>
  <dcterms:created xsi:type="dcterms:W3CDTF">2018-05-05T03:10:33Z</dcterms:created>
  <dcterms:modified xsi:type="dcterms:W3CDTF">2018-05-06T04:20:27Z</dcterms:modified>
</cp:coreProperties>
</file>