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0" r:id="rId4"/>
    <p:sldId id="259" r:id="rId5"/>
    <p:sldId id="265"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AB9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36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357145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57607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3494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87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188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17768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413274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75724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8133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5420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2813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6487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245727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648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26046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11115D3B-324A-4327-BDCC-A52CDBEDDBA3}" type="datetimeFigureOut">
              <a:rPr lang="zh-TW" altLang="en-US" smtClean="0"/>
              <a:t>2018/5/6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146230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1115D3B-324A-4327-BDCC-A52CDBEDDBA3}" type="datetimeFigureOut">
              <a:rPr lang="zh-TW" altLang="en-US" smtClean="0"/>
              <a:t>2018/5/6</a:t>
            </a:fld>
            <a:endParaRPr lang="zh-TW"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84BAE2B-8B8F-4F9B-B488-2B6697132573}" type="slidenum">
              <a:rPr lang="zh-TW" altLang="en-US" smtClean="0"/>
              <a:t>‹#›</a:t>
            </a:fld>
            <a:endParaRPr lang="zh-TW" altLang="en-US"/>
          </a:p>
        </p:txBody>
      </p:sp>
    </p:spTree>
    <p:extLst>
      <p:ext uri="{BB962C8B-B14F-4D97-AF65-F5344CB8AC3E}">
        <p14:creationId xmlns:p14="http://schemas.microsoft.com/office/powerpoint/2010/main" val="8145747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8003CC06-462E-434C-9758-B4CF6188250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1254888"/>
            <a:ext cx="12192000" cy="9175208"/>
          </a:xfrm>
          <a:prstGeom prst="rect">
            <a:avLst/>
          </a:prstGeom>
        </p:spPr>
      </p:pic>
      <p:sp>
        <p:nvSpPr>
          <p:cNvPr id="2" name="標題 1">
            <a:extLst>
              <a:ext uri="{FF2B5EF4-FFF2-40B4-BE49-F238E27FC236}">
                <a16:creationId xmlns:a16="http://schemas.microsoft.com/office/drawing/2014/main" id="{9B7F8B52-C41D-4EFC-8550-9BF33F5D7845}"/>
              </a:ext>
            </a:extLst>
          </p:cNvPr>
          <p:cNvSpPr>
            <a:spLocks noGrp="1"/>
          </p:cNvSpPr>
          <p:nvPr>
            <p:ph type="ctrTitle"/>
          </p:nvPr>
        </p:nvSpPr>
        <p:spPr>
          <a:xfrm>
            <a:off x="2850500" y="1233973"/>
            <a:ext cx="6909320" cy="1285292"/>
          </a:xfrm>
        </p:spPr>
        <p:txBody>
          <a:bodyPr>
            <a:noAutofit/>
          </a:bodyPr>
          <a:lstStyle/>
          <a:p>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用續發展 </a:t>
            </a:r>
            <a:r>
              <a:rPr lang="en-US" altLang="zh-TW" sz="7000" b="1" dirty="0">
                <a:solidFill>
                  <a:schemeClr val="bg1">
                    <a:lumMod val="85000"/>
                    <a:lumOff val="15000"/>
                  </a:schemeClr>
                </a:solidFill>
                <a:latin typeface="微軟正黑體" panose="020B0604030504040204" pitchFamily="34" charset="-120"/>
                <a:ea typeface="微軟正黑體" panose="020B0604030504040204" pitchFamily="34" charset="-120"/>
              </a:rPr>
              <a:t>- </a:t>
            </a:r>
            <a:r>
              <a:rPr lang="zh-TW" altLang="en-US" sz="7000" b="1" dirty="0">
                <a:solidFill>
                  <a:schemeClr val="bg1">
                    <a:lumMod val="85000"/>
                    <a:lumOff val="15000"/>
                  </a:schemeClr>
                </a:solidFill>
                <a:latin typeface="微軟正黑體" panose="020B0604030504040204" pitchFamily="34" charset="-120"/>
                <a:ea typeface="微軟正黑體" panose="020B0604030504040204" pitchFamily="34" charset="-120"/>
              </a:rPr>
              <a:t>淨灘</a:t>
            </a:r>
            <a:endParaRPr lang="zh-TW" altLang="en-US" sz="7000" dirty="0">
              <a:solidFill>
                <a:schemeClr val="bg1">
                  <a:lumMod val="85000"/>
                  <a:lumOff val="15000"/>
                </a:schemeClr>
              </a:solidFill>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CEC7EADB-DD78-464E-8485-A7AE9FB77153}"/>
              </a:ext>
            </a:extLst>
          </p:cNvPr>
          <p:cNvSpPr>
            <a:spLocks noGrp="1"/>
          </p:cNvSpPr>
          <p:nvPr>
            <p:ph type="subTitle" idx="1"/>
          </p:nvPr>
        </p:nvSpPr>
        <p:spPr>
          <a:xfrm>
            <a:off x="4574831" y="3669731"/>
            <a:ext cx="3042338" cy="1798381"/>
          </a:xfrm>
        </p:spPr>
        <p:txBody>
          <a:bodyPr>
            <a:normAutofit fontScale="47500" lnSpcReduction="20000"/>
          </a:bodyPr>
          <a:lstStyle/>
          <a:p>
            <a:r>
              <a:rPr lang="zh-CN" altLang="en-US" sz="3500" b="1" spc="2000" dirty="0">
                <a:solidFill>
                  <a:schemeClr val="bg2">
                    <a:lumMod val="50000"/>
                  </a:schemeClr>
                </a:solidFill>
                <a:latin typeface="微軟正黑體" panose="020B0604030504040204" pitchFamily="34" charset="-120"/>
                <a:ea typeface="微軟正黑體" panose="020B0604030504040204" pitchFamily="34" charset="-120"/>
              </a:rPr>
              <a:t>組長</a:t>
            </a:r>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：郭宗翰</a:t>
            </a:r>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組員：李汶道</a:t>
            </a:r>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endParaRPr lang="en-US" altLang="zh-TW" sz="3500" b="1" spc="2000" dirty="0">
              <a:solidFill>
                <a:schemeClr val="bg2">
                  <a:lumMod val="50000"/>
                </a:schemeClr>
              </a:solidFill>
              <a:latin typeface="微軟正黑體" panose="020B0604030504040204" pitchFamily="34" charset="-120"/>
              <a:ea typeface="微軟正黑體" panose="020B0604030504040204" pitchFamily="34" charset="-120"/>
            </a:endParaRPr>
          </a:p>
          <a:p>
            <a:r>
              <a:rPr lang="zh-CN" altLang="en-US" sz="3500" b="1" spc="2000" dirty="0">
                <a:solidFill>
                  <a:schemeClr val="bg2">
                    <a:lumMod val="50000"/>
                  </a:schemeClr>
                </a:solidFill>
                <a:latin typeface="微軟正黑體" panose="020B0604030504040204" pitchFamily="34" charset="-120"/>
                <a:ea typeface="微軟正黑體" panose="020B0604030504040204" pitchFamily="34" charset="-120"/>
              </a:rPr>
              <a:t>組員：</a:t>
            </a:r>
            <a:r>
              <a:rPr lang="zh-TW" altLang="en-US" sz="3500" b="1" spc="2000" dirty="0">
                <a:solidFill>
                  <a:schemeClr val="bg2">
                    <a:lumMod val="50000"/>
                  </a:schemeClr>
                </a:solidFill>
                <a:latin typeface="微軟正黑體" panose="020B0604030504040204" pitchFamily="34" charset="-120"/>
                <a:ea typeface="微軟正黑體" panose="020B0604030504040204" pitchFamily="34" charset="-120"/>
              </a:rPr>
              <a:t>邱立綸</a:t>
            </a:r>
          </a:p>
          <a:p>
            <a:pPr algn="l"/>
            <a:endParaRPr lang="en-US" altLang="zh-TW" spc="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7470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動機</a:t>
            </a:r>
          </a:p>
        </p:txBody>
      </p:sp>
      <p:sp>
        <p:nvSpPr>
          <p:cNvPr id="3" name="內容版面配置區 2">
            <a:extLst>
              <a:ext uri="{FF2B5EF4-FFF2-40B4-BE49-F238E27FC236}">
                <a16:creationId xmlns:a16="http://schemas.microsoft.com/office/drawing/2014/main"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a:solidFill>
                  <a:schemeClr val="tx1"/>
                </a:solidFill>
                <a:latin typeface="微軟正黑體" panose="020B0604030504040204" pitchFamily="34" charset="-120"/>
              </a:rPr>
              <a:t>面對美麗的海灘，如果只是清理只能算是做一半。</a:t>
            </a:r>
            <a:endParaRPr lang="en-US" altLang="zh-TW" sz="2400" dirty="0">
              <a:solidFill>
                <a:schemeClr val="tx1"/>
              </a:solidFill>
              <a:latin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r>
              <a:rPr lang="zh-TW" altLang="en-US" sz="2400" dirty="0">
                <a:solidFill>
                  <a:schemeClr val="tx1"/>
                </a:solidFill>
                <a:latin typeface="微軟正黑體" panose="020B0604030504040204" pitchFamily="34" charset="-120"/>
              </a:rPr>
              <a:t>因此我們希望能夠製作出一套機制來讓大家做環保之外也能意識到永續的重要性。</a:t>
            </a:r>
            <a:endParaRPr lang="en-US" altLang="zh-TW" sz="2400" dirty="0">
              <a:solidFill>
                <a:schemeClr val="tx1"/>
              </a:solidFill>
              <a:latin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r>
              <a:rPr lang="zh-TW" altLang="en-US" sz="2400" dirty="0">
                <a:solidFill>
                  <a:schemeClr val="tx1"/>
                </a:solidFill>
                <a:latin typeface="微軟正黑體" panose="020B0604030504040204" pitchFamily="34" charset="-120"/>
              </a:rPr>
              <a:t>達到不隨地丟垃圾，也能隨時做環保的機制，更加推廣經濟流動。</a:t>
            </a:r>
          </a:p>
        </p:txBody>
      </p:sp>
    </p:spTree>
    <p:extLst>
      <p:ext uri="{BB962C8B-B14F-4D97-AF65-F5344CB8AC3E}">
        <p14:creationId xmlns:p14="http://schemas.microsoft.com/office/powerpoint/2010/main" val="208633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想法</a:t>
            </a:r>
          </a:p>
        </p:txBody>
      </p:sp>
      <p:sp>
        <p:nvSpPr>
          <p:cNvPr id="3" name="內容版面配置區 2">
            <a:extLst>
              <a:ext uri="{FF2B5EF4-FFF2-40B4-BE49-F238E27FC236}">
                <a16:creationId xmlns:a16="http://schemas.microsoft.com/office/drawing/2014/main" id="{CA513484-4225-4F1F-AB6C-B117C94DFBD3}"/>
              </a:ext>
            </a:extLst>
          </p:cNvPr>
          <p:cNvSpPr>
            <a:spLocks noGrp="1"/>
          </p:cNvSpPr>
          <p:nvPr>
            <p:ph idx="1"/>
          </p:nvPr>
        </p:nvSpPr>
        <p:spPr>
          <a:xfrm>
            <a:off x="1828800" y="1507066"/>
            <a:ext cx="8534400" cy="4903893"/>
          </a:xfrm>
        </p:spPr>
        <p:txBody>
          <a:bodyPr anchor="ctr">
            <a:normAutofit/>
          </a:bodyPr>
          <a:lstStyle/>
          <a:p>
            <a:r>
              <a:rPr lang="zh-TW" altLang="en-US" sz="2400" dirty="0">
                <a:solidFill>
                  <a:schemeClr val="tx1"/>
                </a:solidFill>
                <a:latin typeface="微軟正黑體" panose="020B0604030504040204" pitchFamily="34" charset="-120"/>
                <a:ea typeface="微軟正黑體" panose="020B0604030504040204" pitchFamily="34" charset="-120"/>
              </a:rPr>
              <a:t>我們思考的方式是以，能夠運動又能夠賺取點數和減少垃圾為方向，回想起如</a:t>
            </a:r>
            <a:r>
              <a:rPr lang="en-US" altLang="zh-TW"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寶可夢</a:t>
            </a:r>
            <a:r>
              <a:rPr lang="en-US" altLang="zh-CN" sz="2400" dirty="0">
                <a:solidFill>
                  <a:schemeClr val="tx1"/>
                </a:solidFill>
                <a:latin typeface="微軟正黑體" panose="020B0604030504040204" pitchFamily="34" charset="-120"/>
                <a:ea typeface="微軟正黑體" panose="020B0604030504040204" pitchFamily="34" charset="-120"/>
              </a:rPr>
              <a:t>”</a:t>
            </a:r>
            <a:r>
              <a:rPr lang="zh-CN" altLang="en-US" sz="2400" dirty="0">
                <a:solidFill>
                  <a:schemeClr val="tx1"/>
                </a:solidFill>
                <a:latin typeface="微軟正黑體" panose="020B0604030504040204" pitchFamily="34" charset="-120"/>
                <a:ea typeface="微軟正黑體" panose="020B0604030504040204" pitchFamily="34" charset="-120"/>
              </a:rPr>
              <a:t>這類的遊戲</a:t>
            </a:r>
            <a:r>
              <a:rPr lang="zh-TW" altLang="en-US" sz="2400" dirty="0">
                <a:solidFill>
                  <a:schemeClr val="tx1"/>
                </a:solidFill>
                <a:latin typeface="微軟正黑體" panose="020B0604030504040204" pitchFamily="34" charset="-120"/>
                <a:ea typeface="微軟正黑體" panose="020B0604030504040204" pitchFamily="34" charset="-120"/>
              </a:rPr>
              <a:t>。</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如果大眾重遊戲的樂趣中來撿垃圾做環保為目的，還能夠換取優惠已達到促進消費力。</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而大眾也會不亂丟垃圾，以回收垃圾跟撿垃圾的方式賺取點數或遊戲的成就之類的。</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CN" sz="2400" dirty="0">
              <a:solidFill>
                <a:schemeClr val="tx1"/>
              </a:solidFill>
              <a:latin typeface="微軟正黑體" panose="020B0604030504040204" pitchFamily="34" charset="-120"/>
              <a:ea typeface="微軟正黑體" panose="020B0604030504040204" pitchFamily="34" charset="-120"/>
            </a:endParaRPr>
          </a:p>
          <a:p>
            <a:r>
              <a:rPr lang="zh-CN" altLang="en-US" sz="2400" dirty="0">
                <a:solidFill>
                  <a:schemeClr val="tx1"/>
                </a:solidFill>
                <a:latin typeface="微軟正黑體" panose="020B0604030504040204" pitchFamily="34" charset="-120"/>
                <a:ea typeface="微軟正黑體" panose="020B0604030504040204" pitchFamily="34" charset="-120"/>
              </a:rPr>
              <a:t>以排名、積分、成就方式來給予成就感。</a:t>
            </a: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69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2BF90-7484-4D1E-AFC1-B5C7864EA2E5}"/>
              </a:ext>
            </a:extLst>
          </p:cNvPr>
          <p:cNvSpPr>
            <a:spLocks noGrp="1"/>
          </p:cNvSpPr>
          <p:nvPr>
            <p:ph type="title"/>
          </p:nvPr>
        </p:nvSpPr>
        <p:spPr>
          <a:xfrm>
            <a:off x="5285831" y="0"/>
            <a:ext cx="1620338" cy="1507067"/>
          </a:xfrm>
        </p:spPr>
        <p:txBody>
          <a:bodyPr>
            <a:noAutofit/>
          </a:bodyPr>
          <a:lstStyle/>
          <a:p>
            <a:pPr algn="ctr"/>
            <a:r>
              <a:rPr lang="zh-TW" altLang="en-US" sz="5000" dirty="0"/>
              <a:t>實作</a:t>
            </a:r>
          </a:p>
        </p:txBody>
      </p:sp>
      <p:sp>
        <p:nvSpPr>
          <p:cNvPr id="3" name="內容版面配置區 2">
            <a:extLst>
              <a:ext uri="{FF2B5EF4-FFF2-40B4-BE49-F238E27FC236}">
                <a16:creationId xmlns:a16="http://schemas.microsoft.com/office/drawing/2014/main" id="{CA513484-4225-4F1F-AB6C-B117C94DFBD3}"/>
              </a:ext>
            </a:extLst>
          </p:cNvPr>
          <p:cNvSpPr>
            <a:spLocks noGrp="1"/>
          </p:cNvSpPr>
          <p:nvPr>
            <p:ph idx="1"/>
          </p:nvPr>
        </p:nvSpPr>
        <p:spPr>
          <a:xfrm>
            <a:off x="1828800" y="1791478"/>
            <a:ext cx="8534400" cy="4590661"/>
          </a:xfrm>
        </p:spPr>
        <p:txBody>
          <a:bodyPr anchor="ctr">
            <a:normAutofit/>
          </a:bodyPr>
          <a:lstStyle/>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透過激光裝置和光敏電阻做出一個裝置，能夠能把訊號讀出</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並經過適當</a:t>
            </a:r>
            <a:r>
              <a:rPr lang="zh-TW" altLang="en-US" sz="2400" dirty="0">
                <a:solidFill>
                  <a:schemeClr val="tx1"/>
                </a:solidFill>
                <a:latin typeface="微軟正黑體" panose="020B0604030504040204" pitchFamily="34" charset="-120"/>
              </a:rPr>
              <a:t>地演算法演算出</a:t>
            </a:r>
            <a:r>
              <a:rPr lang="zh-TW" altLang="en-US" sz="2400" dirty="0">
                <a:solidFill>
                  <a:schemeClr val="tx1"/>
                </a:solidFill>
                <a:latin typeface="微軟正黑體" panose="020B0604030504040204" pitchFamily="34" charset="-120"/>
                <a:ea typeface="微軟正黑體" panose="020B0604030504040204" pitchFamily="34" charset="-120"/>
              </a:rPr>
              <a:t>投入垃圾桶的件數，之後把信號</a:t>
            </a:r>
            <a:endParaRPr lang="en-US" altLang="zh-TW" sz="2400" dirty="0">
              <a:solidFill>
                <a:schemeClr val="tx1"/>
              </a:solidFill>
              <a:latin typeface="微軟正黑體" panose="020B0604030504040204" pitchFamily="34" charset="-120"/>
              <a:ea typeface="微軟正黑體" panose="020B0604030504040204" pitchFamily="34" charset="-120"/>
            </a:endParaRPr>
          </a:p>
          <a:p>
            <a:pPr marL="0" indent="0">
              <a:spcAft>
                <a:spcPts val="0"/>
              </a:spcAft>
              <a:buNone/>
            </a:pPr>
            <a:r>
              <a:rPr lang="zh-TW" altLang="en-US" sz="2400" dirty="0">
                <a:solidFill>
                  <a:schemeClr val="tx1"/>
                </a:solidFill>
                <a:latin typeface="微軟正黑體" panose="020B0604030504040204" pitchFamily="34" charset="-120"/>
                <a:ea typeface="微軟正黑體" panose="020B0604030504040204" pitchFamily="34" charset="-120"/>
              </a:rPr>
              <a:t>    轉換成樹莓派可以讀取的信號並傳送。</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pPr>
              <a:spcAft>
                <a:spcPts val="0"/>
              </a:spcAft>
            </a:pPr>
            <a:r>
              <a:rPr lang="zh-TW" altLang="en-US" sz="2400" dirty="0">
                <a:solidFill>
                  <a:schemeClr val="tx1"/>
                </a:solidFill>
                <a:latin typeface="微軟正黑體" panose="020B0604030504040204" pitchFamily="34" charset="-120"/>
                <a:ea typeface="微軟正黑體" panose="020B0604030504040204" pitchFamily="34" charset="-120"/>
              </a:rPr>
              <a:t>樹莓派接收到訊號後，將信號處理之後用</a:t>
            </a:r>
            <a:r>
              <a:rPr lang="en-US" altLang="zh-TW" sz="2400" dirty="0">
                <a:solidFill>
                  <a:schemeClr val="tx1"/>
                </a:solidFill>
                <a:latin typeface="微軟正黑體" panose="020B0604030504040204" pitchFamily="34" charset="-120"/>
                <a:ea typeface="微軟正黑體" panose="020B0604030504040204" pitchFamily="34" charset="-120"/>
              </a:rPr>
              <a:t>Socket</a:t>
            </a:r>
            <a:r>
              <a:rPr lang="zh-CN" altLang="en-US" sz="2400" dirty="0">
                <a:solidFill>
                  <a:schemeClr val="tx1"/>
                </a:solidFill>
                <a:latin typeface="微軟正黑體" panose="020B0604030504040204" pitchFamily="34" charset="-120"/>
                <a:ea typeface="微軟正黑體" panose="020B0604030504040204" pitchFamily="34" charset="-120"/>
              </a:rPr>
              <a:t>的網路協定</a:t>
            </a:r>
            <a:endParaRPr lang="en-US" altLang="zh-CN" sz="2400" dirty="0">
              <a:solidFill>
                <a:schemeClr val="tx1"/>
              </a:solidFill>
              <a:latin typeface="微軟正黑體" panose="020B0604030504040204" pitchFamily="34" charset="-120"/>
              <a:ea typeface="微軟正黑體" panose="020B0604030504040204" pitchFamily="34" charset="-120"/>
            </a:endParaRPr>
          </a:p>
          <a:p>
            <a:pPr marL="0" indent="0">
              <a:buNone/>
            </a:pPr>
            <a:r>
              <a:rPr lang="zh-TW" altLang="en-US" sz="2400" dirty="0">
                <a:solidFill>
                  <a:schemeClr val="tx1"/>
                </a:solidFill>
                <a:latin typeface="微軟正黑體" panose="020B0604030504040204" pitchFamily="34" charset="-120"/>
                <a:ea typeface="微軟正黑體" panose="020B0604030504040204" pitchFamily="34" charset="-120"/>
              </a:rPr>
              <a:t>    </a:t>
            </a:r>
            <a:r>
              <a:rPr lang="zh-CN" altLang="en-US" sz="2400" dirty="0">
                <a:solidFill>
                  <a:schemeClr val="tx1"/>
                </a:solidFill>
                <a:latin typeface="微軟正黑體" panose="020B0604030504040204" pitchFamily="34" charset="-120"/>
                <a:ea typeface="微軟正黑體" panose="020B0604030504040204" pitchFamily="34" charset="-120"/>
              </a:rPr>
              <a:t>傳送給</a:t>
            </a:r>
            <a:r>
              <a:rPr lang="en-US" altLang="zh-CN" sz="2400" dirty="0">
                <a:solidFill>
                  <a:schemeClr val="tx1"/>
                </a:solidFill>
                <a:latin typeface="微軟正黑體" panose="020B0604030504040204" pitchFamily="34" charset="-120"/>
                <a:ea typeface="微軟正黑體" panose="020B0604030504040204" pitchFamily="34" charset="-120"/>
              </a:rPr>
              <a:t>Server</a:t>
            </a:r>
            <a:r>
              <a:rPr lang="zh-CN" altLang="en-US" sz="2400" dirty="0">
                <a:solidFill>
                  <a:schemeClr val="tx1"/>
                </a:solidFill>
                <a:latin typeface="微軟正黑體" panose="020B0604030504040204" pitchFamily="34" charset="-120"/>
                <a:ea typeface="微軟正黑體" panose="020B0604030504040204" pitchFamily="34" charset="-120"/>
              </a:rPr>
              <a:t>端並統計數量。</a:t>
            </a:r>
            <a:endParaRPr lang="en-US" altLang="zh-CN"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ndParaRPr>
          </a:p>
          <a:p>
            <a:pPr>
              <a:spcAft>
                <a:spcPts val="0"/>
              </a:spcAft>
            </a:pPr>
            <a:r>
              <a:rPr lang="en-US" altLang="zh-CN" sz="2400" dirty="0">
                <a:solidFill>
                  <a:schemeClr val="tx1"/>
                </a:solidFill>
                <a:latin typeface="微軟正黑體" panose="020B0604030504040204" pitchFamily="34" charset="-120"/>
                <a:ea typeface="微軟正黑體" panose="020B0604030504040204" pitchFamily="34" charset="-120"/>
              </a:rPr>
              <a:t>Server </a:t>
            </a:r>
            <a:r>
              <a:rPr lang="zh-CN" altLang="en-US" sz="2400" dirty="0">
                <a:solidFill>
                  <a:schemeClr val="tx1"/>
                </a:solidFill>
                <a:latin typeface="微軟正黑體" panose="020B0604030504040204" pitchFamily="34" charset="-120"/>
                <a:ea typeface="微軟正黑體" panose="020B0604030504040204" pitchFamily="34" charset="-120"/>
              </a:rPr>
              <a:t>統計資料轉換成點數，並且可以兌優惠與折扣，也可以從</a:t>
            </a:r>
            <a:r>
              <a:rPr lang="en-US" altLang="zh-CN" sz="2400" dirty="0">
                <a:solidFill>
                  <a:schemeClr val="tx1"/>
                </a:solidFill>
                <a:latin typeface="微軟正黑體" panose="020B0604030504040204" pitchFamily="34" charset="-120"/>
                <a:ea typeface="微軟正黑體" panose="020B0604030504040204" pitchFamily="34" charset="-120"/>
              </a:rPr>
              <a:t>Web</a:t>
            </a:r>
            <a:r>
              <a:rPr lang="zh-CN" altLang="en-US" sz="2400" dirty="0">
                <a:solidFill>
                  <a:schemeClr val="tx1"/>
                </a:solidFill>
                <a:latin typeface="微軟正黑體" panose="020B0604030504040204" pitchFamily="34" charset="-120"/>
                <a:ea typeface="微軟正黑體" panose="020B0604030504040204" pitchFamily="34" charset="-120"/>
              </a:rPr>
              <a:t>端查詢目前有的折扣與使用者等資訊。</a:t>
            </a:r>
            <a:endParaRPr lang="en-US" altLang="zh-CN" sz="2400" dirty="0">
              <a:solidFill>
                <a:schemeClr val="tx1"/>
              </a:solidFill>
              <a:latin typeface="微軟正黑體" panose="020B0604030504040204" pitchFamily="34" charset="-120"/>
              <a:ea typeface="微軟正黑體" panose="020B0604030504040204" pitchFamily="34" charset="-120"/>
            </a:endParaRPr>
          </a:p>
          <a:p>
            <a:pPr marL="0" indent="0">
              <a:buNone/>
            </a:pPr>
            <a:endParaRPr lang="en-US" altLang="zh-CN"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9824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769179-CC27-42AA-B3FA-22C4285134EF}"/>
              </a:ext>
            </a:extLst>
          </p:cNvPr>
          <p:cNvSpPr>
            <a:spLocks noGrp="1"/>
          </p:cNvSpPr>
          <p:nvPr>
            <p:ph type="title"/>
          </p:nvPr>
        </p:nvSpPr>
        <p:spPr>
          <a:xfrm>
            <a:off x="5320725" y="121297"/>
            <a:ext cx="1550551" cy="1259633"/>
          </a:xfrm>
        </p:spPr>
        <p:txBody>
          <a:bodyPr>
            <a:noAutofit/>
          </a:bodyPr>
          <a:lstStyle/>
          <a:p>
            <a:pPr algn="ctr"/>
            <a:r>
              <a:rPr lang="zh-TW" altLang="en-US" sz="5000" dirty="0"/>
              <a:t>實作</a:t>
            </a:r>
          </a:p>
        </p:txBody>
      </p:sp>
      <p:sp>
        <p:nvSpPr>
          <p:cNvPr id="6" name="矩形 5"/>
          <p:cNvSpPr/>
          <p:nvPr/>
        </p:nvSpPr>
        <p:spPr>
          <a:xfrm>
            <a:off x="5197479" y="343319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樹莓派</a:t>
            </a:r>
          </a:p>
        </p:txBody>
      </p:sp>
      <p:sp>
        <p:nvSpPr>
          <p:cNvPr id="7" name="矩形 6"/>
          <p:cNvSpPr/>
          <p:nvPr/>
        </p:nvSpPr>
        <p:spPr>
          <a:xfrm>
            <a:off x="5198925"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ARDUINO</a:t>
            </a:r>
            <a:endParaRPr lang="zh-TW" altLang="en-US" dirty="0"/>
          </a:p>
        </p:txBody>
      </p:sp>
      <p:sp>
        <p:nvSpPr>
          <p:cNvPr id="8" name="矩形 7"/>
          <p:cNvSpPr/>
          <p:nvPr/>
        </p:nvSpPr>
        <p:spPr>
          <a:xfrm>
            <a:off x="5202841" y="5236726"/>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個人電腦</a:t>
            </a:r>
            <a:endParaRPr lang="en-US" altLang="zh-TW" dirty="0"/>
          </a:p>
          <a:p>
            <a:pPr algn="ctr"/>
            <a:r>
              <a:rPr lang="en-US" altLang="zh-TW" dirty="0"/>
              <a:t>Server</a:t>
            </a:r>
            <a:endParaRPr lang="zh-TW" altLang="en-US" dirty="0"/>
          </a:p>
        </p:txBody>
      </p:sp>
      <p:grpSp>
        <p:nvGrpSpPr>
          <p:cNvPr id="9" name="群組 8"/>
          <p:cNvGrpSpPr/>
          <p:nvPr/>
        </p:nvGrpSpPr>
        <p:grpSpPr>
          <a:xfrm>
            <a:off x="5167609" y="2685742"/>
            <a:ext cx="1912366" cy="587049"/>
            <a:chOff x="7262688" y="2756732"/>
            <a:chExt cx="1912366" cy="587049"/>
          </a:xfrm>
        </p:grpSpPr>
        <p:cxnSp>
          <p:nvCxnSpPr>
            <p:cNvPr id="36" name="直線單箭頭接點 35"/>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7262688" y="2799361"/>
              <a:ext cx="877163" cy="369332"/>
            </a:xfrm>
            <a:prstGeom prst="rect">
              <a:avLst/>
            </a:prstGeom>
            <a:noFill/>
          </p:spPr>
          <p:txBody>
            <a:bodyPr wrap="square" rtlCol="0">
              <a:spAutoFit/>
            </a:bodyPr>
            <a:lstStyle/>
            <a:p>
              <a:r>
                <a:rPr lang="zh-TW" altLang="en-US" dirty="0"/>
                <a:t>單芯線</a:t>
              </a:r>
            </a:p>
          </p:txBody>
        </p:sp>
        <p:sp>
          <p:nvSpPr>
            <p:cNvPr id="38" name="文字方塊 37"/>
            <p:cNvSpPr txBox="1"/>
            <p:nvPr/>
          </p:nvSpPr>
          <p:spPr>
            <a:xfrm>
              <a:off x="8442960" y="2799361"/>
              <a:ext cx="732094" cy="369332"/>
            </a:xfrm>
            <a:prstGeom prst="rect">
              <a:avLst/>
            </a:prstGeom>
            <a:noFill/>
          </p:spPr>
          <p:txBody>
            <a:bodyPr wrap="square" rtlCol="0">
              <a:spAutoFit/>
            </a:bodyPr>
            <a:lstStyle/>
            <a:p>
              <a:r>
                <a:rPr lang="en-US" altLang="zh-TW" dirty="0"/>
                <a:t>data</a:t>
              </a:r>
              <a:endParaRPr lang="zh-TW" altLang="en-US" dirty="0"/>
            </a:p>
          </p:txBody>
        </p:sp>
      </p:grpSp>
      <p:grpSp>
        <p:nvGrpSpPr>
          <p:cNvPr id="10" name="群組 9"/>
          <p:cNvGrpSpPr/>
          <p:nvPr/>
        </p:nvGrpSpPr>
        <p:grpSpPr>
          <a:xfrm>
            <a:off x="5246686" y="4535687"/>
            <a:ext cx="1991430" cy="587049"/>
            <a:chOff x="7374366" y="2756732"/>
            <a:chExt cx="1991430" cy="587049"/>
          </a:xfrm>
        </p:grpSpPr>
        <p:cxnSp>
          <p:nvCxnSpPr>
            <p:cNvPr id="33" name="直線單箭頭接點 32"/>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7374366" y="2799361"/>
              <a:ext cx="776411" cy="369332"/>
            </a:xfrm>
            <a:prstGeom prst="rect">
              <a:avLst/>
            </a:prstGeom>
            <a:noFill/>
          </p:spPr>
          <p:txBody>
            <a:bodyPr wrap="square" rtlCol="0">
              <a:spAutoFit/>
            </a:bodyPr>
            <a:lstStyle/>
            <a:p>
              <a:r>
                <a:rPr lang="en-US" altLang="zh-TW" dirty="0"/>
                <a:t>route</a:t>
              </a:r>
              <a:endParaRPr lang="zh-TW" altLang="en-US" dirty="0"/>
            </a:p>
          </p:txBody>
        </p:sp>
        <p:sp>
          <p:nvSpPr>
            <p:cNvPr id="35" name="文字方塊 34"/>
            <p:cNvSpPr txBox="1"/>
            <p:nvPr/>
          </p:nvSpPr>
          <p:spPr>
            <a:xfrm>
              <a:off x="8442959" y="2799361"/>
              <a:ext cx="922837" cy="369332"/>
            </a:xfrm>
            <a:prstGeom prst="rect">
              <a:avLst/>
            </a:prstGeom>
            <a:noFill/>
          </p:spPr>
          <p:txBody>
            <a:bodyPr wrap="square" rtlCol="0">
              <a:spAutoFit/>
            </a:bodyPr>
            <a:lstStyle/>
            <a:p>
              <a:r>
                <a:rPr lang="en-US" altLang="zh-TW" dirty="0"/>
                <a:t>socket</a:t>
              </a:r>
              <a:endParaRPr lang="zh-TW" altLang="en-US" dirty="0"/>
            </a:p>
          </p:txBody>
        </p:sp>
      </p:grpSp>
      <p:grpSp>
        <p:nvGrpSpPr>
          <p:cNvPr id="11" name="群組 10"/>
          <p:cNvGrpSpPr/>
          <p:nvPr/>
        </p:nvGrpSpPr>
        <p:grpSpPr>
          <a:xfrm rot="16200000">
            <a:off x="4150735" y="1527784"/>
            <a:ext cx="1112263" cy="949427"/>
            <a:chOff x="7717206" y="2625571"/>
            <a:chExt cx="1112263" cy="949427"/>
          </a:xfrm>
        </p:grpSpPr>
        <p:cxnSp>
          <p:nvCxnSpPr>
            <p:cNvPr id="30" name="直線單箭頭接點 29"/>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7717206" y="2698293"/>
              <a:ext cx="461665" cy="803984"/>
            </a:xfrm>
            <a:prstGeom prst="rect">
              <a:avLst/>
            </a:prstGeom>
            <a:noFill/>
          </p:spPr>
          <p:txBody>
            <a:bodyPr vert="eaVert" wrap="square" rtlCol="0">
              <a:spAutoFit/>
            </a:bodyPr>
            <a:lstStyle/>
            <a:p>
              <a:r>
                <a:rPr lang="zh-TW" altLang="en-US" dirty="0"/>
                <a:t>單芯線</a:t>
              </a:r>
            </a:p>
          </p:txBody>
        </p:sp>
        <p:sp>
          <p:nvSpPr>
            <p:cNvPr id="32" name="文字方塊 31"/>
            <p:cNvSpPr txBox="1"/>
            <p:nvPr/>
          </p:nvSpPr>
          <p:spPr>
            <a:xfrm>
              <a:off x="8367804" y="2625571"/>
              <a:ext cx="461665" cy="949427"/>
            </a:xfrm>
            <a:prstGeom prst="rect">
              <a:avLst/>
            </a:prstGeom>
            <a:noFill/>
          </p:spPr>
          <p:txBody>
            <a:bodyPr vert="eaVert" wrap="square" rtlCol="0">
              <a:spAutoFit/>
            </a:bodyPr>
            <a:lstStyle/>
            <a:p>
              <a:r>
                <a:rPr lang="en-US" altLang="zh-TW" dirty="0"/>
                <a:t>analog</a:t>
              </a:r>
              <a:endParaRPr lang="zh-TW" altLang="en-US" dirty="0"/>
            </a:p>
          </p:txBody>
        </p:sp>
      </p:grpSp>
      <p:sp>
        <p:nvSpPr>
          <p:cNvPr id="12" name="矩形 11"/>
          <p:cNvSpPr/>
          <p:nvPr/>
        </p:nvSpPr>
        <p:spPr>
          <a:xfrm>
            <a:off x="2317492"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激光裝置</a:t>
            </a:r>
            <a:endParaRPr lang="en-US" altLang="zh-TW" dirty="0"/>
          </a:p>
          <a:p>
            <a:pPr algn="ctr"/>
            <a:r>
              <a:rPr lang="zh-TW" altLang="en-US" dirty="0"/>
              <a:t>光敏電阻</a:t>
            </a:r>
          </a:p>
        </p:txBody>
      </p:sp>
      <p:grpSp>
        <p:nvGrpSpPr>
          <p:cNvPr id="13" name="群組 12"/>
          <p:cNvGrpSpPr/>
          <p:nvPr/>
        </p:nvGrpSpPr>
        <p:grpSpPr>
          <a:xfrm rot="16200000">
            <a:off x="4127747" y="3467251"/>
            <a:ext cx="1112264" cy="803984"/>
            <a:chOff x="7717206" y="2698293"/>
            <a:chExt cx="1112264" cy="803984"/>
          </a:xfrm>
        </p:grpSpPr>
        <p:cxnSp>
          <p:nvCxnSpPr>
            <p:cNvPr id="27" name="直線單箭頭接點 26"/>
            <p:cNvCxnSpPr/>
            <p:nvPr/>
          </p:nvCxnSpPr>
          <p:spPr>
            <a:xfrm flipH="1">
              <a:off x="8293338" y="2756732"/>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7717206" y="2698293"/>
              <a:ext cx="461665" cy="803984"/>
            </a:xfrm>
            <a:prstGeom prst="rect">
              <a:avLst/>
            </a:prstGeom>
            <a:noFill/>
          </p:spPr>
          <p:txBody>
            <a:bodyPr vert="eaVert" wrap="square" rtlCol="0">
              <a:spAutoFit/>
            </a:bodyPr>
            <a:lstStyle/>
            <a:p>
              <a:r>
                <a:rPr lang="zh-TW" altLang="en-US" dirty="0"/>
                <a:t>單芯線</a:t>
              </a:r>
            </a:p>
          </p:txBody>
        </p:sp>
        <p:sp>
          <p:nvSpPr>
            <p:cNvPr id="29" name="文字方塊 28"/>
            <p:cNvSpPr txBox="1"/>
            <p:nvPr/>
          </p:nvSpPr>
          <p:spPr>
            <a:xfrm>
              <a:off x="8367805" y="2710632"/>
              <a:ext cx="461665" cy="779302"/>
            </a:xfrm>
            <a:prstGeom prst="rect">
              <a:avLst/>
            </a:prstGeom>
            <a:noFill/>
          </p:spPr>
          <p:txBody>
            <a:bodyPr vert="eaVert" wrap="square" rtlCol="0">
              <a:spAutoFit/>
            </a:bodyPr>
            <a:lstStyle/>
            <a:p>
              <a:r>
                <a:rPr lang="en-US" altLang="zh-TW" dirty="0"/>
                <a:t>digital</a:t>
              </a:r>
              <a:endParaRPr lang="zh-TW" altLang="en-US" dirty="0"/>
            </a:p>
          </p:txBody>
        </p:sp>
      </p:grpSp>
      <p:sp>
        <p:nvSpPr>
          <p:cNvPr id="14" name="矩形 13"/>
          <p:cNvSpPr/>
          <p:nvPr/>
        </p:nvSpPr>
        <p:spPr>
          <a:xfrm>
            <a:off x="2312231" y="343319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按鈕裝置</a:t>
            </a:r>
          </a:p>
        </p:txBody>
      </p:sp>
      <p:sp>
        <p:nvSpPr>
          <p:cNvPr id="15" name="矩形 14"/>
          <p:cNvSpPr/>
          <p:nvPr/>
        </p:nvSpPr>
        <p:spPr>
          <a:xfrm>
            <a:off x="8036464" y="1569782"/>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蜂鳴器</a:t>
            </a:r>
          </a:p>
        </p:txBody>
      </p:sp>
      <p:grpSp>
        <p:nvGrpSpPr>
          <p:cNvPr id="16" name="群組 15"/>
          <p:cNvGrpSpPr/>
          <p:nvPr/>
        </p:nvGrpSpPr>
        <p:grpSpPr>
          <a:xfrm>
            <a:off x="7125725" y="1448668"/>
            <a:ext cx="821554" cy="1111426"/>
            <a:chOff x="7097128" y="1192464"/>
            <a:chExt cx="821554" cy="1111426"/>
          </a:xfrm>
        </p:grpSpPr>
        <p:cxnSp>
          <p:nvCxnSpPr>
            <p:cNvPr id="24" name="直線單箭頭接點 23"/>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rot="16200000">
              <a:off x="7268287" y="1671066"/>
              <a:ext cx="461665" cy="803984"/>
            </a:xfrm>
            <a:prstGeom prst="rect">
              <a:avLst/>
            </a:prstGeom>
            <a:noFill/>
          </p:spPr>
          <p:txBody>
            <a:bodyPr vert="eaVert" wrap="square" rtlCol="0">
              <a:spAutoFit/>
            </a:bodyPr>
            <a:lstStyle/>
            <a:p>
              <a:r>
                <a:rPr lang="zh-TW" altLang="en-US" dirty="0"/>
                <a:t>單芯線</a:t>
              </a:r>
            </a:p>
          </p:txBody>
        </p:sp>
        <p:sp>
          <p:nvSpPr>
            <p:cNvPr id="26" name="文字方塊 25"/>
            <p:cNvSpPr txBox="1"/>
            <p:nvPr/>
          </p:nvSpPr>
          <p:spPr>
            <a:xfrm rot="16200000">
              <a:off x="7277155" y="1012602"/>
              <a:ext cx="461665" cy="821389"/>
            </a:xfrm>
            <a:prstGeom prst="rect">
              <a:avLst/>
            </a:prstGeom>
            <a:noFill/>
          </p:spPr>
          <p:txBody>
            <a:bodyPr vert="eaVert" wrap="square" rtlCol="0">
              <a:spAutoFit/>
            </a:bodyPr>
            <a:lstStyle/>
            <a:p>
              <a:r>
                <a:rPr lang="en-US" altLang="zh-TW" dirty="0"/>
                <a:t>digital</a:t>
              </a:r>
            </a:p>
          </p:txBody>
        </p:sp>
      </p:grpSp>
      <p:sp>
        <p:nvSpPr>
          <p:cNvPr id="17" name="矩形 16"/>
          <p:cNvSpPr/>
          <p:nvPr/>
        </p:nvSpPr>
        <p:spPr>
          <a:xfrm>
            <a:off x="8035018" y="343924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RGB</a:t>
            </a:r>
            <a:r>
              <a:rPr lang="zh-TW" altLang="en-US" dirty="0"/>
              <a:t>裝置</a:t>
            </a:r>
          </a:p>
        </p:txBody>
      </p:sp>
      <p:grpSp>
        <p:nvGrpSpPr>
          <p:cNvPr id="18" name="群組 17"/>
          <p:cNvGrpSpPr/>
          <p:nvPr/>
        </p:nvGrpSpPr>
        <p:grpSpPr>
          <a:xfrm>
            <a:off x="7124361" y="3258446"/>
            <a:ext cx="821554" cy="1111426"/>
            <a:chOff x="7097128" y="1192464"/>
            <a:chExt cx="821554" cy="1111426"/>
          </a:xfrm>
        </p:grpSpPr>
        <p:cxnSp>
          <p:nvCxnSpPr>
            <p:cNvPr id="21" name="直線單箭頭接點 20"/>
            <p:cNvCxnSpPr/>
            <p:nvPr/>
          </p:nvCxnSpPr>
          <p:spPr>
            <a:xfrm rot="16200000" flipH="1">
              <a:off x="7504407" y="1453239"/>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rot="16200000">
              <a:off x="7268287" y="1671066"/>
              <a:ext cx="461665" cy="803984"/>
            </a:xfrm>
            <a:prstGeom prst="rect">
              <a:avLst/>
            </a:prstGeom>
            <a:noFill/>
          </p:spPr>
          <p:txBody>
            <a:bodyPr vert="eaVert" wrap="square" rtlCol="0">
              <a:spAutoFit/>
            </a:bodyPr>
            <a:lstStyle/>
            <a:p>
              <a:r>
                <a:rPr lang="zh-TW" altLang="en-US" dirty="0"/>
                <a:t>單芯線</a:t>
              </a:r>
            </a:p>
          </p:txBody>
        </p:sp>
        <p:sp>
          <p:nvSpPr>
            <p:cNvPr id="23" name="文字方塊 22"/>
            <p:cNvSpPr txBox="1"/>
            <p:nvPr/>
          </p:nvSpPr>
          <p:spPr>
            <a:xfrm rot="16200000">
              <a:off x="7277155" y="1012602"/>
              <a:ext cx="461665" cy="821389"/>
            </a:xfrm>
            <a:prstGeom prst="rect">
              <a:avLst/>
            </a:prstGeom>
            <a:noFill/>
          </p:spPr>
          <p:txBody>
            <a:bodyPr vert="eaVert" wrap="square" rtlCol="0">
              <a:spAutoFit/>
            </a:bodyPr>
            <a:lstStyle/>
            <a:p>
              <a:r>
                <a:rPr lang="en-US" altLang="zh-TW" dirty="0"/>
                <a:t>digital</a:t>
              </a:r>
            </a:p>
          </p:txBody>
        </p:sp>
      </p:grpSp>
      <p:sp>
        <p:nvSpPr>
          <p:cNvPr id="19" name="矩形 18"/>
          <p:cNvSpPr/>
          <p:nvPr/>
        </p:nvSpPr>
        <p:spPr>
          <a:xfrm>
            <a:off x="8041826" y="523191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database</a:t>
            </a:r>
            <a:endParaRPr lang="zh-TW" altLang="en-US" dirty="0"/>
          </a:p>
        </p:txBody>
      </p:sp>
      <p:cxnSp>
        <p:nvCxnSpPr>
          <p:cNvPr id="20" name="直線單箭頭接點 19"/>
          <p:cNvCxnSpPr/>
          <p:nvPr/>
        </p:nvCxnSpPr>
        <p:spPr>
          <a:xfrm rot="16200000" flipH="1">
            <a:off x="7641546" y="5379463"/>
            <a:ext cx="1" cy="587049"/>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7BFDC443-CB51-4EB9-A555-FFF2C2EE662D}"/>
              </a:ext>
            </a:extLst>
          </p:cNvPr>
          <p:cNvCxnSpPr>
            <a:cxnSpLocks/>
          </p:cNvCxnSpPr>
          <p:nvPr/>
        </p:nvCxnSpPr>
        <p:spPr>
          <a:xfrm flipH="1" flipV="1">
            <a:off x="4340325" y="5689111"/>
            <a:ext cx="587050" cy="1"/>
          </a:xfrm>
          <a:prstGeom prst="straightConnector1">
            <a:avLst/>
          </a:prstGeom>
          <a:ln w="101600">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B91E3838-82D8-4930-A757-C1997A4C9155}"/>
              </a:ext>
            </a:extLst>
          </p:cNvPr>
          <p:cNvSpPr/>
          <p:nvPr/>
        </p:nvSpPr>
        <p:spPr>
          <a:xfrm>
            <a:off x="2272393" y="5231911"/>
            <a:ext cx="18379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Web</a:t>
            </a:r>
            <a:endParaRPr lang="zh-TW" altLang="en-US" dirty="0"/>
          </a:p>
        </p:txBody>
      </p:sp>
      <p:grpSp>
        <p:nvGrpSpPr>
          <p:cNvPr id="42" name="群組 41">
            <a:extLst>
              <a:ext uri="{FF2B5EF4-FFF2-40B4-BE49-F238E27FC236}">
                <a16:creationId xmlns:a16="http://schemas.microsoft.com/office/drawing/2014/main" id="{10DD8C89-5622-49F2-891D-668F9D5557E3}"/>
              </a:ext>
            </a:extLst>
          </p:cNvPr>
          <p:cNvGrpSpPr/>
          <p:nvPr/>
        </p:nvGrpSpPr>
        <p:grpSpPr>
          <a:xfrm rot="16200000">
            <a:off x="4150367" y="5148619"/>
            <a:ext cx="1102931" cy="1051170"/>
            <a:chOff x="7717208" y="2541601"/>
            <a:chExt cx="1102931" cy="1051170"/>
          </a:xfrm>
        </p:grpSpPr>
        <p:sp>
          <p:nvSpPr>
            <p:cNvPr id="44" name="文字方塊 43">
              <a:extLst>
                <a:ext uri="{FF2B5EF4-FFF2-40B4-BE49-F238E27FC236}">
                  <a16:creationId xmlns:a16="http://schemas.microsoft.com/office/drawing/2014/main" id="{1C175A2C-16D9-4741-A361-7DA925324F6A}"/>
                </a:ext>
              </a:extLst>
            </p:cNvPr>
            <p:cNvSpPr txBox="1"/>
            <p:nvPr/>
          </p:nvSpPr>
          <p:spPr>
            <a:xfrm>
              <a:off x="7717208" y="2698300"/>
              <a:ext cx="461665" cy="803984"/>
            </a:xfrm>
            <a:prstGeom prst="rect">
              <a:avLst/>
            </a:prstGeom>
            <a:noFill/>
          </p:spPr>
          <p:txBody>
            <a:bodyPr vert="eaVert" wrap="square" rtlCol="0">
              <a:spAutoFit/>
            </a:bodyPr>
            <a:lstStyle/>
            <a:p>
              <a:r>
                <a:rPr lang="en-US" altLang="zh-TW" dirty="0"/>
                <a:t>route</a:t>
              </a:r>
              <a:endParaRPr lang="zh-TW" altLang="en-US" dirty="0"/>
            </a:p>
          </p:txBody>
        </p:sp>
        <p:sp>
          <p:nvSpPr>
            <p:cNvPr id="45" name="文字方塊 44">
              <a:extLst>
                <a:ext uri="{FF2B5EF4-FFF2-40B4-BE49-F238E27FC236}">
                  <a16:creationId xmlns:a16="http://schemas.microsoft.com/office/drawing/2014/main" id="{E1D7696E-BA25-4077-8760-0355B884E2B2}"/>
                </a:ext>
              </a:extLst>
            </p:cNvPr>
            <p:cNvSpPr txBox="1"/>
            <p:nvPr/>
          </p:nvSpPr>
          <p:spPr>
            <a:xfrm>
              <a:off x="8358474" y="2541601"/>
              <a:ext cx="461665" cy="1051170"/>
            </a:xfrm>
            <a:prstGeom prst="rect">
              <a:avLst/>
            </a:prstGeom>
            <a:noFill/>
          </p:spPr>
          <p:txBody>
            <a:bodyPr vert="eaVert" wrap="square" rtlCol="0">
              <a:spAutoFit/>
            </a:bodyPr>
            <a:lstStyle/>
            <a:p>
              <a:r>
                <a:rPr lang="en-US" altLang="zh-TW" dirty="0"/>
                <a:t>network</a:t>
              </a:r>
              <a:endParaRPr lang="zh-TW" altLang="en-US" dirty="0"/>
            </a:p>
          </p:txBody>
        </p:sp>
      </p:grpSp>
    </p:spTree>
    <p:extLst>
      <p:ext uri="{BB962C8B-B14F-4D97-AF65-F5344CB8AC3E}">
        <p14:creationId xmlns:p14="http://schemas.microsoft.com/office/powerpoint/2010/main" val="273193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2BF90-7484-4D1E-AFC1-B5C7864EA2E5}"/>
              </a:ext>
            </a:extLst>
          </p:cNvPr>
          <p:cNvSpPr>
            <a:spLocks noGrp="1"/>
          </p:cNvSpPr>
          <p:nvPr>
            <p:ph type="title"/>
          </p:nvPr>
        </p:nvSpPr>
        <p:spPr>
          <a:xfrm>
            <a:off x="5368889" y="0"/>
            <a:ext cx="1454222" cy="1507067"/>
          </a:xfrm>
        </p:spPr>
        <p:txBody>
          <a:bodyPr>
            <a:noAutofit/>
          </a:bodyPr>
          <a:lstStyle/>
          <a:p>
            <a:pPr algn="ctr"/>
            <a:r>
              <a:rPr lang="zh-TW" altLang="en-US" sz="5000" dirty="0"/>
              <a:t>結論</a:t>
            </a:r>
          </a:p>
        </p:txBody>
      </p:sp>
      <p:sp>
        <p:nvSpPr>
          <p:cNvPr id="3" name="內容版面配置區 2">
            <a:extLst>
              <a:ext uri="{FF2B5EF4-FFF2-40B4-BE49-F238E27FC236}">
                <a16:creationId xmlns:a16="http://schemas.microsoft.com/office/drawing/2014/main" id="{CA513484-4225-4F1F-AB6C-B117C94DFBD3}"/>
              </a:ext>
            </a:extLst>
          </p:cNvPr>
          <p:cNvSpPr>
            <a:spLocks noGrp="1"/>
          </p:cNvSpPr>
          <p:nvPr>
            <p:ph idx="1"/>
          </p:nvPr>
        </p:nvSpPr>
        <p:spPr>
          <a:xfrm>
            <a:off x="1828800" y="2038738"/>
            <a:ext cx="8534400" cy="3615267"/>
          </a:xfrm>
        </p:spPr>
        <p:txBody>
          <a:bodyPr anchor="ctr">
            <a:normAutofit/>
          </a:bodyPr>
          <a:lstStyle/>
          <a:p>
            <a:r>
              <a:rPr lang="zh-TW" altLang="en-US" sz="2400" dirty="0">
                <a:solidFill>
                  <a:schemeClr val="tx1"/>
                </a:solidFill>
                <a:latin typeface="微軟正黑體" panose="020B0604030504040204" pitchFamily="34" charset="-120"/>
                <a:ea typeface="微軟正黑體" panose="020B0604030504040204" pitchFamily="34" charset="-120"/>
              </a:rPr>
              <a:t>透過這次機會我們嘗試去解決海灘髒亂的問題，現階段雖然不能解決所有的問題，但是我們提出一個和一般不一樣的方法透過這種機制來獎勵做好事的人。</a:t>
            </a:r>
            <a:endParaRPr lang="en-US" altLang="zh-TW" sz="2400" dirty="0">
              <a:solidFill>
                <a:schemeClr val="tx1"/>
              </a:solidFill>
              <a:latin typeface="微軟正黑體" panose="020B0604030504040204" pitchFamily="34" charset="-120"/>
              <a:ea typeface="微軟正黑體" panose="020B0604030504040204" pitchFamily="34" charset="-120"/>
            </a:endParaRPr>
          </a:p>
          <a:p>
            <a:endParaRPr lang="en-US" altLang="zh-TW" sz="2400" dirty="0">
              <a:solidFill>
                <a:schemeClr val="tx1"/>
              </a:solidFill>
              <a:latin typeface="微軟正黑體" panose="020B0604030504040204" pitchFamily="34" charset="-120"/>
              <a:ea typeface="微軟正黑體" panose="020B0604030504040204" pitchFamily="34" charset="-120"/>
            </a:endParaRPr>
          </a:p>
          <a:p>
            <a:r>
              <a:rPr lang="zh-TW" altLang="en-US" sz="2400" dirty="0">
                <a:solidFill>
                  <a:schemeClr val="tx1"/>
                </a:solidFill>
                <a:latin typeface="微軟正黑體" panose="020B0604030504040204" pitchFamily="34" charset="-120"/>
                <a:ea typeface="微軟正黑體" panose="020B0604030504040204" pitchFamily="34" charset="-120"/>
              </a:rPr>
              <a:t>經過人們的口而相傳和更多的廠商加入提供更多的優惠，相信一定能吸引更多人加入讓海岸更加乾淨。</a:t>
            </a:r>
            <a:endParaRPr lang="en-US" altLang="zh-TW" sz="24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684025"/>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334</TotalTime>
  <Words>390</Words>
  <Application>Microsoft Office PowerPoint</Application>
  <PresentationFormat>寬螢幕</PresentationFormat>
  <Paragraphs>59</Paragraphs>
  <Slides>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vt:i4>
      </vt:variant>
    </vt:vector>
  </HeadingPairs>
  <TitlesOfParts>
    <vt:vector size="11" baseType="lpstr">
      <vt:lpstr>微軟正黑體</vt:lpstr>
      <vt:lpstr>Arial</vt:lpstr>
      <vt:lpstr>Century Gothic</vt:lpstr>
      <vt:lpstr>Wingdings 3</vt:lpstr>
      <vt:lpstr>切割線</vt:lpstr>
      <vt:lpstr>用續發展 - 淨灘</vt:lpstr>
      <vt:lpstr>動機</vt:lpstr>
      <vt:lpstr>想法</vt:lpstr>
      <vt:lpstr>實作</vt:lpstr>
      <vt:lpstr>實作</vt:lpstr>
      <vt:lpstr>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用續發展 - 淨灘</dc:title>
  <dc:creator>SORA</dc:creator>
  <cp:lastModifiedBy>SORA</cp:lastModifiedBy>
  <cp:revision>32</cp:revision>
  <dcterms:created xsi:type="dcterms:W3CDTF">2018-05-05T03:10:33Z</dcterms:created>
  <dcterms:modified xsi:type="dcterms:W3CDTF">2018-05-05T22:23:04Z</dcterms:modified>
</cp:coreProperties>
</file>