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TW" altLang="en-US"/>
              <a:t>按一下以編輯母片標題樣式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1367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Date Placeholder 2"/>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3571452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576072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34941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78724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TW" altLang="en-US"/>
              <a:t>編輯母片文字樣式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61889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TW" altLang="en-US"/>
              <a:t>按一下以編輯母片標題樣式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TW" altLang="en-US"/>
              <a:t>編輯母片文字樣式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177684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41327442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75724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nchor="ct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481331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2654200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2628133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2648796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2457270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648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260466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TW" altLang="en-US"/>
              <a:t>按一下以編輯母片標題樣式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462306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zh-TW"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814574727"/>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xmlns="" id="{8003CC06-462E-434C-9758-B4CF61882509}"/>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1254888"/>
            <a:ext cx="12192000" cy="9175208"/>
          </a:xfrm>
          <a:prstGeom prst="rect">
            <a:avLst/>
          </a:prstGeom>
        </p:spPr>
      </p:pic>
      <p:sp>
        <p:nvSpPr>
          <p:cNvPr id="2" name="標題 1">
            <a:extLst>
              <a:ext uri="{FF2B5EF4-FFF2-40B4-BE49-F238E27FC236}">
                <a16:creationId xmlns:a16="http://schemas.microsoft.com/office/drawing/2014/main" xmlns="" id="{9B7F8B52-C41D-4EFC-8550-9BF33F5D7845}"/>
              </a:ext>
            </a:extLst>
          </p:cNvPr>
          <p:cNvSpPr>
            <a:spLocks noGrp="1"/>
          </p:cNvSpPr>
          <p:nvPr>
            <p:ph type="ctrTitle"/>
          </p:nvPr>
        </p:nvSpPr>
        <p:spPr>
          <a:xfrm>
            <a:off x="2850500" y="1233973"/>
            <a:ext cx="6909320" cy="1285292"/>
          </a:xfrm>
        </p:spPr>
        <p:txBody>
          <a:bodyPr>
            <a:noAutofit/>
          </a:bodyPr>
          <a:lstStyle/>
          <a:p>
            <a:r>
              <a:rPr lang="zh-TW" altLang="en-US" sz="7000" b="1" dirty="0">
                <a:solidFill>
                  <a:schemeClr val="bg1">
                    <a:lumMod val="85000"/>
                    <a:lumOff val="15000"/>
                  </a:schemeClr>
                </a:solidFill>
              </a:rPr>
              <a:t>用續發展 </a:t>
            </a:r>
            <a:r>
              <a:rPr lang="en-US" altLang="zh-TW" sz="7000" b="1" dirty="0">
                <a:solidFill>
                  <a:schemeClr val="bg1">
                    <a:lumMod val="85000"/>
                    <a:lumOff val="15000"/>
                  </a:schemeClr>
                </a:solidFill>
              </a:rPr>
              <a:t>- </a:t>
            </a:r>
            <a:r>
              <a:rPr lang="zh-TW" altLang="en-US" sz="7000" b="1" dirty="0">
                <a:solidFill>
                  <a:schemeClr val="bg1">
                    <a:lumMod val="85000"/>
                    <a:lumOff val="15000"/>
                  </a:schemeClr>
                </a:solidFill>
              </a:rPr>
              <a:t>淨灘</a:t>
            </a:r>
            <a:endParaRPr lang="zh-TW" altLang="en-US" sz="7000" dirty="0">
              <a:solidFill>
                <a:schemeClr val="bg1">
                  <a:lumMod val="85000"/>
                  <a:lumOff val="15000"/>
                </a:schemeClr>
              </a:solidFill>
            </a:endParaRPr>
          </a:p>
        </p:txBody>
      </p:sp>
      <p:sp>
        <p:nvSpPr>
          <p:cNvPr id="3" name="副標題 2">
            <a:extLst>
              <a:ext uri="{FF2B5EF4-FFF2-40B4-BE49-F238E27FC236}">
                <a16:creationId xmlns:a16="http://schemas.microsoft.com/office/drawing/2014/main" xmlns="" id="{CEC7EADB-DD78-464E-8485-A7AE9FB77153}"/>
              </a:ext>
            </a:extLst>
          </p:cNvPr>
          <p:cNvSpPr>
            <a:spLocks noGrp="1"/>
          </p:cNvSpPr>
          <p:nvPr>
            <p:ph type="subTitle" idx="1"/>
          </p:nvPr>
        </p:nvSpPr>
        <p:spPr>
          <a:xfrm>
            <a:off x="4702630" y="2892491"/>
            <a:ext cx="2593046" cy="2556586"/>
          </a:xfrm>
        </p:spPr>
        <p:txBody>
          <a:bodyPr>
            <a:normAutofit fontScale="77500" lnSpcReduction="20000"/>
          </a:bodyPr>
          <a:lstStyle/>
          <a:p>
            <a:r>
              <a:rPr lang="zh-CN" altLang="en-US" sz="3500" b="1" dirty="0">
                <a:solidFill>
                  <a:schemeClr val="bg2">
                    <a:lumMod val="50000"/>
                  </a:schemeClr>
                </a:solidFill>
                <a:latin typeface="標楷體" panose="03000509000000000000" pitchFamily="65" charset="-120"/>
                <a:ea typeface="標楷體" panose="03000509000000000000" pitchFamily="65" charset="-120"/>
              </a:rPr>
              <a:t>組長：</a:t>
            </a:r>
            <a:r>
              <a:rPr lang="zh-TW" altLang="en-US" sz="3500" b="1" dirty="0">
                <a:solidFill>
                  <a:schemeClr val="bg2">
                    <a:lumMod val="50000"/>
                  </a:schemeClr>
                </a:solidFill>
                <a:latin typeface="標楷體" panose="03000509000000000000" pitchFamily="65" charset="-120"/>
                <a:ea typeface="標楷體" panose="03000509000000000000" pitchFamily="65" charset="-120"/>
              </a:rPr>
              <a:t>郭宗翰</a:t>
            </a:r>
            <a:endParaRPr lang="en-US" altLang="zh-TW" sz="3500" b="1" dirty="0">
              <a:solidFill>
                <a:schemeClr val="bg2">
                  <a:lumMod val="50000"/>
                </a:schemeClr>
              </a:solidFill>
              <a:latin typeface="標楷體" panose="03000509000000000000" pitchFamily="65" charset="-120"/>
              <a:ea typeface="標楷體" panose="03000509000000000000" pitchFamily="65" charset="-120"/>
            </a:endParaRPr>
          </a:p>
          <a:p>
            <a:endParaRPr lang="en-US" altLang="zh-TW" sz="3500" b="1" dirty="0">
              <a:solidFill>
                <a:schemeClr val="bg2">
                  <a:lumMod val="50000"/>
                </a:schemeClr>
              </a:solidFill>
              <a:latin typeface="標楷體" panose="03000509000000000000" pitchFamily="65" charset="-120"/>
              <a:ea typeface="標楷體" panose="03000509000000000000" pitchFamily="65" charset="-120"/>
            </a:endParaRPr>
          </a:p>
          <a:p>
            <a:r>
              <a:rPr lang="zh-TW" altLang="en-US" sz="3500" b="1" dirty="0">
                <a:solidFill>
                  <a:schemeClr val="bg2">
                    <a:lumMod val="50000"/>
                  </a:schemeClr>
                </a:solidFill>
                <a:latin typeface="標楷體" panose="03000509000000000000" pitchFamily="65" charset="-120"/>
                <a:ea typeface="標楷體" panose="03000509000000000000" pitchFamily="65" charset="-120"/>
              </a:rPr>
              <a:t>組員：李汶道</a:t>
            </a:r>
            <a:endParaRPr lang="en-US" altLang="zh-TW" sz="3500" b="1" dirty="0">
              <a:solidFill>
                <a:schemeClr val="bg2">
                  <a:lumMod val="50000"/>
                </a:schemeClr>
              </a:solidFill>
              <a:latin typeface="標楷體" panose="03000509000000000000" pitchFamily="65" charset="-120"/>
              <a:ea typeface="標楷體" panose="03000509000000000000" pitchFamily="65" charset="-120"/>
            </a:endParaRPr>
          </a:p>
          <a:p>
            <a:endParaRPr lang="en-US" altLang="zh-TW" sz="3500" b="1" dirty="0">
              <a:solidFill>
                <a:schemeClr val="bg2">
                  <a:lumMod val="50000"/>
                </a:schemeClr>
              </a:solidFill>
              <a:latin typeface="標楷體" panose="03000509000000000000" pitchFamily="65" charset="-120"/>
              <a:ea typeface="標楷體" panose="03000509000000000000" pitchFamily="65" charset="-120"/>
            </a:endParaRPr>
          </a:p>
          <a:p>
            <a:r>
              <a:rPr lang="zh-CN" altLang="en-US" sz="3500" b="1" dirty="0">
                <a:solidFill>
                  <a:schemeClr val="bg2">
                    <a:lumMod val="50000"/>
                  </a:schemeClr>
                </a:solidFill>
                <a:latin typeface="標楷體" panose="03000509000000000000" pitchFamily="65" charset="-120"/>
                <a:ea typeface="標楷體" panose="03000509000000000000" pitchFamily="65" charset="-120"/>
              </a:rPr>
              <a:t>組員：</a:t>
            </a:r>
            <a:r>
              <a:rPr lang="zh-TW" altLang="en-US" sz="3500" b="1" dirty="0">
                <a:solidFill>
                  <a:schemeClr val="bg2">
                    <a:lumMod val="50000"/>
                  </a:schemeClr>
                </a:solidFill>
                <a:latin typeface="標楷體" panose="03000509000000000000" pitchFamily="65" charset="-120"/>
                <a:ea typeface="標楷體" panose="03000509000000000000" pitchFamily="65" charset="-120"/>
              </a:rPr>
              <a:t>邱立倫</a:t>
            </a:r>
          </a:p>
          <a:p>
            <a:pPr algn="l"/>
            <a:endParaRPr lang="en-US" altLang="zh-TW"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774700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93769179-CC27-42AA-B3FA-22C4285134EF}"/>
              </a:ext>
            </a:extLst>
          </p:cNvPr>
          <p:cNvSpPr>
            <a:spLocks noGrp="1"/>
          </p:cNvSpPr>
          <p:nvPr>
            <p:ph type="title"/>
          </p:nvPr>
        </p:nvSpPr>
        <p:spPr>
          <a:xfrm>
            <a:off x="4891569" y="186620"/>
            <a:ext cx="2408862" cy="1049174"/>
          </a:xfrm>
        </p:spPr>
        <p:txBody>
          <a:bodyPr/>
          <a:lstStyle/>
          <a:p>
            <a:r>
              <a:rPr lang="zh-TW" altLang="en-US" dirty="0"/>
              <a:t>動機：</a:t>
            </a:r>
          </a:p>
        </p:txBody>
      </p:sp>
      <p:sp>
        <p:nvSpPr>
          <p:cNvPr id="4" name="文字方塊 3">
            <a:extLst>
              <a:ext uri="{FF2B5EF4-FFF2-40B4-BE49-F238E27FC236}">
                <a16:creationId xmlns:a16="http://schemas.microsoft.com/office/drawing/2014/main" xmlns="" id="{4439F68A-EB4A-4729-AB5C-A3A7E090BD07}"/>
              </a:ext>
            </a:extLst>
          </p:cNvPr>
          <p:cNvSpPr txBox="1"/>
          <p:nvPr/>
        </p:nvSpPr>
        <p:spPr>
          <a:xfrm>
            <a:off x="1293779" y="2325292"/>
            <a:ext cx="9980135" cy="1477328"/>
          </a:xfrm>
          <a:prstGeom prst="rect">
            <a:avLst/>
          </a:prstGeom>
          <a:noFill/>
        </p:spPr>
        <p:txBody>
          <a:bodyPr wrap="square" rtlCol="0">
            <a:spAutoFit/>
          </a:bodyPr>
          <a:lstStyle/>
          <a:p>
            <a:r>
              <a:rPr lang="zh-TW" altLang="en-US" dirty="0"/>
              <a:t>面對美麗的海灘，如果只是清理只能算是做一半，</a:t>
            </a:r>
            <a:endParaRPr lang="en-US" altLang="zh-TW" dirty="0"/>
          </a:p>
          <a:p>
            <a:endParaRPr lang="en-US" altLang="zh-TW" dirty="0"/>
          </a:p>
          <a:p>
            <a:r>
              <a:rPr lang="zh-TW" altLang="en-US" dirty="0"/>
              <a:t>所以我們希望能夠製作出一套機制來讓大家做環保之外也能意識到永續的重要性，</a:t>
            </a:r>
            <a:endParaRPr lang="en-US" altLang="zh-TW" dirty="0"/>
          </a:p>
          <a:p>
            <a:endParaRPr lang="en-US" altLang="zh-TW" dirty="0"/>
          </a:p>
          <a:p>
            <a:r>
              <a:rPr lang="zh-TW" altLang="en-US" dirty="0"/>
              <a:t>以達到不隨地丟垃圾，也能隨時做環保的機制，更加推廣經濟流動。</a:t>
            </a:r>
          </a:p>
        </p:txBody>
      </p:sp>
    </p:spTree>
    <p:extLst>
      <p:ext uri="{BB962C8B-B14F-4D97-AF65-F5344CB8AC3E}">
        <p14:creationId xmlns:p14="http://schemas.microsoft.com/office/powerpoint/2010/main" val="1866882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5461AFF9-5C20-46CA-8B21-2B6716253C76}"/>
              </a:ext>
            </a:extLst>
          </p:cNvPr>
          <p:cNvSpPr>
            <a:spLocks noGrp="1"/>
          </p:cNvSpPr>
          <p:nvPr>
            <p:ph type="title"/>
          </p:nvPr>
        </p:nvSpPr>
        <p:spPr>
          <a:xfrm>
            <a:off x="4822760" y="233264"/>
            <a:ext cx="2415851" cy="1077166"/>
          </a:xfrm>
        </p:spPr>
        <p:txBody>
          <a:bodyPr/>
          <a:lstStyle/>
          <a:p>
            <a:r>
              <a:rPr lang="zh-TW" altLang="en-US" dirty="0"/>
              <a:t>想法：</a:t>
            </a:r>
          </a:p>
        </p:txBody>
      </p:sp>
      <p:sp>
        <p:nvSpPr>
          <p:cNvPr id="4" name="文字方塊 3">
            <a:extLst>
              <a:ext uri="{FF2B5EF4-FFF2-40B4-BE49-F238E27FC236}">
                <a16:creationId xmlns:a16="http://schemas.microsoft.com/office/drawing/2014/main" xmlns="" id="{BD08EDE8-0F7D-42CA-9926-02FF24A3D791}"/>
              </a:ext>
            </a:extLst>
          </p:cNvPr>
          <p:cNvSpPr txBox="1"/>
          <p:nvPr/>
        </p:nvSpPr>
        <p:spPr>
          <a:xfrm>
            <a:off x="1857983" y="1819073"/>
            <a:ext cx="8956298" cy="2585323"/>
          </a:xfrm>
          <a:prstGeom prst="rect">
            <a:avLst/>
          </a:prstGeom>
          <a:noFill/>
        </p:spPr>
        <p:txBody>
          <a:bodyPr wrap="none" rtlCol="0">
            <a:spAutoFit/>
          </a:bodyPr>
          <a:lstStyle/>
          <a:p>
            <a:r>
              <a:rPr lang="zh-TW" altLang="en-US" dirty="0"/>
              <a:t>我們思考的方式是以，能夠運動又能夠賺取點數和減少垃圾為方向，</a:t>
            </a:r>
            <a:endParaRPr lang="en-US" altLang="zh-TW" dirty="0"/>
          </a:p>
          <a:p>
            <a:endParaRPr lang="en-US" altLang="zh-TW" dirty="0"/>
          </a:p>
          <a:p>
            <a:r>
              <a:rPr lang="zh-TW" altLang="en-US" dirty="0"/>
              <a:t>回想起如</a:t>
            </a:r>
            <a:r>
              <a:rPr lang="en-US" altLang="zh-TW" dirty="0"/>
              <a:t>“</a:t>
            </a:r>
            <a:r>
              <a:rPr lang="zh-CN" altLang="en-US" dirty="0"/>
              <a:t>寶可夢</a:t>
            </a:r>
            <a:r>
              <a:rPr lang="en-US" altLang="zh-CN" dirty="0"/>
              <a:t>”</a:t>
            </a:r>
            <a:r>
              <a:rPr lang="zh-CN" altLang="en-US" dirty="0"/>
              <a:t>這類的遊戲，</a:t>
            </a:r>
            <a:endParaRPr lang="en-US" altLang="zh-CN" dirty="0"/>
          </a:p>
          <a:p>
            <a:endParaRPr lang="en-US" altLang="zh-TW" dirty="0"/>
          </a:p>
          <a:p>
            <a:r>
              <a:rPr lang="zh-CN" altLang="en-US" dirty="0"/>
              <a:t>如果大眾重遊戲的樂趣中來撿垃圾做環保為目的，還能夠換取優惠已達到促進消費力。</a:t>
            </a:r>
            <a:endParaRPr lang="en-US" altLang="zh-CN" dirty="0"/>
          </a:p>
          <a:p>
            <a:endParaRPr lang="en-US" altLang="zh-TW" dirty="0"/>
          </a:p>
          <a:p>
            <a:r>
              <a:rPr lang="zh-CN" altLang="en-US" dirty="0"/>
              <a:t>而大眾也會不亂丟垃圾，以回收垃圾跟撿垃圾的方式賺取點數或遊戲的成就之類的。</a:t>
            </a:r>
            <a:endParaRPr lang="en-US" altLang="zh-CN" dirty="0"/>
          </a:p>
          <a:p>
            <a:endParaRPr lang="en-US" altLang="zh-CN" dirty="0"/>
          </a:p>
          <a:p>
            <a:r>
              <a:rPr lang="zh-CN" altLang="en-US" dirty="0"/>
              <a:t>以排名、積分、成就方式來給予成就感。</a:t>
            </a:r>
            <a:endParaRPr lang="en-US" altLang="zh-CN" dirty="0"/>
          </a:p>
        </p:txBody>
      </p:sp>
    </p:spTree>
    <p:extLst>
      <p:ext uri="{BB962C8B-B14F-4D97-AF65-F5344CB8AC3E}">
        <p14:creationId xmlns:p14="http://schemas.microsoft.com/office/powerpoint/2010/main" val="2320353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5672BF90-7484-4D1E-AFC1-B5C7864EA2E5}"/>
              </a:ext>
            </a:extLst>
          </p:cNvPr>
          <p:cNvSpPr>
            <a:spLocks noGrp="1"/>
          </p:cNvSpPr>
          <p:nvPr>
            <p:ph type="title"/>
          </p:nvPr>
        </p:nvSpPr>
        <p:spPr/>
        <p:txBody>
          <a:bodyPr/>
          <a:lstStyle/>
          <a:p>
            <a:r>
              <a:rPr lang="zh-TW" altLang="en-US" dirty="0"/>
              <a:t>實作</a:t>
            </a:r>
            <a:r>
              <a:rPr lang="en-US" altLang="zh-TW" dirty="0"/>
              <a:t>(</a:t>
            </a:r>
            <a:r>
              <a:rPr lang="zh-CN" altLang="en-US" dirty="0"/>
              <a:t>硬體</a:t>
            </a:r>
            <a:r>
              <a:rPr lang="en-US" altLang="zh-TW" dirty="0"/>
              <a:t>)</a:t>
            </a:r>
            <a:r>
              <a:rPr lang="zh-TW" altLang="en-US" dirty="0"/>
              <a:t>：</a:t>
            </a:r>
          </a:p>
        </p:txBody>
      </p:sp>
      <p:sp>
        <p:nvSpPr>
          <p:cNvPr id="3" name="內容版面配置區 2">
            <a:extLst>
              <a:ext uri="{FF2B5EF4-FFF2-40B4-BE49-F238E27FC236}">
                <a16:creationId xmlns:a16="http://schemas.microsoft.com/office/drawing/2014/main" xmlns="" id="{CA513484-4225-4F1F-AB6C-B117C94DFBD3}"/>
              </a:ext>
            </a:extLst>
          </p:cNvPr>
          <p:cNvSpPr>
            <a:spLocks noGrp="1"/>
          </p:cNvSpPr>
          <p:nvPr>
            <p:ph idx="1"/>
          </p:nvPr>
        </p:nvSpPr>
        <p:spPr>
          <a:xfrm>
            <a:off x="1828800" y="685800"/>
            <a:ext cx="8534400" cy="3615267"/>
          </a:xfrm>
        </p:spPr>
        <p:txBody>
          <a:bodyPr anchor="ctr"/>
          <a:lstStyle/>
          <a:p>
            <a:r>
              <a:rPr lang="zh-TW" altLang="en-US" dirty="0" smtClean="0">
                <a:solidFill>
                  <a:schemeClr val="tx1"/>
                </a:solidFill>
              </a:rPr>
              <a:t>透過簡單的激光裝置與光敏電阻做出一個裝置，能夠能把</a:t>
            </a:r>
            <a:r>
              <a:rPr lang="zh-TW" altLang="en-US" dirty="0">
                <a:solidFill>
                  <a:schemeClr val="tx1"/>
                </a:solidFill>
              </a:rPr>
              <a:t>訊號</a:t>
            </a:r>
            <a:r>
              <a:rPr lang="zh-TW" altLang="en-US" dirty="0" smtClean="0">
                <a:solidFill>
                  <a:schemeClr val="tx1"/>
                </a:solidFill>
              </a:rPr>
              <a:t>讀出並經過適當地計算和演算計算出投入</a:t>
            </a:r>
            <a:r>
              <a:rPr lang="zh-TW" altLang="en-US" dirty="0">
                <a:solidFill>
                  <a:schemeClr val="tx1"/>
                </a:solidFill>
              </a:rPr>
              <a:t>垃圾桶的件</a:t>
            </a:r>
            <a:r>
              <a:rPr lang="zh-TW" altLang="en-US" dirty="0" smtClean="0">
                <a:solidFill>
                  <a:schemeClr val="tx1"/>
                </a:solidFill>
              </a:rPr>
              <a:t>數，之後把信號轉換</a:t>
            </a:r>
            <a:r>
              <a:rPr lang="zh-TW" altLang="en-US" dirty="0">
                <a:solidFill>
                  <a:schemeClr val="tx1"/>
                </a:solidFill>
              </a:rPr>
              <a:t>成樹莓派可以</a:t>
            </a:r>
            <a:r>
              <a:rPr lang="zh-TW" altLang="en-US" dirty="0" smtClean="0">
                <a:solidFill>
                  <a:schemeClr val="tx1"/>
                </a:solidFill>
              </a:rPr>
              <a:t>讀取的信號並傳送。</a:t>
            </a:r>
            <a:endParaRPr lang="en-US" altLang="zh-TW" dirty="0" smtClean="0">
              <a:solidFill>
                <a:schemeClr val="tx1"/>
              </a:solidFill>
            </a:endParaRPr>
          </a:p>
          <a:p>
            <a:endParaRPr lang="en-US" altLang="zh-TW" dirty="0">
              <a:solidFill>
                <a:schemeClr val="tx1"/>
              </a:solidFill>
            </a:endParaRPr>
          </a:p>
          <a:p>
            <a:r>
              <a:rPr lang="en-US" altLang="zh-TW" dirty="0" smtClean="0">
                <a:solidFill>
                  <a:schemeClr val="tx1"/>
                </a:solidFill>
              </a:rPr>
              <a:t>123</a:t>
            </a:r>
            <a:endParaRPr lang="zh-TW" altLang="en-US" dirty="0">
              <a:solidFill>
                <a:schemeClr val="tx1"/>
              </a:solidFill>
            </a:endParaRPr>
          </a:p>
        </p:txBody>
      </p:sp>
    </p:spTree>
    <p:extLst>
      <p:ext uri="{BB962C8B-B14F-4D97-AF65-F5344CB8AC3E}">
        <p14:creationId xmlns:p14="http://schemas.microsoft.com/office/powerpoint/2010/main" val="1698240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F6284AD-0379-4797-9AB8-F457A2FBD822}"/>
              </a:ext>
            </a:extLst>
          </p:cNvPr>
          <p:cNvSpPr>
            <a:spLocks noGrp="1"/>
          </p:cNvSpPr>
          <p:nvPr>
            <p:ph type="title"/>
          </p:nvPr>
        </p:nvSpPr>
        <p:spPr/>
        <p:txBody>
          <a:bodyPr/>
          <a:lstStyle/>
          <a:p>
            <a:r>
              <a:rPr lang="zh-TW" altLang="en-US" dirty="0"/>
              <a:t>實作</a:t>
            </a:r>
            <a:r>
              <a:rPr lang="en-US" altLang="zh-TW" dirty="0"/>
              <a:t>(</a:t>
            </a:r>
            <a:r>
              <a:rPr lang="zh-CN" altLang="en-US" dirty="0"/>
              <a:t>軟體</a:t>
            </a:r>
            <a:r>
              <a:rPr lang="en-US" altLang="zh-TW" dirty="0"/>
              <a:t>)</a:t>
            </a:r>
            <a:r>
              <a:rPr lang="zh-TW" altLang="en-US" dirty="0"/>
              <a:t>：</a:t>
            </a:r>
          </a:p>
        </p:txBody>
      </p:sp>
      <p:sp>
        <p:nvSpPr>
          <p:cNvPr id="3" name="內容版面配置區 2">
            <a:extLst>
              <a:ext uri="{FF2B5EF4-FFF2-40B4-BE49-F238E27FC236}">
                <a16:creationId xmlns:a16="http://schemas.microsoft.com/office/drawing/2014/main" xmlns="" id="{0B72595E-3D5D-4A90-AD56-F00A19EED66F}"/>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1196812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AD758B33-8FFE-49B0-A6E7-5A36BBBC7254}"/>
              </a:ext>
            </a:extLst>
          </p:cNvPr>
          <p:cNvSpPr>
            <a:spLocks noGrp="1"/>
          </p:cNvSpPr>
          <p:nvPr>
            <p:ph type="title"/>
          </p:nvPr>
        </p:nvSpPr>
        <p:spPr/>
        <p:txBody>
          <a:bodyPr/>
          <a:lstStyle/>
          <a:p>
            <a:r>
              <a:rPr lang="zh-TW" altLang="en-US" dirty="0"/>
              <a:t>結論：</a:t>
            </a:r>
          </a:p>
        </p:txBody>
      </p:sp>
      <p:sp>
        <p:nvSpPr>
          <p:cNvPr id="3" name="內容版面配置區 2">
            <a:extLst>
              <a:ext uri="{FF2B5EF4-FFF2-40B4-BE49-F238E27FC236}">
                <a16:creationId xmlns:a16="http://schemas.microsoft.com/office/drawing/2014/main" xmlns="" id="{E2FC3CB2-F95D-4989-BB95-E31983FA7C23}"/>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3677177943"/>
      </p:ext>
    </p:extLst>
  </p:cSld>
  <p:clrMapOvr>
    <a:masterClrMapping/>
  </p:clrMapOvr>
</p:sld>
</file>

<file path=ppt/theme/theme1.xml><?xml version="1.0" encoding="utf-8"?>
<a:theme xmlns:a="http://schemas.openxmlformats.org/drawingml/2006/main" name="切割線">
  <a:themeElements>
    <a:clrScheme name="切割線">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割線">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割線">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160</TotalTime>
  <Words>235</Words>
  <Application>Microsoft Office PowerPoint</Application>
  <PresentationFormat>寬螢幕</PresentationFormat>
  <Paragraphs>28</Paragraphs>
  <Slides>6</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6</vt:i4>
      </vt:variant>
    </vt:vector>
  </HeadingPairs>
  <TitlesOfParts>
    <vt:vector size="12" baseType="lpstr">
      <vt:lpstr>幼圆</vt:lpstr>
      <vt:lpstr>微軟正黑體</vt:lpstr>
      <vt:lpstr>標楷體</vt:lpstr>
      <vt:lpstr>Century Gothic</vt:lpstr>
      <vt:lpstr>Wingdings 3</vt:lpstr>
      <vt:lpstr>切割線</vt:lpstr>
      <vt:lpstr>用續發展 - 淨灘</vt:lpstr>
      <vt:lpstr>動機：</vt:lpstr>
      <vt:lpstr>想法：</vt:lpstr>
      <vt:lpstr>實作(硬體)：</vt:lpstr>
      <vt:lpstr>實作(軟體)：</vt:lpstr>
      <vt:lpstr>結論：</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用續發展 - 淨灘</dc:title>
  <dc:creator>SORA</dc:creator>
  <cp:lastModifiedBy>ALAN</cp:lastModifiedBy>
  <cp:revision>10</cp:revision>
  <dcterms:created xsi:type="dcterms:W3CDTF">2018-05-05T03:10:33Z</dcterms:created>
  <dcterms:modified xsi:type="dcterms:W3CDTF">2018-05-05T10:31:38Z</dcterms:modified>
</cp:coreProperties>
</file>