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0" r:id="rId4"/>
    <p:sldId id="265" r:id="rId5"/>
    <p:sldId id="259"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xmlns=""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xmlns="" id="{CEC7EADB-DD78-464E-8485-A7AE9FB77153}"/>
              </a:ext>
            </a:extLst>
          </p:cNvPr>
          <p:cNvSpPr>
            <a:spLocks noGrp="1"/>
          </p:cNvSpPr>
          <p:nvPr>
            <p:ph type="subTitle" idx="1"/>
          </p:nvPr>
        </p:nvSpPr>
        <p:spPr>
          <a:xfrm>
            <a:off x="4574831" y="3669731"/>
            <a:ext cx="3042338" cy="1798381"/>
          </a:xfrm>
        </p:spPr>
        <p:txBody>
          <a:bodyPr>
            <a:normAutofit fontScale="47500" lnSpcReduction="20000"/>
          </a:bodyPr>
          <a:lstStyle/>
          <a:p>
            <a:r>
              <a:rPr lang="zh-CN" altLang="en-US" sz="3500" b="1" spc="2000" dirty="0" smtClean="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a:t>
            </a:r>
            <a:r>
              <a:rPr lang="zh-TW" altLang="en-US" sz="3500" b="1" spc="2000" dirty="0" smtClean="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3500" b="1" spc="2000" dirty="0" smtClean="0">
                <a:solidFill>
                  <a:schemeClr val="bg2">
                    <a:lumMod val="50000"/>
                  </a:schemeClr>
                </a:solidFill>
                <a:latin typeface="微軟正黑體" panose="020B0604030504040204" pitchFamily="34" charset="-120"/>
                <a:ea typeface="微軟正黑體" panose="020B0604030504040204" pitchFamily="34" charset="-120"/>
              </a:rPr>
              <a:t>邱立綸</a:t>
            </a:r>
            <a:endPar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endParaRPr>
          </a:p>
          <a:p>
            <a:pPr algn="l"/>
            <a:endParaRPr lang="en-US" altLang="zh-TW"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a:t>
            </a:r>
            <a:r>
              <a:rPr lang="zh-TW" altLang="en-US" sz="2400" dirty="0" smtClean="0">
                <a:solidFill>
                  <a:schemeClr val="tx1"/>
                </a:solidFill>
                <a:latin typeface="微軟正黑體" panose="020B0604030504040204" pitchFamily="34" charset="-120"/>
              </a:rPr>
              <a:t>，如果</a:t>
            </a:r>
            <a:r>
              <a:rPr lang="zh-TW" altLang="en-US" sz="2400" dirty="0">
                <a:solidFill>
                  <a:schemeClr val="tx1"/>
                </a:solidFill>
                <a:latin typeface="微軟正黑體" panose="020B0604030504040204" pitchFamily="34" charset="-120"/>
              </a:rPr>
              <a:t>只是清理只能算是做</a:t>
            </a:r>
            <a:r>
              <a:rPr lang="zh-TW" altLang="en-US" sz="2400" dirty="0" smtClean="0">
                <a:solidFill>
                  <a:schemeClr val="tx1"/>
                </a:solidFill>
                <a:latin typeface="微軟正黑體" panose="020B0604030504040204" pitchFamily="34" charset="-120"/>
              </a:rPr>
              <a:t>一半。</a:t>
            </a:r>
            <a:endParaRPr lang="en-US" altLang="zh-TW" sz="2400" dirty="0" smtClean="0">
              <a:solidFill>
                <a:schemeClr val="tx1"/>
              </a:solidFill>
              <a:latin typeface="微軟正黑體" panose="020B0604030504040204" pitchFamily="34" charset="-120"/>
            </a:endParaRPr>
          </a:p>
          <a:p>
            <a:endParaRPr lang="en-US" altLang="zh-TW" sz="2400" dirty="0" smtClean="0">
              <a:solidFill>
                <a:schemeClr val="tx1"/>
              </a:solidFill>
              <a:latin typeface="微軟正黑體" panose="020B0604030504040204" pitchFamily="34" charset="-120"/>
            </a:endParaRPr>
          </a:p>
          <a:p>
            <a:r>
              <a:rPr lang="zh-TW" altLang="en-US" sz="2400" dirty="0" smtClean="0">
                <a:solidFill>
                  <a:schemeClr val="tx1"/>
                </a:solidFill>
                <a:latin typeface="微軟正黑體" panose="020B0604030504040204" pitchFamily="34" charset="-120"/>
              </a:rPr>
              <a:t>因此我們</a:t>
            </a:r>
            <a:r>
              <a:rPr lang="zh-TW" altLang="en-US" sz="2400" dirty="0">
                <a:solidFill>
                  <a:schemeClr val="tx1"/>
                </a:solidFill>
                <a:latin typeface="微軟正黑體" panose="020B0604030504040204" pitchFamily="34" charset="-120"/>
              </a:rPr>
              <a:t>希望能夠製作出一套機制來讓大家做環保之外也能意識到永續的</a:t>
            </a:r>
            <a:r>
              <a:rPr lang="zh-TW" altLang="en-US" sz="2400" dirty="0" smtClean="0">
                <a:solidFill>
                  <a:schemeClr val="tx1"/>
                </a:solidFill>
                <a:latin typeface="微軟正黑體" panose="020B0604030504040204" pitchFamily="34" charset="-120"/>
              </a:rPr>
              <a:t>重要性。</a:t>
            </a:r>
            <a:endParaRPr lang="en-US" altLang="zh-TW" sz="2400" dirty="0" smtClean="0">
              <a:solidFill>
                <a:schemeClr val="tx1"/>
              </a:solidFill>
              <a:latin typeface="微軟正黑體" panose="020B0604030504040204" pitchFamily="34" charset="-120"/>
            </a:endParaRPr>
          </a:p>
          <a:p>
            <a:endParaRPr lang="en-US" altLang="zh-TW" sz="2400" dirty="0" smtClean="0">
              <a:solidFill>
                <a:schemeClr val="tx1"/>
              </a:solidFill>
              <a:latin typeface="微軟正黑體" panose="020B0604030504040204" pitchFamily="34" charset="-120"/>
            </a:endParaRPr>
          </a:p>
          <a:p>
            <a:r>
              <a:rPr lang="zh-TW" altLang="en-US" sz="2400" dirty="0" smtClean="0">
                <a:solidFill>
                  <a:schemeClr val="tx1"/>
                </a:solidFill>
                <a:latin typeface="微軟正黑體" panose="020B0604030504040204" pitchFamily="34" charset="-120"/>
              </a:rPr>
              <a:t>達到</a:t>
            </a:r>
            <a:r>
              <a:rPr lang="zh-TW" altLang="en-US" sz="2400" dirty="0">
                <a:solidFill>
                  <a:schemeClr val="tx1"/>
                </a:solidFill>
                <a:latin typeface="微軟正黑體" panose="020B0604030504040204" pitchFamily="34" charset="-120"/>
              </a:rPr>
              <a:t>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a:t>
            </a:r>
            <a:r>
              <a:rPr lang="zh-TW" altLang="en-US" sz="2400" dirty="0" smtClean="0">
                <a:solidFill>
                  <a:schemeClr val="tx1"/>
                </a:solidFill>
                <a:latin typeface="微軟正黑體" panose="020B0604030504040204" pitchFamily="34" charset="-120"/>
                <a:ea typeface="微軟正黑體" panose="020B0604030504040204" pitchFamily="34" charset="-120"/>
              </a:rPr>
              <a:t>，回想</a:t>
            </a:r>
            <a:r>
              <a:rPr lang="zh-TW" altLang="en-US" sz="2400" dirty="0">
                <a:solidFill>
                  <a:schemeClr val="tx1"/>
                </a:solidFill>
                <a:latin typeface="微軟正黑體" panose="020B0604030504040204" pitchFamily="34" charset="-120"/>
                <a:ea typeface="微軟正黑體" panose="020B0604030504040204" pitchFamily="34" charset="-120"/>
              </a:rPr>
              <a:t>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a:t>
            </a:r>
            <a:r>
              <a:rPr lang="zh-CN" altLang="en-US" sz="2400" dirty="0" smtClean="0">
                <a:solidFill>
                  <a:schemeClr val="tx1"/>
                </a:solidFill>
                <a:latin typeface="微軟正黑體" panose="020B0604030504040204" pitchFamily="34" charset="-120"/>
                <a:ea typeface="微軟正黑體" panose="020B0604030504040204" pitchFamily="34" charset="-120"/>
              </a:rPr>
              <a:t>遊戲</a:t>
            </a:r>
            <a:r>
              <a:rPr lang="zh-TW" altLang="en-US" sz="2400" dirty="0" smtClean="0">
                <a:solidFill>
                  <a:schemeClr val="tx1"/>
                </a:solidFill>
                <a:latin typeface="微軟正黑體" panose="020B0604030504040204" pitchFamily="34" charset="-120"/>
                <a:ea typeface="微軟正黑體" panose="020B0604030504040204" pitchFamily="34" charset="-120"/>
              </a:rPr>
              <a:t>。</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r>
              <a:rPr lang="zh-CN" altLang="en-US" sz="2400" dirty="0" smtClean="0">
                <a:solidFill>
                  <a:schemeClr val="tx1"/>
                </a:solidFill>
                <a:latin typeface="微軟正黑體" panose="020B0604030504040204" pitchFamily="34" charset="-120"/>
                <a:ea typeface="微軟正黑體" panose="020B0604030504040204" pitchFamily="34" charset="-120"/>
              </a:rPr>
              <a:t>。</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a:t>
            </a:r>
            <a:r>
              <a:rPr lang="zh-CN" altLang="en-US" sz="2400" dirty="0" smtClean="0">
                <a:solidFill>
                  <a:schemeClr val="tx1"/>
                </a:solidFill>
                <a:latin typeface="微軟正黑體" panose="020B0604030504040204" pitchFamily="34" charset="-120"/>
                <a:ea typeface="微軟正黑體" panose="020B0604030504040204" pitchFamily="34" charset="-120"/>
              </a:rPr>
              <a:t>的。</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a:t>
            </a:r>
            <a:r>
              <a:rPr lang="zh-TW" altLang="en-US" sz="5000" dirty="0" smtClean="0"/>
              <a:t>作</a:t>
            </a:r>
            <a:endParaRPr lang="zh-TW" altLang="en-US" sz="5000" dirty="0"/>
          </a:p>
        </p:txBody>
      </p:sp>
      <p:grpSp>
        <p:nvGrpSpPr>
          <p:cNvPr id="5" name="群組 4"/>
          <p:cNvGrpSpPr/>
          <p:nvPr/>
        </p:nvGrpSpPr>
        <p:grpSpPr>
          <a:xfrm>
            <a:off x="2312231" y="1446366"/>
            <a:ext cx="7567539" cy="4704760"/>
            <a:chOff x="2171192" y="1327494"/>
            <a:chExt cx="7567539" cy="4704760"/>
          </a:xfrm>
        </p:grpSpPr>
        <p:sp>
          <p:nvSpPr>
            <p:cNvPr id="6" name="矩形 5"/>
            <p:cNvSpPr/>
            <p:nvPr/>
          </p:nvSpPr>
          <p:spPr>
            <a:xfrm>
              <a:off x="5056440" y="331431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樹莓派</a:t>
              </a:r>
              <a:endParaRPr lang="zh-TW" altLang="en-US" dirty="0"/>
            </a:p>
          </p:txBody>
        </p:sp>
        <p:sp>
          <p:nvSpPr>
            <p:cNvPr id="7" name="矩形 6"/>
            <p:cNvSpPr/>
            <p:nvPr/>
          </p:nvSpPr>
          <p:spPr>
            <a:xfrm>
              <a:off x="5057886"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ARDUINO</a:t>
              </a:r>
              <a:endParaRPr lang="zh-TW" altLang="en-US" dirty="0"/>
            </a:p>
          </p:txBody>
        </p:sp>
        <p:sp>
          <p:nvSpPr>
            <p:cNvPr id="8" name="矩形 7"/>
            <p:cNvSpPr/>
            <p:nvPr/>
          </p:nvSpPr>
          <p:spPr>
            <a:xfrm>
              <a:off x="5061802" y="5117854"/>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個人</a:t>
              </a:r>
              <a:r>
                <a:rPr lang="zh-TW" altLang="en-US" dirty="0"/>
                <a:t>電腦</a:t>
              </a:r>
            </a:p>
          </p:txBody>
        </p:sp>
        <p:grpSp>
          <p:nvGrpSpPr>
            <p:cNvPr id="9" name="群組 8"/>
            <p:cNvGrpSpPr/>
            <p:nvPr/>
          </p:nvGrpSpPr>
          <p:grpSpPr>
            <a:xfrm>
              <a:off x="5026570" y="2566870"/>
              <a:ext cx="1912366" cy="587049"/>
              <a:chOff x="7262688" y="2756732"/>
              <a:chExt cx="1912366" cy="587049"/>
            </a:xfrm>
          </p:grpSpPr>
          <p:cxnSp>
            <p:nvCxnSpPr>
              <p:cNvPr id="36" name="直線單箭頭接點 35"/>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smtClean="0"/>
                  <a:t>單芯</a:t>
                </a:r>
                <a:r>
                  <a:rPr lang="zh-TW" altLang="en-US" dirty="0"/>
                  <a:t>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smtClean="0"/>
                  <a:t>data</a:t>
                </a:r>
                <a:endParaRPr lang="zh-TW" altLang="en-US" dirty="0"/>
              </a:p>
            </p:txBody>
          </p:sp>
        </p:grpSp>
        <p:grpSp>
          <p:nvGrpSpPr>
            <p:cNvPr id="10" name="群組 9"/>
            <p:cNvGrpSpPr/>
            <p:nvPr/>
          </p:nvGrpSpPr>
          <p:grpSpPr>
            <a:xfrm>
              <a:off x="5105647" y="4416815"/>
              <a:ext cx="1991430" cy="587049"/>
              <a:chOff x="7374366" y="2756732"/>
              <a:chExt cx="1991430" cy="587049"/>
            </a:xfrm>
          </p:grpSpPr>
          <p:cxnSp>
            <p:nvCxnSpPr>
              <p:cNvPr id="33" name="直線單箭頭接點 32"/>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374366" y="2799361"/>
                <a:ext cx="776411" cy="369332"/>
              </a:xfrm>
              <a:prstGeom prst="rect">
                <a:avLst/>
              </a:prstGeom>
              <a:noFill/>
            </p:spPr>
            <p:txBody>
              <a:bodyPr wrap="square" rtlCol="0">
                <a:spAutoFit/>
              </a:bodyPr>
              <a:lstStyle/>
              <a:p>
                <a:r>
                  <a:rPr lang="en-US" altLang="zh-TW" dirty="0" smtClean="0"/>
                  <a:t>route</a:t>
                </a:r>
                <a:endParaRPr lang="zh-TW" altLang="en-US" dirty="0"/>
              </a:p>
            </p:txBody>
          </p:sp>
          <p:sp>
            <p:nvSpPr>
              <p:cNvPr id="35" name="文字方塊 34"/>
              <p:cNvSpPr txBox="1"/>
              <p:nvPr/>
            </p:nvSpPr>
            <p:spPr>
              <a:xfrm>
                <a:off x="8442959" y="2799361"/>
                <a:ext cx="922837" cy="369332"/>
              </a:xfrm>
              <a:prstGeom prst="rect">
                <a:avLst/>
              </a:prstGeom>
              <a:noFill/>
            </p:spPr>
            <p:txBody>
              <a:bodyPr wrap="square" rtlCol="0">
                <a:spAutoFit/>
              </a:bodyPr>
              <a:lstStyle/>
              <a:p>
                <a:r>
                  <a:rPr lang="en-US" altLang="zh-TW" dirty="0" smtClean="0"/>
                  <a:t>socket</a:t>
                </a:r>
                <a:endParaRPr lang="zh-TW" altLang="en-US" dirty="0"/>
              </a:p>
            </p:txBody>
          </p:sp>
        </p:grpSp>
        <p:grpSp>
          <p:nvGrpSpPr>
            <p:cNvPr id="11" name="群組 10"/>
            <p:cNvGrpSpPr/>
            <p:nvPr/>
          </p:nvGrpSpPr>
          <p:grpSpPr>
            <a:xfrm rot="16200000">
              <a:off x="4009696" y="1408912"/>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smtClean="0"/>
                  <a:t>analog</a:t>
                </a:r>
                <a:endParaRPr lang="zh-TW" altLang="en-US" dirty="0"/>
              </a:p>
            </p:txBody>
          </p:sp>
        </p:grpSp>
        <p:sp>
          <p:nvSpPr>
            <p:cNvPr id="12" name="矩形 11"/>
            <p:cNvSpPr/>
            <p:nvPr/>
          </p:nvSpPr>
          <p:spPr>
            <a:xfrm>
              <a:off x="2176453"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激光裝置</a:t>
              </a:r>
              <a:endParaRPr lang="en-US" altLang="zh-TW" dirty="0" smtClean="0"/>
            </a:p>
            <a:p>
              <a:pPr algn="ctr"/>
              <a:r>
                <a:rPr lang="zh-TW" altLang="en-US" dirty="0" smtClean="0"/>
                <a:t>光敏</a:t>
              </a:r>
              <a:r>
                <a:rPr lang="zh-TW" altLang="en-US" dirty="0"/>
                <a:t>電阻</a:t>
              </a:r>
            </a:p>
          </p:txBody>
        </p:sp>
        <p:grpSp>
          <p:nvGrpSpPr>
            <p:cNvPr id="13" name="群組 12"/>
            <p:cNvGrpSpPr/>
            <p:nvPr/>
          </p:nvGrpSpPr>
          <p:grpSpPr>
            <a:xfrm rot="16200000">
              <a:off x="3986708" y="3348379"/>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smtClean="0"/>
                  <a:t>digital</a:t>
                </a:r>
                <a:endParaRPr lang="zh-TW" altLang="en-US" dirty="0"/>
              </a:p>
            </p:txBody>
          </p:sp>
        </p:grpSp>
        <p:sp>
          <p:nvSpPr>
            <p:cNvPr id="14" name="矩形 13"/>
            <p:cNvSpPr/>
            <p:nvPr/>
          </p:nvSpPr>
          <p:spPr>
            <a:xfrm>
              <a:off x="2171192" y="331431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按鈕裝</a:t>
              </a:r>
              <a:r>
                <a:rPr lang="zh-TW" altLang="en-US" dirty="0"/>
                <a:t>置</a:t>
              </a:r>
            </a:p>
          </p:txBody>
        </p:sp>
        <p:sp>
          <p:nvSpPr>
            <p:cNvPr id="15" name="矩形 14"/>
            <p:cNvSpPr/>
            <p:nvPr/>
          </p:nvSpPr>
          <p:spPr>
            <a:xfrm>
              <a:off x="7895425" y="1450910"/>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6984686" y="1329796"/>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smtClean="0"/>
                  <a:t>digital</a:t>
                </a:r>
              </a:p>
            </p:txBody>
          </p:sp>
        </p:grpSp>
        <p:sp>
          <p:nvSpPr>
            <p:cNvPr id="17" name="矩形 16"/>
            <p:cNvSpPr/>
            <p:nvPr/>
          </p:nvSpPr>
          <p:spPr>
            <a:xfrm>
              <a:off x="7893979" y="332036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RGB</a:t>
              </a:r>
              <a:r>
                <a:rPr lang="zh-TW" altLang="en-US" dirty="0" smtClean="0"/>
                <a:t>裝置</a:t>
              </a:r>
              <a:endParaRPr lang="zh-TW" altLang="en-US" dirty="0"/>
            </a:p>
          </p:txBody>
        </p:sp>
        <p:grpSp>
          <p:nvGrpSpPr>
            <p:cNvPr id="18" name="群組 17"/>
            <p:cNvGrpSpPr/>
            <p:nvPr/>
          </p:nvGrpSpPr>
          <p:grpSpPr>
            <a:xfrm>
              <a:off x="6983322" y="3139574"/>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smtClean="0"/>
                  <a:t>單芯</a:t>
                </a:r>
                <a:r>
                  <a:rPr lang="zh-TW" altLang="en-US" dirty="0"/>
                  <a:t>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smtClean="0"/>
                  <a:t>digital</a:t>
                </a:r>
              </a:p>
            </p:txBody>
          </p:sp>
        </p:grpSp>
        <p:sp>
          <p:nvSpPr>
            <p:cNvPr id="19" name="矩形 18"/>
            <p:cNvSpPr/>
            <p:nvPr/>
          </p:nvSpPr>
          <p:spPr>
            <a:xfrm>
              <a:off x="7900787" y="5113039"/>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database</a:t>
              </a:r>
              <a:endParaRPr lang="zh-TW" altLang="en-US" dirty="0"/>
            </a:p>
          </p:txBody>
        </p:sp>
        <p:cxnSp>
          <p:nvCxnSpPr>
            <p:cNvPr id="20" name="直線單箭頭接點 19"/>
            <p:cNvCxnSpPr/>
            <p:nvPr/>
          </p:nvCxnSpPr>
          <p:spPr>
            <a:xfrm rot="16200000" flipH="1">
              <a:off x="7500507" y="5260591"/>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193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a:t>
            </a:r>
            <a:r>
              <a:rPr lang="zh-TW" altLang="en-US" sz="5000" dirty="0" smtClean="0"/>
              <a:t>作</a:t>
            </a:r>
            <a:endParaRPr lang="zh-TW" altLang="en-US" sz="5000" dirty="0"/>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pPr>
              <a:spcAft>
                <a:spcPts val="0"/>
              </a:spcAft>
            </a:pPr>
            <a:r>
              <a:rPr lang="zh-TW" altLang="en-US" sz="2400" dirty="0" smtClean="0">
                <a:solidFill>
                  <a:schemeClr val="tx1"/>
                </a:solidFill>
                <a:latin typeface="微軟正黑體" panose="020B0604030504040204" pitchFamily="34" charset="-120"/>
                <a:ea typeface="微軟正黑體" panose="020B0604030504040204" pitchFamily="34" charset="-120"/>
              </a:rPr>
              <a:t>透過激</a:t>
            </a:r>
            <a:r>
              <a:rPr lang="zh-TW" altLang="en-US" sz="2400" dirty="0">
                <a:solidFill>
                  <a:schemeClr val="tx1"/>
                </a:solidFill>
                <a:latin typeface="微軟正黑體" panose="020B0604030504040204" pitchFamily="34" charset="-120"/>
                <a:ea typeface="微軟正黑體" panose="020B0604030504040204" pitchFamily="34" charset="-120"/>
              </a:rPr>
              <a:t>光</a:t>
            </a:r>
            <a:r>
              <a:rPr lang="zh-TW" altLang="en-US" sz="2400" dirty="0" smtClean="0">
                <a:solidFill>
                  <a:schemeClr val="tx1"/>
                </a:solidFill>
                <a:latin typeface="微軟正黑體" panose="020B0604030504040204" pitchFamily="34" charset="-120"/>
                <a:ea typeface="微軟正黑體" panose="020B0604030504040204" pitchFamily="34" charset="-120"/>
              </a:rPr>
              <a:t>裝置和光</a:t>
            </a:r>
            <a:r>
              <a:rPr lang="zh-TW" altLang="en-US" sz="2400" dirty="0">
                <a:solidFill>
                  <a:schemeClr val="tx1"/>
                </a:solidFill>
                <a:latin typeface="微軟正黑體" panose="020B0604030504040204" pitchFamily="34" charset="-120"/>
                <a:ea typeface="微軟正黑體" panose="020B0604030504040204" pitchFamily="34" charset="-120"/>
              </a:rPr>
              <a:t>敏電阻做出一個裝置，能夠能把</a:t>
            </a:r>
            <a:r>
              <a:rPr lang="zh-TW" altLang="en-US" sz="2400" dirty="0" smtClean="0">
                <a:solidFill>
                  <a:schemeClr val="tx1"/>
                </a:solidFill>
                <a:latin typeface="微軟正黑體" panose="020B0604030504040204" pitchFamily="34" charset="-120"/>
                <a:ea typeface="微軟正黑體" panose="020B0604030504040204" pitchFamily="34" charset="-120"/>
              </a:rPr>
              <a:t>訊號讀出</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smtClean="0">
                <a:solidFill>
                  <a:schemeClr val="tx1"/>
                </a:solidFill>
                <a:latin typeface="微軟正黑體" panose="020B0604030504040204" pitchFamily="34" charset="-120"/>
                <a:ea typeface="微軟正黑體" panose="020B0604030504040204" pitchFamily="34" charset="-120"/>
              </a:rPr>
              <a:t>    並</a:t>
            </a:r>
            <a:r>
              <a:rPr lang="zh-TW" altLang="en-US" sz="2400" dirty="0">
                <a:solidFill>
                  <a:schemeClr val="tx1"/>
                </a:solidFill>
                <a:latin typeface="微軟正黑體" panose="020B0604030504040204" pitchFamily="34" charset="-120"/>
                <a:ea typeface="微軟正黑體" panose="020B0604030504040204" pitchFamily="34" charset="-120"/>
              </a:rPr>
              <a:t>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a:t>
            </a:r>
            <a:r>
              <a:rPr lang="zh-TW" altLang="en-US" sz="2400" dirty="0" smtClean="0">
                <a:solidFill>
                  <a:schemeClr val="tx1"/>
                </a:solidFill>
                <a:latin typeface="微軟正黑體" panose="020B0604030504040204" pitchFamily="34" charset="-120"/>
                <a:ea typeface="微軟正黑體" panose="020B0604030504040204" pitchFamily="34" charset="-120"/>
              </a:rPr>
              <a:t>，之後把信號</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   轉換</a:t>
            </a:r>
            <a:r>
              <a:rPr lang="zh-TW" altLang="en-US" sz="2400" dirty="0">
                <a:solidFill>
                  <a:schemeClr val="tx1"/>
                </a:solidFill>
                <a:latin typeface="微軟正黑體" panose="020B0604030504040204" pitchFamily="34" charset="-120"/>
                <a:ea typeface="微軟正黑體" panose="020B0604030504040204" pitchFamily="34" charset="-120"/>
              </a:rPr>
              <a:t>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a:solidFill>
                  <a:schemeClr val="tx1"/>
                </a:solidFill>
                <a:latin typeface="微軟正黑體" panose="020B0604030504040204" pitchFamily="34" charset="-120"/>
                <a:ea typeface="微軟正黑體" panose="020B0604030504040204" pitchFamily="34" charset="-120"/>
              </a:rPr>
              <a:t>的網路</a:t>
            </a:r>
            <a:r>
              <a:rPr lang="zh-CN" altLang="en-US" sz="2400" dirty="0" smtClean="0">
                <a:solidFill>
                  <a:schemeClr val="tx1"/>
                </a:solidFill>
                <a:latin typeface="微軟正黑體" panose="020B0604030504040204" pitchFamily="34" charset="-120"/>
                <a:ea typeface="微軟正黑體" panose="020B0604030504040204" pitchFamily="34" charset="-120"/>
              </a:rPr>
              <a:t>協定</a:t>
            </a:r>
            <a:endParaRPr lang="en-US" altLang="zh-CN" sz="2400"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   </a:t>
            </a:r>
            <a:r>
              <a:rPr lang="zh-CN" altLang="en-US" sz="2400" dirty="0" smtClean="0">
                <a:solidFill>
                  <a:schemeClr val="tx1"/>
                </a:solidFill>
                <a:latin typeface="微軟正黑體" panose="020B0604030504040204" pitchFamily="34" charset="-120"/>
                <a:ea typeface="微軟正黑體" panose="020B0604030504040204" pitchFamily="34" charset="-120"/>
              </a:rPr>
              <a:t>傳送</a:t>
            </a:r>
            <a:r>
              <a:rPr lang="zh-CN" altLang="en-US" sz="2400" dirty="0">
                <a:solidFill>
                  <a:schemeClr val="tx1"/>
                </a:solidFill>
                <a:latin typeface="微軟正黑體" panose="020B0604030504040204" pitchFamily="34" charset="-120"/>
                <a:ea typeface="微軟正黑體" panose="020B0604030504040204" pitchFamily="34" charset="-120"/>
              </a:rPr>
              <a:t>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824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smtClean="0"/>
              <a:t>結論</a:t>
            </a:r>
            <a:endParaRPr lang="zh-TW" altLang="en-US" sz="5000" dirty="0"/>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smtClean="0">
                <a:solidFill>
                  <a:schemeClr val="tx1"/>
                </a:solidFill>
                <a:latin typeface="微軟正黑體" panose="020B0604030504040204" pitchFamily="34" charset="-120"/>
                <a:ea typeface="微軟正黑體" panose="020B0604030504040204" pitchFamily="34" charset="-120"/>
              </a:rPr>
              <a:t>透過這次機會我們嘗試去解決海灘髒亂的問題，現階段雖然不能解決所有的問題，但是我們提出一個和一般不一樣的方法透過這種機制來獎勵做好事的</a:t>
            </a:r>
            <a:r>
              <a:rPr lang="zh-TW" altLang="en-US" sz="2400" dirty="0" smtClean="0">
                <a:solidFill>
                  <a:schemeClr val="tx1"/>
                </a:solidFill>
                <a:latin typeface="微軟正黑體" panose="020B0604030504040204" pitchFamily="34" charset="-120"/>
                <a:ea typeface="微軟正黑體" panose="020B0604030504040204" pitchFamily="34" charset="-120"/>
              </a:rPr>
              <a:t>人。</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TW" altLang="en-US" sz="2400" dirty="0" smtClean="0">
                <a:solidFill>
                  <a:schemeClr val="tx1"/>
                </a:solidFill>
                <a:latin typeface="微軟正黑體" panose="020B0604030504040204" pitchFamily="34" charset="-120"/>
                <a:ea typeface="微軟正黑體" panose="020B0604030504040204" pitchFamily="34" charset="-120"/>
              </a:rPr>
              <a:t>經過人們的口而相傳和更多的廠商加入提供更多的優惠，相信一定能吸引更多人加入讓海岸更加乾淨。</a:t>
            </a:r>
            <a:endParaRPr lang="en-US" altLang="zh-TW" sz="2400" dirty="0" smtClean="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319</TotalTime>
  <Words>358</Words>
  <Application>Microsoft Office PowerPoint</Application>
  <PresentationFormat>寬螢幕</PresentationFormat>
  <Paragraphs>53</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27</cp:revision>
  <dcterms:created xsi:type="dcterms:W3CDTF">2018-05-05T03:10:33Z</dcterms:created>
  <dcterms:modified xsi:type="dcterms:W3CDTF">2018-05-05T15:20:52Z</dcterms:modified>
</cp:coreProperties>
</file>