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71" r:id="rId3"/>
    <p:sldId id="270" r:id="rId4"/>
    <p:sldId id="259" r:id="rId5"/>
    <p:sldId id="265" r:id="rId6"/>
    <p:sldId id="26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F00"/>
    <a:srgbClr val="AB95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TW" altLang="en-US"/>
              <a:t>按一下以編輯母片標題樣式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1367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Date Placeholder 2"/>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3571452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576072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34941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78724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TW" altLang="en-US"/>
              <a:t>編輯母片文字樣式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61889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TW" altLang="en-US"/>
              <a:t>按一下以編輯母片標題樣式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TW" altLang="en-US"/>
              <a:t>編輯母片文字樣式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177684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41327442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75724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nchor="ct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481331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2654200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2628133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2648796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2457270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648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260466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TW" altLang="en-US"/>
              <a:t>按一下以編輯母片標題樣式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462306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zh-TW"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814574727"/>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xmlns="" id="{8003CC06-462E-434C-9758-B4CF61882509}"/>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1254888"/>
            <a:ext cx="12192000" cy="9175208"/>
          </a:xfrm>
          <a:prstGeom prst="rect">
            <a:avLst/>
          </a:prstGeom>
        </p:spPr>
      </p:pic>
      <p:sp>
        <p:nvSpPr>
          <p:cNvPr id="2" name="標題 1">
            <a:extLst>
              <a:ext uri="{FF2B5EF4-FFF2-40B4-BE49-F238E27FC236}">
                <a16:creationId xmlns:a16="http://schemas.microsoft.com/office/drawing/2014/main" xmlns="" id="{9B7F8B52-C41D-4EFC-8550-9BF33F5D7845}"/>
              </a:ext>
            </a:extLst>
          </p:cNvPr>
          <p:cNvSpPr>
            <a:spLocks noGrp="1"/>
          </p:cNvSpPr>
          <p:nvPr>
            <p:ph type="ctrTitle"/>
          </p:nvPr>
        </p:nvSpPr>
        <p:spPr>
          <a:xfrm>
            <a:off x="2850500" y="1233973"/>
            <a:ext cx="6909320" cy="1285292"/>
          </a:xfrm>
        </p:spPr>
        <p:txBody>
          <a:bodyPr>
            <a:noAutofit/>
          </a:bodyPr>
          <a:lstStyle/>
          <a:p>
            <a:r>
              <a:rPr lang="zh-TW" altLang="en-US" sz="7000" b="1" dirty="0">
                <a:solidFill>
                  <a:schemeClr val="bg1">
                    <a:lumMod val="85000"/>
                    <a:lumOff val="15000"/>
                  </a:schemeClr>
                </a:solidFill>
                <a:latin typeface="微軟正黑體" panose="020B0604030504040204" pitchFamily="34" charset="-120"/>
                <a:ea typeface="微軟正黑體" panose="020B0604030504040204" pitchFamily="34" charset="-120"/>
              </a:rPr>
              <a:t>用續發展 </a:t>
            </a:r>
            <a:r>
              <a:rPr lang="en-US" altLang="zh-TW" sz="7000" b="1" dirty="0">
                <a:solidFill>
                  <a:schemeClr val="bg1">
                    <a:lumMod val="85000"/>
                    <a:lumOff val="15000"/>
                  </a:schemeClr>
                </a:solidFill>
                <a:latin typeface="微軟正黑體" panose="020B0604030504040204" pitchFamily="34" charset="-120"/>
                <a:ea typeface="微軟正黑體" panose="020B0604030504040204" pitchFamily="34" charset="-120"/>
              </a:rPr>
              <a:t>- </a:t>
            </a:r>
            <a:r>
              <a:rPr lang="zh-TW" altLang="en-US" sz="7000" b="1" dirty="0">
                <a:solidFill>
                  <a:schemeClr val="bg1">
                    <a:lumMod val="85000"/>
                    <a:lumOff val="15000"/>
                  </a:schemeClr>
                </a:solidFill>
                <a:latin typeface="微軟正黑體" panose="020B0604030504040204" pitchFamily="34" charset="-120"/>
                <a:ea typeface="微軟正黑體" panose="020B0604030504040204" pitchFamily="34" charset="-120"/>
              </a:rPr>
              <a:t>淨灘</a:t>
            </a:r>
            <a:endParaRPr lang="zh-TW" altLang="en-US" sz="7000" dirty="0">
              <a:solidFill>
                <a:schemeClr val="bg1">
                  <a:lumMod val="85000"/>
                  <a:lumOff val="15000"/>
                </a:schemeClr>
              </a:solidFill>
              <a:latin typeface="微軟正黑體" panose="020B0604030504040204" pitchFamily="34" charset="-120"/>
              <a:ea typeface="微軟正黑體" panose="020B0604030504040204" pitchFamily="34" charset="-120"/>
            </a:endParaRPr>
          </a:p>
        </p:txBody>
      </p:sp>
      <p:sp>
        <p:nvSpPr>
          <p:cNvPr id="3" name="副標題 2">
            <a:extLst>
              <a:ext uri="{FF2B5EF4-FFF2-40B4-BE49-F238E27FC236}">
                <a16:creationId xmlns:a16="http://schemas.microsoft.com/office/drawing/2014/main" xmlns="" id="{CEC7EADB-DD78-464E-8485-A7AE9FB77153}"/>
              </a:ext>
            </a:extLst>
          </p:cNvPr>
          <p:cNvSpPr>
            <a:spLocks noGrp="1"/>
          </p:cNvSpPr>
          <p:nvPr>
            <p:ph type="subTitle" idx="1"/>
          </p:nvPr>
        </p:nvSpPr>
        <p:spPr>
          <a:xfrm>
            <a:off x="4574831" y="3669731"/>
            <a:ext cx="3042338" cy="1798381"/>
          </a:xfrm>
        </p:spPr>
        <p:txBody>
          <a:bodyPr>
            <a:normAutofit fontScale="47500" lnSpcReduction="20000"/>
          </a:bodyPr>
          <a:lstStyle/>
          <a:p>
            <a:r>
              <a:rPr lang="zh-CN" altLang="en-US" sz="3500" b="1" spc="2000" dirty="0">
                <a:solidFill>
                  <a:schemeClr val="bg2">
                    <a:lumMod val="50000"/>
                  </a:schemeClr>
                </a:solidFill>
                <a:latin typeface="微軟正黑體" panose="020B0604030504040204" pitchFamily="34" charset="-120"/>
                <a:ea typeface="微軟正黑體" panose="020B0604030504040204" pitchFamily="34" charset="-120"/>
              </a:rPr>
              <a:t>組長</a:t>
            </a:r>
            <a:r>
              <a:rPr lang="zh-TW" altLang="en-US" sz="3500" b="1" spc="2000" dirty="0">
                <a:solidFill>
                  <a:schemeClr val="bg2">
                    <a:lumMod val="50000"/>
                  </a:schemeClr>
                </a:solidFill>
                <a:latin typeface="微軟正黑體" panose="020B0604030504040204" pitchFamily="34" charset="-120"/>
                <a:ea typeface="微軟正黑體" panose="020B0604030504040204" pitchFamily="34" charset="-120"/>
              </a:rPr>
              <a:t>：郭宗翰</a:t>
            </a:r>
            <a:endParaRPr lang="en-US" altLang="zh-TW" sz="3500" b="1" spc="2000" dirty="0">
              <a:solidFill>
                <a:schemeClr val="bg2">
                  <a:lumMod val="50000"/>
                </a:schemeClr>
              </a:solidFill>
              <a:latin typeface="微軟正黑體" panose="020B0604030504040204" pitchFamily="34" charset="-120"/>
              <a:ea typeface="微軟正黑體" panose="020B0604030504040204" pitchFamily="34" charset="-120"/>
            </a:endParaRPr>
          </a:p>
          <a:p>
            <a:endParaRPr lang="en-US" altLang="zh-TW" sz="3500" b="1" spc="2000" dirty="0">
              <a:solidFill>
                <a:schemeClr val="bg2">
                  <a:lumMod val="50000"/>
                </a:schemeClr>
              </a:solidFill>
              <a:latin typeface="微軟正黑體" panose="020B0604030504040204" pitchFamily="34" charset="-120"/>
              <a:ea typeface="微軟正黑體" panose="020B0604030504040204" pitchFamily="34" charset="-120"/>
            </a:endParaRPr>
          </a:p>
          <a:p>
            <a:r>
              <a:rPr lang="zh-TW" altLang="en-US" sz="3500" b="1" spc="2000" dirty="0">
                <a:solidFill>
                  <a:schemeClr val="bg2">
                    <a:lumMod val="50000"/>
                  </a:schemeClr>
                </a:solidFill>
                <a:latin typeface="微軟正黑體" panose="020B0604030504040204" pitchFamily="34" charset="-120"/>
                <a:ea typeface="微軟正黑體" panose="020B0604030504040204" pitchFamily="34" charset="-120"/>
              </a:rPr>
              <a:t>組員：李汶道</a:t>
            </a:r>
            <a:endParaRPr lang="en-US" altLang="zh-TW" sz="3500" b="1" spc="2000" dirty="0">
              <a:solidFill>
                <a:schemeClr val="bg2">
                  <a:lumMod val="50000"/>
                </a:schemeClr>
              </a:solidFill>
              <a:latin typeface="微軟正黑體" panose="020B0604030504040204" pitchFamily="34" charset="-120"/>
              <a:ea typeface="微軟正黑體" panose="020B0604030504040204" pitchFamily="34" charset="-120"/>
            </a:endParaRPr>
          </a:p>
          <a:p>
            <a:endParaRPr lang="en-US" altLang="zh-TW" sz="3500" b="1" spc="2000" dirty="0">
              <a:solidFill>
                <a:schemeClr val="bg2">
                  <a:lumMod val="50000"/>
                </a:schemeClr>
              </a:solidFill>
              <a:latin typeface="微軟正黑體" panose="020B0604030504040204" pitchFamily="34" charset="-120"/>
              <a:ea typeface="微軟正黑體" panose="020B0604030504040204" pitchFamily="34" charset="-120"/>
            </a:endParaRPr>
          </a:p>
          <a:p>
            <a:r>
              <a:rPr lang="zh-CN" altLang="en-US" sz="3500" b="1" spc="2000" dirty="0">
                <a:solidFill>
                  <a:schemeClr val="bg2">
                    <a:lumMod val="50000"/>
                  </a:schemeClr>
                </a:solidFill>
                <a:latin typeface="微軟正黑體" panose="020B0604030504040204" pitchFamily="34" charset="-120"/>
                <a:ea typeface="微軟正黑體" panose="020B0604030504040204" pitchFamily="34" charset="-120"/>
              </a:rPr>
              <a:t>組員：</a:t>
            </a:r>
            <a:r>
              <a:rPr lang="zh-TW" altLang="en-US" sz="3500" b="1" spc="2000" dirty="0">
                <a:solidFill>
                  <a:schemeClr val="bg2">
                    <a:lumMod val="50000"/>
                  </a:schemeClr>
                </a:solidFill>
                <a:latin typeface="微軟正黑體" panose="020B0604030504040204" pitchFamily="34" charset="-120"/>
                <a:ea typeface="微軟正黑體" panose="020B0604030504040204" pitchFamily="34" charset="-120"/>
              </a:rPr>
              <a:t>邱立綸</a:t>
            </a:r>
          </a:p>
          <a:p>
            <a:pPr algn="l"/>
            <a:endParaRPr lang="en-US" altLang="zh-TW" spc="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774700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5672BF90-7484-4D1E-AFC1-B5C7864EA2E5}"/>
              </a:ext>
            </a:extLst>
          </p:cNvPr>
          <p:cNvSpPr>
            <a:spLocks noGrp="1"/>
          </p:cNvSpPr>
          <p:nvPr>
            <p:ph type="title"/>
          </p:nvPr>
        </p:nvSpPr>
        <p:spPr>
          <a:xfrm>
            <a:off x="5285831" y="0"/>
            <a:ext cx="1620338" cy="1507067"/>
          </a:xfrm>
        </p:spPr>
        <p:txBody>
          <a:bodyPr>
            <a:noAutofit/>
          </a:bodyPr>
          <a:lstStyle/>
          <a:p>
            <a:pPr algn="ctr"/>
            <a:r>
              <a:rPr lang="zh-TW" altLang="en-US" sz="5000" dirty="0"/>
              <a:t>動機</a:t>
            </a:r>
          </a:p>
        </p:txBody>
      </p:sp>
      <p:sp>
        <p:nvSpPr>
          <p:cNvPr id="3" name="內容版面配置區 2">
            <a:extLst>
              <a:ext uri="{FF2B5EF4-FFF2-40B4-BE49-F238E27FC236}">
                <a16:creationId xmlns:a16="http://schemas.microsoft.com/office/drawing/2014/main" xmlns="" id="{CA513484-4225-4F1F-AB6C-B117C94DFBD3}"/>
              </a:ext>
            </a:extLst>
          </p:cNvPr>
          <p:cNvSpPr>
            <a:spLocks noGrp="1"/>
          </p:cNvSpPr>
          <p:nvPr>
            <p:ph idx="1"/>
          </p:nvPr>
        </p:nvSpPr>
        <p:spPr>
          <a:xfrm>
            <a:off x="1828800" y="2038738"/>
            <a:ext cx="8534400" cy="3615267"/>
          </a:xfrm>
        </p:spPr>
        <p:txBody>
          <a:bodyPr anchor="ctr">
            <a:normAutofit/>
          </a:bodyPr>
          <a:lstStyle/>
          <a:p>
            <a:r>
              <a:rPr lang="zh-TW" altLang="en-US" sz="2400" dirty="0">
                <a:solidFill>
                  <a:schemeClr val="tx1"/>
                </a:solidFill>
                <a:latin typeface="微軟正黑體" panose="020B0604030504040204" pitchFamily="34" charset="-120"/>
              </a:rPr>
              <a:t>面對美麗的海灘，如果只是清理只能算是做一半。</a:t>
            </a:r>
            <a:endParaRPr lang="en-US" altLang="zh-TW" sz="2400" dirty="0">
              <a:solidFill>
                <a:schemeClr val="tx1"/>
              </a:solidFill>
              <a:latin typeface="微軟正黑體" panose="020B0604030504040204" pitchFamily="34" charset="-120"/>
            </a:endParaRPr>
          </a:p>
          <a:p>
            <a:endParaRPr lang="en-US" altLang="zh-TW" sz="2400" dirty="0">
              <a:solidFill>
                <a:schemeClr val="tx1"/>
              </a:solidFill>
              <a:latin typeface="微軟正黑體" panose="020B0604030504040204" pitchFamily="34" charset="-120"/>
            </a:endParaRPr>
          </a:p>
          <a:p>
            <a:r>
              <a:rPr lang="zh-TW" altLang="en-US" sz="2400" dirty="0">
                <a:solidFill>
                  <a:schemeClr val="tx1"/>
                </a:solidFill>
                <a:latin typeface="微軟正黑體" panose="020B0604030504040204" pitchFamily="34" charset="-120"/>
              </a:rPr>
              <a:t>因此我們希望能夠製作出一套機制來讓大家做環保之外也能意識到永續的重要性。</a:t>
            </a:r>
            <a:endParaRPr lang="en-US" altLang="zh-TW" sz="2400" dirty="0">
              <a:solidFill>
                <a:schemeClr val="tx1"/>
              </a:solidFill>
              <a:latin typeface="微軟正黑體" panose="020B0604030504040204" pitchFamily="34" charset="-120"/>
            </a:endParaRPr>
          </a:p>
          <a:p>
            <a:endParaRPr lang="en-US" altLang="zh-TW" sz="2400" dirty="0">
              <a:solidFill>
                <a:schemeClr val="tx1"/>
              </a:solidFill>
              <a:latin typeface="微軟正黑體" panose="020B0604030504040204" pitchFamily="34" charset="-120"/>
            </a:endParaRPr>
          </a:p>
          <a:p>
            <a:r>
              <a:rPr lang="zh-TW" altLang="en-US" sz="2400" dirty="0">
                <a:solidFill>
                  <a:schemeClr val="tx1"/>
                </a:solidFill>
                <a:latin typeface="微軟正黑體" panose="020B0604030504040204" pitchFamily="34" charset="-120"/>
              </a:rPr>
              <a:t>達到不隨地丟垃圾，也能隨時做環保的機制，更加推廣經濟流動。</a:t>
            </a:r>
          </a:p>
        </p:txBody>
      </p:sp>
    </p:spTree>
    <p:extLst>
      <p:ext uri="{BB962C8B-B14F-4D97-AF65-F5344CB8AC3E}">
        <p14:creationId xmlns:p14="http://schemas.microsoft.com/office/powerpoint/2010/main" val="2086338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5672BF90-7484-4D1E-AFC1-B5C7864EA2E5}"/>
              </a:ext>
            </a:extLst>
          </p:cNvPr>
          <p:cNvSpPr>
            <a:spLocks noGrp="1"/>
          </p:cNvSpPr>
          <p:nvPr>
            <p:ph type="title"/>
          </p:nvPr>
        </p:nvSpPr>
        <p:spPr>
          <a:xfrm>
            <a:off x="5285831" y="0"/>
            <a:ext cx="1620338" cy="1507067"/>
          </a:xfrm>
        </p:spPr>
        <p:txBody>
          <a:bodyPr>
            <a:noAutofit/>
          </a:bodyPr>
          <a:lstStyle/>
          <a:p>
            <a:pPr algn="ctr"/>
            <a:r>
              <a:rPr lang="zh-TW" altLang="en-US" sz="5000" dirty="0"/>
              <a:t>想法</a:t>
            </a:r>
          </a:p>
        </p:txBody>
      </p:sp>
      <p:sp>
        <p:nvSpPr>
          <p:cNvPr id="3" name="內容版面配置區 2">
            <a:extLst>
              <a:ext uri="{FF2B5EF4-FFF2-40B4-BE49-F238E27FC236}">
                <a16:creationId xmlns:a16="http://schemas.microsoft.com/office/drawing/2014/main" xmlns="" id="{CA513484-4225-4F1F-AB6C-B117C94DFBD3}"/>
              </a:ext>
            </a:extLst>
          </p:cNvPr>
          <p:cNvSpPr>
            <a:spLocks noGrp="1"/>
          </p:cNvSpPr>
          <p:nvPr>
            <p:ph idx="1"/>
          </p:nvPr>
        </p:nvSpPr>
        <p:spPr>
          <a:xfrm>
            <a:off x="1828800" y="1507066"/>
            <a:ext cx="8534400" cy="4903893"/>
          </a:xfrm>
        </p:spPr>
        <p:txBody>
          <a:bodyPr anchor="ctr">
            <a:normAutofit/>
          </a:bodyPr>
          <a:lstStyle/>
          <a:p>
            <a:r>
              <a:rPr lang="zh-TW" altLang="en-US" sz="2400" dirty="0">
                <a:solidFill>
                  <a:schemeClr val="tx1"/>
                </a:solidFill>
                <a:latin typeface="微軟正黑體" panose="020B0604030504040204" pitchFamily="34" charset="-120"/>
                <a:ea typeface="微軟正黑體" panose="020B0604030504040204" pitchFamily="34" charset="-120"/>
              </a:rPr>
              <a:t>我們思考的方式是以，能夠運動又能夠賺取點數和減少垃圾為方向，回想起如</a:t>
            </a:r>
            <a:r>
              <a:rPr lang="en-US" altLang="zh-TW" sz="2400" dirty="0">
                <a:solidFill>
                  <a:schemeClr val="tx1"/>
                </a:solidFill>
                <a:latin typeface="微軟正黑體" panose="020B0604030504040204" pitchFamily="34" charset="-120"/>
                <a:ea typeface="微軟正黑體" panose="020B0604030504040204" pitchFamily="34" charset="-120"/>
              </a:rPr>
              <a:t>“</a:t>
            </a:r>
            <a:r>
              <a:rPr lang="zh-CN" altLang="en-US" sz="2400" dirty="0">
                <a:solidFill>
                  <a:schemeClr val="tx1"/>
                </a:solidFill>
                <a:latin typeface="微軟正黑體" panose="020B0604030504040204" pitchFamily="34" charset="-120"/>
                <a:ea typeface="微軟正黑體" panose="020B0604030504040204" pitchFamily="34" charset="-120"/>
              </a:rPr>
              <a:t>寶可夢</a:t>
            </a:r>
            <a:r>
              <a:rPr lang="en-US" altLang="zh-CN" sz="2400" dirty="0">
                <a:solidFill>
                  <a:schemeClr val="tx1"/>
                </a:solidFill>
                <a:latin typeface="微軟正黑體" panose="020B0604030504040204" pitchFamily="34" charset="-120"/>
                <a:ea typeface="微軟正黑體" panose="020B0604030504040204" pitchFamily="34" charset="-120"/>
              </a:rPr>
              <a:t>”</a:t>
            </a:r>
            <a:r>
              <a:rPr lang="zh-CN" altLang="en-US" sz="2400" dirty="0">
                <a:solidFill>
                  <a:schemeClr val="tx1"/>
                </a:solidFill>
                <a:latin typeface="微軟正黑體" panose="020B0604030504040204" pitchFamily="34" charset="-120"/>
                <a:ea typeface="微軟正黑體" panose="020B0604030504040204" pitchFamily="34" charset="-120"/>
              </a:rPr>
              <a:t>這類的遊戲</a:t>
            </a:r>
            <a:r>
              <a:rPr lang="zh-TW" altLang="en-US" sz="2400" dirty="0">
                <a:solidFill>
                  <a:schemeClr val="tx1"/>
                </a:solidFill>
                <a:latin typeface="微軟正黑體" panose="020B0604030504040204" pitchFamily="34" charset="-120"/>
                <a:ea typeface="微軟正黑體" panose="020B0604030504040204" pitchFamily="34" charset="-120"/>
              </a:rPr>
              <a:t>。</a:t>
            </a:r>
            <a:endParaRPr lang="en-US" altLang="zh-TW" sz="2400" dirty="0">
              <a:solidFill>
                <a:schemeClr val="tx1"/>
              </a:solidFill>
              <a:latin typeface="微軟正黑體" panose="020B0604030504040204" pitchFamily="34" charset="-120"/>
              <a:ea typeface="微軟正黑體" panose="020B0604030504040204" pitchFamily="34" charset="-120"/>
            </a:endParaRPr>
          </a:p>
          <a:p>
            <a:endParaRPr lang="en-US" altLang="zh-TW" sz="2400" dirty="0">
              <a:solidFill>
                <a:schemeClr val="tx1"/>
              </a:solidFill>
              <a:latin typeface="微軟正黑體" panose="020B0604030504040204" pitchFamily="34" charset="-120"/>
              <a:ea typeface="微軟正黑體" panose="020B0604030504040204" pitchFamily="34" charset="-120"/>
            </a:endParaRPr>
          </a:p>
          <a:p>
            <a:r>
              <a:rPr lang="zh-CN" altLang="en-US" sz="2400" dirty="0">
                <a:solidFill>
                  <a:schemeClr val="tx1"/>
                </a:solidFill>
                <a:latin typeface="微軟正黑體" panose="020B0604030504040204" pitchFamily="34" charset="-120"/>
                <a:ea typeface="微軟正黑體" panose="020B0604030504040204" pitchFamily="34" charset="-120"/>
              </a:rPr>
              <a:t>如果大眾重遊戲的樂趣中來撿垃圾做環保為目的，還能夠換取優惠已達到促進消費力。</a:t>
            </a:r>
            <a:endParaRPr lang="en-US" altLang="zh-CN" sz="2400" dirty="0">
              <a:solidFill>
                <a:schemeClr val="tx1"/>
              </a:solidFill>
              <a:latin typeface="微軟正黑體" panose="020B0604030504040204" pitchFamily="34" charset="-120"/>
              <a:ea typeface="微軟正黑體" panose="020B0604030504040204" pitchFamily="34" charset="-120"/>
            </a:endParaRPr>
          </a:p>
          <a:p>
            <a:endParaRPr lang="en-US" altLang="zh-TW" sz="2400" dirty="0">
              <a:solidFill>
                <a:schemeClr val="tx1"/>
              </a:solidFill>
              <a:latin typeface="微軟正黑體" panose="020B0604030504040204" pitchFamily="34" charset="-120"/>
              <a:ea typeface="微軟正黑體" panose="020B0604030504040204" pitchFamily="34" charset="-120"/>
            </a:endParaRPr>
          </a:p>
          <a:p>
            <a:r>
              <a:rPr lang="zh-CN" altLang="en-US" sz="2400" dirty="0">
                <a:solidFill>
                  <a:schemeClr val="tx1"/>
                </a:solidFill>
                <a:latin typeface="微軟正黑體" panose="020B0604030504040204" pitchFamily="34" charset="-120"/>
                <a:ea typeface="微軟正黑體" panose="020B0604030504040204" pitchFamily="34" charset="-120"/>
              </a:rPr>
              <a:t>而大眾也會不亂丟垃圾，以回收垃圾跟撿垃圾的方式賺取點數或遊戲的成就之類的。</a:t>
            </a:r>
            <a:endParaRPr lang="en-US" altLang="zh-CN" sz="2400" dirty="0">
              <a:solidFill>
                <a:schemeClr val="tx1"/>
              </a:solidFill>
              <a:latin typeface="微軟正黑體" panose="020B0604030504040204" pitchFamily="34" charset="-120"/>
              <a:ea typeface="微軟正黑體" panose="020B0604030504040204" pitchFamily="34" charset="-120"/>
            </a:endParaRPr>
          </a:p>
          <a:p>
            <a:endParaRPr lang="en-US" altLang="zh-CN" sz="2400" dirty="0">
              <a:solidFill>
                <a:schemeClr val="tx1"/>
              </a:solidFill>
              <a:latin typeface="微軟正黑體" panose="020B0604030504040204" pitchFamily="34" charset="-120"/>
              <a:ea typeface="微軟正黑體" panose="020B0604030504040204" pitchFamily="34" charset="-120"/>
            </a:endParaRPr>
          </a:p>
          <a:p>
            <a:r>
              <a:rPr lang="zh-CN" altLang="en-US" sz="2400" dirty="0">
                <a:solidFill>
                  <a:schemeClr val="tx1"/>
                </a:solidFill>
                <a:latin typeface="微軟正黑體" panose="020B0604030504040204" pitchFamily="34" charset="-120"/>
                <a:ea typeface="微軟正黑體" panose="020B0604030504040204" pitchFamily="34" charset="-120"/>
              </a:rPr>
              <a:t>以排名、積分、成就方式來給予成就感。</a:t>
            </a:r>
            <a:endParaRPr lang="en-US" altLang="zh-CN" sz="2400"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2694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5672BF90-7484-4D1E-AFC1-B5C7864EA2E5}"/>
              </a:ext>
            </a:extLst>
          </p:cNvPr>
          <p:cNvSpPr>
            <a:spLocks noGrp="1"/>
          </p:cNvSpPr>
          <p:nvPr>
            <p:ph type="title"/>
          </p:nvPr>
        </p:nvSpPr>
        <p:spPr>
          <a:xfrm>
            <a:off x="5285831" y="0"/>
            <a:ext cx="1620338" cy="1507067"/>
          </a:xfrm>
        </p:spPr>
        <p:txBody>
          <a:bodyPr>
            <a:noAutofit/>
          </a:bodyPr>
          <a:lstStyle/>
          <a:p>
            <a:pPr algn="ctr"/>
            <a:r>
              <a:rPr lang="zh-TW" altLang="en-US" sz="5000" dirty="0"/>
              <a:t>實作</a:t>
            </a:r>
          </a:p>
        </p:txBody>
      </p:sp>
      <p:sp>
        <p:nvSpPr>
          <p:cNvPr id="3" name="內容版面配置區 2">
            <a:extLst>
              <a:ext uri="{FF2B5EF4-FFF2-40B4-BE49-F238E27FC236}">
                <a16:creationId xmlns:a16="http://schemas.microsoft.com/office/drawing/2014/main" xmlns="" id="{CA513484-4225-4F1F-AB6C-B117C94DFBD3}"/>
              </a:ext>
            </a:extLst>
          </p:cNvPr>
          <p:cNvSpPr>
            <a:spLocks noGrp="1"/>
          </p:cNvSpPr>
          <p:nvPr>
            <p:ph idx="1"/>
          </p:nvPr>
        </p:nvSpPr>
        <p:spPr>
          <a:xfrm>
            <a:off x="1828800" y="1791478"/>
            <a:ext cx="8534400" cy="4590661"/>
          </a:xfrm>
        </p:spPr>
        <p:txBody>
          <a:bodyPr anchor="ctr">
            <a:normAutofit/>
          </a:bodyPr>
          <a:lstStyle/>
          <a:p>
            <a:pPr>
              <a:spcAft>
                <a:spcPts val="0"/>
              </a:spcAft>
            </a:pPr>
            <a:r>
              <a:rPr lang="zh-TW" altLang="en-US" sz="2400" dirty="0">
                <a:solidFill>
                  <a:schemeClr val="tx1"/>
                </a:solidFill>
                <a:latin typeface="微軟正黑體" panose="020B0604030504040204" pitchFamily="34" charset="-120"/>
                <a:ea typeface="微軟正黑體" panose="020B0604030504040204" pitchFamily="34" charset="-120"/>
              </a:rPr>
              <a:t>透過激光裝置和光敏電阻做出一個裝置，能夠能把訊號讀出</a:t>
            </a:r>
            <a:endParaRPr lang="en-US" altLang="zh-TW" sz="2400" dirty="0">
              <a:solidFill>
                <a:schemeClr val="tx1"/>
              </a:solidFill>
              <a:latin typeface="微軟正黑體" panose="020B0604030504040204" pitchFamily="34" charset="-120"/>
              <a:ea typeface="微軟正黑體" panose="020B0604030504040204" pitchFamily="34" charset="-120"/>
            </a:endParaRPr>
          </a:p>
          <a:p>
            <a:pPr marL="0" indent="0">
              <a:spcAft>
                <a:spcPts val="0"/>
              </a:spcAft>
              <a:buNone/>
            </a:pPr>
            <a:r>
              <a:rPr lang="zh-TW" altLang="en-US" sz="2400" dirty="0">
                <a:solidFill>
                  <a:schemeClr val="tx1"/>
                </a:solidFill>
                <a:latin typeface="微軟正黑體" panose="020B0604030504040204" pitchFamily="34" charset="-120"/>
                <a:ea typeface="微軟正黑體" panose="020B0604030504040204" pitchFamily="34" charset="-120"/>
              </a:rPr>
              <a:t>    並經過適當</a:t>
            </a:r>
            <a:r>
              <a:rPr lang="zh-TW" altLang="en-US" sz="2400" dirty="0">
                <a:solidFill>
                  <a:schemeClr val="tx1"/>
                </a:solidFill>
                <a:latin typeface="微軟正黑體" panose="020B0604030504040204" pitchFamily="34" charset="-120"/>
              </a:rPr>
              <a:t>地演算法演算出</a:t>
            </a:r>
            <a:r>
              <a:rPr lang="zh-TW" altLang="en-US" sz="2400" dirty="0">
                <a:solidFill>
                  <a:schemeClr val="tx1"/>
                </a:solidFill>
                <a:latin typeface="微軟正黑體" panose="020B0604030504040204" pitchFamily="34" charset="-120"/>
                <a:ea typeface="微軟正黑體" panose="020B0604030504040204" pitchFamily="34" charset="-120"/>
              </a:rPr>
              <a:t>投入垃圾桶的件數，之後把信號</a:t>
            </a:r>
            <a:endParaRPr lang="en-US" altLang="zh-TW" sz="2400" dirty="0">
              <a:solidFill>
                <a:schemeClr val="tx1"/>
              </a:solidFill>
              <a:latin typeface="微軟正黑體" panose="020B0604030504040204" pitchFamily="34" charset="-120"/>
              <a:ea typeface="微軟正黑體" panose="020B0604030504040204" pitchFamily="34" charset="-120"/>
            </a:endParaRPr>
          </a:p>
          <a:p>
            <a:pPr marL="0" indent="0">
              <a:spcAft>
                <a:spcPts val="0"/>
              </a:spcAft>
              <a:buNone/>
            </a:pPr>
            <a:r>
              <a:rPr lang="zh-TW" altLang="en-US" sz="2400" dirty="0">
                <a:solidFill>
                  <a:schemeClr val="tx1"/>
                </a:solidFill>
                <a:latin typeface="微軟正黑體" panose="020B0604030504040204" pitchFamily="34" charset="-120"/>
                <a:ea typeface="微軟正黑體" panose="020B0604030504040204" pitchFamily="34" charset="-120"/>
              </a:rPr>
              <a:t>    轉換成樹莓派可以讀取的信號並傳送。</a:t>
            </a:r>
            <a:endParaRPr lang="en-US" altLang="zh-TW" sz="2400" dirty="0">
              <a:solidFill>
                <a:schemeClr val="tx1"/>
              </a:solidFill>
              <a:latin typeface="微軟正黑體" panose="020B0604030504040204" pitchFamily="34" charset="-120"/>
              <a:ea typeface="微軟正黑體" panose="020B0604030504040204" pitchFamily="34" charset="-120"/>
            </a:endParaRPr>
          </a:p>
          <a:p>
            <a:endParaRPr lang="en-US" altLang="zh-TW" sz="2400" dirty="0">
              <a:solidFill>
                <a:schemeClr val="tx1"/>
              </a:solidFill>
              <a:latin typeface="微軟正黑體" panose="020B0604030504040204" pitchFamily="34" charset="-120"/>
              <a:ea typeface="微軟正黑體" panose="020B0604030504040204" pitchFamily="34" charset="-120"/>
            </a:endParaRPr>
          </a:p>
          <a:p>
            <a:pPr>
              <a:spcAft>
                <a:spcPts val="0"/>
              </a:spcAft>
            </a:pPr>
            <a:r>
              <a:rPr lang="zh-TW" altLang="en-US" sz="2400" dirty="0">
                <a:solidFill>
                  <a:schemeClr val="tx1"/>
                </a:solidFill>
                <a:latin typeface="微軟正黑體" panose="020B0604030504040204" pitchFamily="34" charset="-120"/>
                <a:ea typeface="微軟正黑體" panose="020B0604030504040204" pitchFamily="34" charset="-120"/>
              </a:rPr>
              <a:t>樹莓派接收到訊號後，將信號處理之後用</a:t>
            </a:r>
            <a:r>
              <a:rPr lang="en-US" altLang="zh-TW" sz="2400" dirty="0">
                <a:solidFill>
                  <a:schemeClr val="tx1"/>
                </a:solidFill>
                <a:latin typeface="微軟正黑體" panose="020B0604030504040204" pitchFamily="34" charset="-120"/>
                <a:ea typeface="微軟正黑體" panose="020B0604030504040204" pitchFamily="34" charset="-120"/>
              </a:rPr>
              <a:t>Socket</a:t>
            </a:r>
            <a:r>
              <a:rPr lang="zh-CN" altLang="en-US" sz="2400" dirty="0">
                <a:solidFill>
                  <a:schemeClr val="tx1"/>
                </a:solidFill>
                <a:latin typeface="微軟正黑體" panose="020B0604030504040204" pitchFamily="34" charset="-120"/>
                <a:ea typeface="微軟正黑體" panose="020B0604030504040204" pitchFamily="34" charset="-120"/>
              </a:rPr>
              <a:t>的網路協定</a:t>
            </a:r>
            <a:endParaRPr lang="en-US" altLang="zh-CN" sz="2400" dirty="0">
              <a:solidFill>
                <a:schemeClr val="tx1"/>
              </a:solidFill>
              <a:latin typeface="微軟正黑體" panose="020B0604030504040204" pitchFamily="34" charset="-120"/>
              <a:ea typeface="微軟正黑體" panose="020B0604030504040204" pitchFamily="34" charset="-120"/>
            </a:endParaRPr>
          </a:p>
          <a:p>
            <a:pPr marL="0" indent="0">
              <a:buNone/>
            </a:pPr>
            <a:r>
              <a:rPr lang="zh-TW" altLang="en-US" sz="2400" dirty="0">
                <a:solidFill>
                  <a:schemeClr val="tx1"/>
                </a:solidFill>
                <a:latin typeface="微軟正黑體" panose="020B0604030504040204" pitchFamily="34" charset="-120"/>
                <a:ea typeface="微軟正黑體" panose="020B0604030504040204" pitchFamily="34" charset="-120"/>
              </a:rPr>
              <a:t>    </a:t>
            </a:r>
            <a:r>
              <a:rPr lang="zh-CN" altLang="en-US" sz="2400" dirty="0">
                <a:solidFill>
                  <a:schemeClr val="tx1"/>
                </a:solidFill>
                <a:latin typeface="微軟正黑體" panose="020B0604030504040204" pitchFamily="34" charset="-120"/>
                <a:ea typeface="微軟正黑體" panose="020B0604030504040204" pitchFamily="34" charset="-120"/>
              </a:rPr>
              <a:t>傳送給</a:t>
            </a:r>
            <a:r>
              <a:rPr lang="en-US" altLang="zh-CN" sz="2400" dirty="0">
                <a:solidFill>
                  <a:schemeClr val="tx1"/>
                </a:solidFill>
                <a:latin typeface="微軟正黑體" panose="020B0604030504040204" pitchFamily="34" charset="-120"/>
                <a:ea typeface="微軟正黑體" panose="020B0604030504040204" pitchFamily="34" charset="-120"/>
              </a:rPr>
              <a:t>Server</a:t>
            </a:r>
            <a:r>
              <a:rPr lang="zh-CN" altLang="en-US" sz="2400" dirty="0">
                <a:solidFill>
                  <a:schemeClr val="tx1"/>
                </a:solidFill>
                <a:latin typeface="微軟正黑體" panose="020B0604030504040204" pitchFamily="34" charset="-120"/>
                <a:ea typeface="微軟正黑體" panose="020B0604030504040204" pitchFamily="34" charset="-120"/>
              </a:rPr>
              <a:t>端並統計數量。</a:t>
            </a:r>
            <a:endParaRPr lang="en-US" altLang="zh-CN" sz="2400" dirty="0">
              <a:solidFill>
                <a:schemeClr val="tx1"/>
              </a:solidFill>
              <a:latin typeface="微軟正黑體" panose="020B0604030504040204" pitchFamily="34" charset="-120"/>
              <a:ea typeface="微軟正黑體" panose="020B0604030504040204" pitchFamily="34" charset="-120"/>
            </a:endParaRPr>
          </a:p>
          <a:p>
            <a:endParaRPr lang="en-US" altLang="zh-TW" sz="2400" dirty="0">
              <a:solidFill>
                <a:schemeClr val="tx1"/>
              </a:solidFill>
              <a:latin typeface="微軟正黑體" panose="020B0604030504040204" pitchFamily="34" charset="-120"/>
            </a:endParaRPr>
          </a:p>
          <a:p>
            <a:pPr>
              <a:spcAft>
                <a:spcPts val="0"/>
              </a:spcAft>
            </a:pPr>
            <a:r>
              <a:rPr lang="en-US" altLang="zh-CN" sz="2400" dirty="0">
                <a:solidFill>
                  <a:schemeClr val="tx1"/>
                </a:solidFill>
                <a:latin typeface="微軟正黑體" panose="020B0604030504040204" pitchFamily="34" charset="-120"/>
                <a:ea typeface="微軟正黑體" panose="020B0604030504040204" pitchFamily="34" charset="-120"/>
              </a:rPr>
              <a:t>Server </a:t>
            </a:r>
            <a:r>
              <a:rPr lang="zh-CN" altLang="en-US" sz="2400" dirty="0">
                <a:solidFill>
                  <a:schemeClr val="tx1"/>
                </a:solidFill>
                <a:latin typeface="微軟正黑體" panose="020B0604030504040204" pitchFamily="34" charset="-120"/>
                <a:ea typeface="微軟正黑體" panose="020B0604030504040204" pitchFamily="34" charset="-120"/>
              </a:rPr>
              <a:t>統計資料轉換成點數，並且可以兌優惠與折扣，也可以從</a:t>
            </a:r>
            <a:r>
              <a:rPr lang="en-US" altLang="zh-CN" sz="2400" dirty="0">
                <a:solidFill>
                  <a:schemeClr val="tx1"/>
                </a:solidFill>
                <a:latin typeface="微軟正黑體" panose="020B0604030504040204" pitchFamily="34" charset="-120"/>
                <a:ea typeface="微軟正黑體" panose="020B0604030504040204" pitchFamily="34" charset="-120"/>
              </a:rPr>
              <a:t>Web</a:t>
            </a:r>
            <a:r>
              <a:rPr lang="zh-CN" altLang="en-US" sz="2400" dirty="0">
                <a:solidFill>
                  <a:schemeClr val="tx1"/>
                </a:solidFill>
                <a:latin typeface="微軟正黑體" panose="020B0604030504040204" pitchFamily="34" charset="-120"/>
                <a:ea typeface="微軟正黑體" panose="020B0604030504040204" pitchFamily="34" charset="-120"/>
              </a:rPr>
              <a:t>端查詢目前有的折扣與使用者等資訊。</a:t>
            </a:r>
            <a:endParaRPr lang="en-US" altLang="zh-CN" sz="2400" dirty="0">
              <a:solidFill>
                <a:schemeClr val="tx1"/>
              </a:solidFill>
              <a:latin typeface="微軟正黑體" panose="020B0604030504040204" pitchFamily="34" charset="-120"/>
              <a:ea typeface="微軟正黑體" panose="020B0604030504040204" pitchFamily="34" charset="-120"/>
            </a:endParaRPr>
          </a:p>
          <a:p>
            <a:pPr marL="0" indent="0">
              <a:buNone/>
            </a:pPr>
            <a:endParaRPr lang="en-US" altLang="zh-CN" sz="2400"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98240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93769179-CC27-42AA-B3FA-22C4285134EF}"/>
              </a:ext>
            </a:extLst>
          </p:cNvPr>
          <p:cNvSpPr>
            <a:spLocks noGrp="1"/>
          </p:cNvSpPr>
          <p:nvPr>
            <p:ph type="title"/>
          </p:nvPr>
        </p:nvSpPr>
        <p:spPr>
          <a:xfrm>
            <a:off x="5320725" y="121297"/>
            <a:ext cx="1550551" cy="1259633"/>
          </a:xfrm>
        </p:spPr>
        <p:txBody>
          <a:bodyPr>
            <a:noAutofit/>
          </a:bodyPr>
          <a:lstStyle/>
          <a:p>
            <a:pPr algn="ctr"/>
            <a:r>
              <a:rPr lang="zh-TW" altLang="en-US" sz="5000" dirty="0"/>
              <a:t>實作</a:t>
            </a:r>
          </a:p>
        </p:txBody>
      </p:sp>
      <p:sp>
        <p:nvSpPr>
          <p:cNvPr id="6" name="矩形 5"/>
          <p:cNvSpPr/>
          <p:nvPr/>
        </p:nvSpPr>
        <p:spPr>
          <a:xfrm>
            <a:off x="5197479" y="3433191"/>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樹莓派</a:t>
            </a:r>
          </a:p>
        </p:txBody>
      </p:sp>
      <p:sp>
        <p:nvSpPr>
          <p:cNvPr id="7" name="矩形 6"/>
          <p:cNvSpPr/>
          <p:nvPr/>
        </p:nvSpPr>
        <p:spPr>
          <a:xfrm>
            <a:off x="5198925" y="1569782"/>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ARDUINO</a:t>
            </a:r>
            <a:endParaRPr lang="zh-TW" altLang="en-US" dirty="0"/>
          </a:p>
        </p:txBody>
      </p:sp>
      <p:sp>
        <p:nvSpPr>
          <p:cNvPr id="8" name="矩形 7"/>
          <p:cNvSpPr/>
          <p:nvPr/>
        </p:nvSpPr>
        <p:spPr>
          <a:xfrm>
            <a:off x="5202841" y="5236726"/>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個人電腦</a:t>
            </a:r>
            <a:endParaRPr lang="en-US" altLang="zh-TW" dirty="0"/>
          </a:p>
          <a:p>
            <a:pPr algn="ctr"/>
            <a:r>
              <a:rPr lang="en-US" altLang="zh-TW" dirty="0"/>
              <a:t>Server</a:t>
            </a:r>
            <a:endParaRPr lang="zh-TW" altLang="en-US" dirty="0"/>
          </a:p>
        </p:txBody>
      </p:sp>
      <p:grpSp>
        <p:nvGrpSpPr>
          <p:cNvPr id="9" name="群組 8"/>
          <p:cNvGrpSpPr/>
          <p:nvPr/>
        </p:nvGrpSpPr>
        <p:grpSpPr>
          <a:xfrm>
            <a:off x="5167609" y="2685742"/>
            <a:ext cx="1912366" cy="587049"/>
            <a:chOff x="7262688" y="2756732"/>
            <a:chExt cx="1912366" cy="587049"/>
          </a:xfrm>
        </p:grpSpPr>
        <p:cxnSp>
          <p:nvCxnSpPr>
            <p:cNvPr id="36" name="直線單箭頭接點 35"/>
            <p:cNvCxnSpPr/>
            <p:nvPr/>
          </p:nvCxnSpPr>
          <p:spPr>
            <a:xfrm flipH="1">
              <a:off x="8293338" y="2756732"/>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37" name="文字方塊 36"/>
            <p:cNvSpPr txBox="1"/>
            <p:nvPr/>
          </p:nvSpPr>
          <p:spPr>
            <a:xfrm>
              <a:off x="7262688" y="2799361"/>
              <a:ext cx="877163" cy="369332"/>
            </a:xfrm>
            <a:prstGeom prst="rect">
              <a:avLst/>
            </a:prstGeom>
            <a:noFill/>
          </p:spPr>
          <p:txBody>
            <a:bodyPr wrap="square" rtlCol="0">
              <a:spAutoFit/>
            </a:bodyPr>
            <a:lstStyle/>
            <a:p>
              <a:r>
                <a:rPr lang="zh-TW" altLang="en-US" dirty="0"/>
                <a:t>單芯線</a:t>
              </a:r>
            </a:p>
          </p:txBody>
        </p:sp>
        <p:sp>
          <p:nvSpPr>
            <p:cNvPr id="38" name="文字方塊 37"/>
            <p:cNvSpPr txBox="1"/>
            <p:nvPr/>
          </p:nvSpPr>
          <p:spPr>
            <a:xfrm>
              <a:off x="8442960" y="2799361"/>
              <a:ext cx="732094" cy="369332"/>
            </a:xfrm>
            <a:prstGeom prst="rect">
              <a:avLst/>
            </a:prstGeom>
            <a:noFill/>
          </p:spPr>
          <p:txBody>
            <a:bodyPr wrap="square" rtlCol="0">
              <a:spAutoFit/>
            </a:bodyPr>
            <a:lstStyle/>
            <a:p>
              <a:r>
                <a:rPr lang="en-US" altLang="zh-TW" dirty="0"/>
                <a:t>data</a:t>
              </a:r>
              <a:endParaRPr lang="zh-TW" altLang="en-US" dirty="0"/>
            </a:p>
          </p:txBody>
        </p:sp>
      </p:grpSp>
      <p:grpSp>
        <p:nvGrpSpPr>
          <p:cNvPr id="10" name="群組 9"/>
          <p:cNvGrpSpPr/>
          <p:nvPr/>
        </p:nvGrpSpPr>
        <p:grpSpPr>
          <a:xfrm>
            <a:off x="5246686" y="4535687"/>
            <a:ext cx="1991430" cy="587049"/>
            <a:chOff x="7374366" y="2756732"/>
            <a:chExt cx="1991430" cy="587049"/>
          </a:xfrm>
        </p:grpSpPr>
        <p:cxnSp>
          <p:nvCxnSpPr>
            <p:cNvPr id="33" name="直線單箭頭接點 32"/>
            <p:cNvCxnSpPr/>
            <p:nvPr/>
          </p:nvCxnSpPr>
          <p:spPr>
            <a:xfrm flipH="1">
              <a:off x="8293338" y="2756732"/>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p:cNvSpPr txBox="1"/>
            <p:nvPr/>
          </p:nvSpPr>
          <p:spPr>
            <a:xfrm>
              <a:off x="7374366" y="2799361"/>
              <a:ext cx="776411" cy="369332"/>
            </a:xfrm>
            <a:prstGeom prst="rect">
              <a:avLst/>
            </a:prstGeom>
            <a:noFill/>
          </p:spPr>
          <p:txBody>
            <a:bodyPr wrap="square" rtlCol="0">
              <a:spAutoFit/>
            </a:bodyPr>
            <a:lstStyle/>
            <a:p>
              <a:r>
                <a:rPr lang="en-US" altLang="zh-TW" dirty="0"/>
                <a:t>route</a:t>
              </a:r>
              <a:endParaRPr lang="zh-TW" altLang="en-US" dirty="0"/>
            </a:p>
          </p:txBody>
        </p:sp>
        <p:sp>
          <p:nvSpPr>
            <p:cNvPr id="35" name="文字方塊 34"/>
            <p:cNvSpPr txBox="1"/>
            <p:nvPr/>
          </p:nvSpPr>
          <p:spPr>
            <a:xfrm>
              <a:off x="8442959" y="2799361"/>
              <a:ext cx="922837" cy="369332"/>
            </a:xfrm>
            <a:prstGeom prst="rect">
              <a:avLst/>
            </a:prstGeom>
            <a:noFill/>
          </p:spPr>
          <p:txBody>
            <a:bodyPr wrap="square" rtlCol="0">
              <a:spAutoFit/>
            </a:bodyPr>
            <a:lstStyle/>
            <a:p>
              <a:r>
                <a:rPr lang="en-US" altLang="zh-TW" dirty="0"/>
                <a:t>socket</a:t>
              </a:r>
              <a:endParaRPr lang="zh-TW" altLang="en-US" dirty="0"/>
            </a:p>
          </p:txBody>
        </p:sp>
      </p:grpSp>
      <p:grpSp>
        <p:nvGrpSpPr>
          <p:cNvPr id="11" name="群組 10"/>
          <p:cNvGrpSpPr/>
          <p:nvPr/>
        </p:nvGrpSpPr>
        <p:grpSpPr>
          <a:xfrm rot="16200000">
            <a:off x="4150735" y="1527784"/>
            <a:ext cx="1112263" cy="949427"/>
            <a:chOff x="7717206" y="2625571"/>
            <a:chExt cx="1112263" cy="949427"/>
          </a:xfrm>
        </p:grpSpPr>
        <p:cxnSp>
          <p:nvCxnSpPr>
            <p:cNvPr id="30" name="直線單箭頭接點 29"/>
            <p:cNvCxnSpPr/>
            <p:nvPr/>
          </p:nvCxnSpPr>
          <p:spPr>
            <a:xfrm flipH="1">
              <a:off x="8293338" y="2756732"/>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p:cNvSpPr txBox="1"/>
            <p:nvPr/>
          </p:nvSpPr>
          <p:spPr>
            <a:xfrm>
              <a:off x="7717206" y="2698293"/>
              <a:ext cx="461665" cy="803984"/>
            </a:xfrm>
            <a:prstGeom prst="rect">
              <a:avLst/>
            </a:prstGeom>
            <a:noFill/>
          </p:spPr>
          <p:txBody>
            <a:bodyPr vert="eaVert" wrap="square" rtlCol="0">
              <a:spAutoFit/>
            </a:bodyPr>
            <a:lstStyle/>
            <a:p>
              <a:r>
                <a:rPr lang="zh-TW" altLang="en-US" dirty="0"/>
                <a:t>單芯線</a:t>
              </a:r>
            </a:p>
          </p:txBody>
        </p:sp>
        <p:sp>
          <p:nvSpPr>
            <p:cNvPr id="32" name="文字方塊 31"/>
            <p:cNvSpPr txBox="1"/>
            <p:nvPr/>
          </p:nvSpPr>
          <p:spPr>
            <a:xfrm>
              <a:off x="8367804" y="2625571"/>
              <a:ext cx="461665" cy="949427"/>
            </a:xfrm>
            <a:prstGeom prst="rect">
              <a:avLst/>
            </a:prstGeom>
            <a:noFill/>
          </p:spPr>
          <p:txBody>
            <a:bodyPr vert="eaVert" wrap="square" rtlCol="0">
              <a:spAutoFit/>
            </a:bodyPr>
            <a:lstStyle/>
            <a:p>
              <a:r>
                <a:rPr lang="en-US" altLang="zh-TW" dirty="0"/>
                <a:t>analog</a:t>
              </a:r>
              <a:endParaRPr lang="zh-TW" altLang="en-US" dirty="0"/>
            </a:p>
          </p:txBody>
        </p:sp>
      </p:grpSp>
      <p:sp>
        <p:nvSpPr>
          <p:cNvPr id="12" name="矩形 11"/>
          <p:cNvSpPr/>
          <p:nvPr/>
        </p:nvSpPr>
        <p:spPr>
          <a:xfrm>
            <a:off x="2317492" y="1569782"/>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激光裝置</a:t>
            </a:r>
            <a:endParaRPr lang="en-US" altLang="zh-TW" dirty="0"/>
          </a:p>
          <a:p>
            <a:pPr algn="ctr"/>
            <a:r>
              <a:rPr lang="zh-TW" altLang="en-US" dirty="0"/>
              <a:t>光敏電阻</a:t>
            </a:r>
          </a:p>
        </p:txBody>
      </p:sp>
      <p:grpSp>
        <p:nvGrpSpPr>
          <p:cNvPr id="13" name="群組 12"/>
          <p:cNvGrpSpPr/>
          <p:nvPr/>
        </p:nvGrpSpPr>
        <p:grpSpPr>
          <a:xfrm rot="16200000">
            <a:off x="4127747" y="3467251"/>
            <a:ext cx="1112264" cy="803984"/>
            <a:chOff x="7717206" y="2698293"/>
            <a:chExt cx="1112264" cy="803984"/>
          </a:xfrm>
        </p:grpSpPr>
        <p:cxnSp>
          <p:nvCxnSpPr>
            <p:cNvPr id="27" name="直線單箭頭接點 26"/>
            <p:cNvCxnSpPr/>
            <p:nvPr/>
          </p:nvCxnSpPr>
          <p:spPr>
            <a:xfrm flipH="1">
              <a:off x="8293338" y="2756732"/>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28" name="文字方塊 27"/>
            <p:cNvSpPr txBox="1"/>
            <p:nvPr/>
          </p:nvSpPr>
          <p:spPr>
            <a:xfrm>
              <a:off x="7717206" y="2698293"/>
              <a:ext cx="461665" cy="803984"/>
            </a:xfrm>
            <a:prstGeom prst="rect">
              <a:avLst/>
            </a:prstGeom>
            <a:noFill/>
          </p:spPr>
          <p:txBody>
            <a:bodyPr vert="eaVert" wrap="square" rtlCol="0">
              <a:spAutoFit/>
            </a:bodyPr>
            <a:lstStyle/>
            <a:p>
              <a:r>
                <a:rPr lang="zh-TW" altLang="en-US" dirty="0"/>
                <a:t>單芯線</a:t>
              </a:r>
            </a:p>
          </p:txBody>
        </p:sp>
        <p:sp>
          <p:nvSpPr>
            <p:cNvPr id="29" name="文字方塊 28"/>
            <p:cNvSpPr txBox="1"/>
            <p:nvPr/>
          </p:nvSpPr>
          <p:spPr>
            <a:xfrm>
              <a:off x="8367805" y="2710632"/>
              <a:ext cx="461665" cy="779302"/>
            </a:xfrm>
            <a:prstGeom prst="rect">
              <a:avLst/>
            </a:prstGeom>
            <a:noFill/>
          </p:spPr>
          <p:txBody>
            <a:bodyPr vert="eaVert" wrap="square" rtlCol="0">
              <a:spAutoFit/>
            </a:bodyPr>
            <a:lstStyle/>
            <a:p>
              <a:r>
                <a:rPr lang="en-US" altLang="zh-TW" dirty="0"/>
                <a:t>digital</a:t>
              </a:r>
              <a:endParaRPr lang="zh-TW" altLang="en-US" dirty="0"/>
            </a:p>
          </p:txBody>
        </p:sp>
      </p:grpSp>
      <p:sp>
        <p:nvSpPr>
          <p:cNvPr id="14" name="矩形 13"/>
          <p:cNvSpPr/>
          <p:nvPr/>
        </p:nvSpPr>
        <p:spPr>
          <a:xfrm>
            <a:off x="2312231" y="3433191"/>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按鈕裝置</a:t>
            </a:r>
          </a:p>
        </p:txBody>
      </p:sp>
      <p:sp>
        <p:nvSpPr>
          <p:cNvPr id="15" name="矩形 14"/>
          <p:cNvSpPr/>
          <p:nvPr/>
        </p:nvSpPr>
        <p:spPr>
          <a:xfrm>
            <a:off x="8036464" y="1569782"/>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蜂鳴器</a:t>
            </a:r>
          </a:p>
        </p:txBody>
      </p:sp>
      <p:grpSp>
        <p:nvGrpSpPr>
          <p:cNvPr id="16" name="群組 15"/>
          <p:cNvGrpSpPr/>
          <p:nvPr/>
        </p:nvGrpSpPr>
        <p:grpSpPr>
          <a:xfrm>
            <a:off x="7125725" y="1448668"/>
            <a:ext cx="821554" cy="1111426"/>
            <a:chOff x="7097128" y="1192464"/>
            <a:chExt cx="821554" cy="1111426"/>
          </a:xfrm>
        </p:grpSpPr>
        <p:cxnSp>
          <p:nvCxnSpPr>
            <p:cNvPr id="24" name="直線單箭頭接點 23"/>
            <p:cNvCxnSpPr/>
            <p:nvPr/>
          </p:nvCxnSpPr>
          <p:spPr>
            <a:xfrm rot="16200000" flipH="1">
              <a:off x="7504407" y="1453239"/>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rot="16200000">
              <a:off x="7268287" y="1671066"/>
              <a:ext cx="461665" cy="803984"/>
            </a:xfrm>
            <a:prstGeom prst="rect">
              <a:avLst/>
            </a:prstGeom>
            <a:noFill/>
          </p:spPr>
          <p:txBody>
            <a:bodyPr vert="eaVert" wrap="square" rtlCol="0">
              <a:spAutoFit/>
            </a:bodyPr>
            <a:lstStyle/>
            <a:p>
              <a:r>
                <a:rPr lang="zh-TW" altLang="en-US" dirty="0"/>
                <a:t>單芯線</a:t>
              </a:r>
            </a:p>
          </p:txBody>
        </p:sp>
        <p:sp>
          <p:nvSpPr>
            <p:cNvPr id="26" name="文字方塊 25"/>
            <p:cNvSpPr txBox="1"/>
            <p:nvPr/>
          </p:nvSpPr>
          <p:spPr>
            <a:xfrm rot="16200000">
              <a:off x="7277155" y="1012602"/>
              <a:ext cx="461665" cy="821389"/>
            </a:xfrm>
            <a:prstGeom prst="rect">
              <a:avLst/>
            </a:prstGeom>
            <a:noFill/>
          </p:spPr>
          <p:txBody>
            <a:bodyPr vert="eaVert" wrap="square" rtlCol="0">
              <a:spAutoFit/>
            </a:bodyPr>
            <a:lstStyle/>
            <a:p>
              <a:r>
                <a:rPr lang="en-US" altLang="zh-TW" dirty="0"/>
                <a:t>digital</a:t>
              </a:r>
            </a:p>
          </p:txBody>
        </p:sp>
      </p:grpSp>
      <p:sp>
        <p:nvSpPr>
          <p:cNvPr id="17" name="矩形 16"/>
          <p:cNvSpPr/>
          <p:nvPr/>
        </p:nvSpPr>
        <p:spPr>
          <a:xfrm>
            <a:off x="8035018" y="3439241"/>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RGB</a:t>
            </a:r>
            <a:r>
              <a:rPr lang="zh-TW" altLang="en-US" dirty="0"/>
              <a:t>裝置</a:t>
            </a:r>
          </a:p>
        </p:txBody>
      </p:sp>
      <p:grpSp>
        <p:nvGrpSpPr>
          <p:cNvPr id="18" name="群組 17"/>
          <p:cNvGrpSpPr/>
          <p:nvPr/>
        </p:nvGrpSpPr>
        <p:grpSpPr>
          <a:xfrm>
            <a:off x="7124361" y="3258446"/>
            <a:ext cx="821554" cy="1111426"/>
            <a:chOff x="7097128" y="1192464"/>
            <a:chExt cx="821554" cy="1111426"/>
          </a:xfrm>
        </p:grpSpPr>
        <p:cxnSp>
          <p:nvCxnSpPr>
            <p:cNvPr id="21" name="直線單箭頭接點 20"/>
            <p:cNvCxnSpPr/>
            <p:nvPr/>
          </p:nvCxnSpPr>
          <p:spPr>
            <a:xfrm rot="16200000" flipH="1">
              <a:off x="7504407" y="1453239"/>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22" name="文字方塊 21"/>
            <p:cNvSpPr txBox="1"/>
            <p:nvPr/>
          </p:nvSpPr>
          <p:spPr>
            <a:xfrm rot="16200000">
              <a:off x="7268287" y="1671066"/>
              <a:ext cx="461665" cy="803984"/>
            </a:xfrm>
            <a:prstGeom prst="rect">
              <a:avLst/>
            </a:prstGeom>
            <a:noFill/>
          </p:spPr>
          <p:txBody>
            <a:bodyPr vert="eaVert" wrap="square" rtlCol="0">
              <a:spAutoFit/>
            </a:bodyPr>
            <a:lstStyle/>
            <a:p>
              <a:r>
                <a:rPr lang="zh-TW" altLang="en-US" dirty="0"/>
                <a:t>單芯線</a:t>
              </a:r>
            </a:p>
          </p:txBody>
        </p:sp>
        <p:sp>
          <p:nvSpPr>
            <p:cNvPr id="23" name="文字方塊 22"/>
            <p:cNvSpPr txBox="1"/>
            <p:nvPr/>
          </p:nvSpPr>
          <p:spPr>
            <a:xfrm rot="16200000">
              <a:off x="7277155" y="1012602"/>
              <a:ext cx="461665" cy="821389"/>
            </a:xfrm>
            <a:prstGeom prst="rect">
              <a:avLst/>
            </a:prstGeom>
            <a:noFill/>
          </p:spPr>
          <p:txBody>
            <a:bodyPr vert="eaVert" wrap="square" rtlCol="0">
              <a:spAutoFit/>
            </a:bodyPr>
            <a:lstStyle/>
            <a:p>
              <a:r>
                <a:rPr lang="en-US" altLang="zh-TW" dirty="0"/>
                <a:t>digital</a:t>
              </a:r>
            </a:p>
          </p:txBody>
        </p:sp>
      </p:grpSp>
      <p:sp>
        <p:nvSpPr>
          <p:cNvPr id="19" name="矩形 18"/>
          <p:cNvSpPr/>
          <p:nvPr/>
        </p:nvSpPr>
        <p:spPr>
          <a:xfrm>
            <a:off x="8041826" y="5231911"/>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database</a:t>
            </a:r>
            <a:endParaRPr lang="zh-TW" altLang="en-US" dirty="0"/>
          </a:p>
        </p:txBody>
      </p:sp>
      <p:cxnSp>
        <p:nvCxnSpPr>
          <p:cNvPr id="20" name="直線單箭頭接點 19"/>
          <p:cNvCxnSpPr/>
          <p:nvPr/>
        </p:nvCxnSpPr>
        <p:spPr>
          <a:xfrm rot="16200000" flipH="1">
            <a:off x="7641546" y="5379463"/>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a:extLst>
              <a:ext uri="{FF2B5EF4-FFF2-40B4-BE49-F238E27FC236}">
                <a16:creationId xmlns:a16="http://schemas.microsoft.com/office/drawing/2014/main" xmlns="" id="{7BFDC443-CB51-4EB9-A555-FFF2C2EE662D}"/>
              </a:ext>
            </a:extLst>
          </p:cNvPr>
          <p:cNvCxnSpPr>
            <a:cxnSpLocks/>
          </p:cNvCxnSpPr>
          <p:nvPr/>
        </p:nvCxnSpPr>
        <p:spPr>
          <a:xfrm flipH="1" flipV="1">
            <a:off x="4340325" y="5689111"/>
            <a:ext cx="587050" cy="1"/>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xmlns="" id="{B91E3838-82D8-4930-A757-C1997A4C9155}"/>
              </a:ext>
            </a:extLst>
          </p:cNvPr>
          <p:cNvSpPr/>
          <p:nvPr/>
        </p:nvSpPr>
        <p:spPr>
          <a:xfrm>
            <a:off x="2272393" y="5231911"/>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Web</a:t>
            </a:r>
            <a:endParaRPr lang="zh-TW" altLang="en-US" dirty="0"/>
          </a:p>
        </p:txBody>
      </p:sp>
      <p:grpSp>
        <p:nvGrpSpPr>
          <p:cNvPr id="42" name="群組 41">
            <a:extLst>
              <a:ext uri="{FF2B5EF4-FFF2-40B4-BE49-F238E27FC236}">
                <a16:creationId xmlns:a16="http://schemas.microsoft.com/office/drawing/2014/main" xmlns="" id="{10DD8C89-5622-49F2-891D-668F9D5557E3}"/>
              </a:ext>
            </a:extLst>
          </p:cNvPr>
          <p:cNvGrpSpPr/>
          <p:nvPr/>
        </p:nvGrpSpPr>
        <p:grpSpPr>
          <a:xfrm rot="16200000">
            <a:off x="4150367" y="5148619"/>
            <a:ext cx="1102931" cy="1051170"/>
            <a:chOff x="7717208" y="2541601"/>
            <a:chExt cx="1102931" cy="1051170"/>
          </a:xfrm>
        </p:grpSpPr>
        <p:sp>
          <p:nvSpPr>
            <p:cNvPr id="44" name="文字方塊 43">
              <a:extLst>
                <a:ext uri="{FF2B5EF4-FFF2-40B4-BE49-F238E27FC236}">
                  <a16:creationId xmlns:a16="http://schemas.microsoft.com/office/drawing/2014/main" xmlns="" id="{1C175A2C-16D9-4741-A361-7DA925324F6A}"/>
                </a:ext>
              </a:extLst>
            </p:cNvPr>
            <p:cNvSpPr txBox="1"/>
            <p:nvPr/>
          </p:nvSpPr>
          <p:spPr>
            <a:xfrm>
              <a:off x="7717208" y="2698300"/>
              <a:ext cx="461665" cy="803984"/>
            </a:xfrm>
            <a:prstGeom prst="rect">
              <a:avLst/>
            </a:prstGeom>
            <a:noFill/>
          </p:spPr>
          <p:txBody>
            <a:bodyPr vert="eaVert" wrap="square" rtlCol="0">
              <a:spAutoFit/>
            </a:bodyPr>
            <a:lstStyle/>
            <a:p>
              <a:r>
                <a:rPr lang="en-US" altLang="zh-TW" dirty="0"/>
                <a:t>route</a:t>
              </a:r>
              <a:endParaRPr lang="zh-TW" altLang="en-US" dirty="0"/>
            </a:p>
          </p:txBody>
        </p:sp>
        <p:sp>
          <p:nvSpPr>
            <p:cNvPr id="45" name="文字方塊 44">
              <a:extLst>
                <a:ext uri="{FF2B5EF4-FFF2-40B4-BE49-F238E27FC236}">
                  <a16:creationId xmlns:a16="http://schemas.microsoft.com/office/drawing/2014/main" xmlns="" id="{E1D7696E-BA25-4077-8760-0355B884E2B2}"/>
                </a:ext>
              </a:extLst>
            </p:cNvPr>
            <p:cNvSpPr txBox="1"/>
            <p:nvPr/>
          </p:nvSpPr>
          <p:spPr>
            <a:xfrm>
              <a:off x="8358474" y="2541601"/>
              <a:ext cx="461665" cy="1051170"/>
            </a:xfrm>
            <a:prstGeom prst="rect">
              <a:avLst/>
            </a:prstGeom>
            <a:noFill/>
          </p:spPr>
          <p:txBody>
            <a:bodyPr vert="eaVert" wrap="square" rtlCol="0">
              <a:spAutoFit/>
            </a:bodyPr>
            <a:lstStyle/>
            <a:p>
              <a:r>
                <a:rPr lang="en-US" altLang="zh-TW" dirty="0"/>
                <a:t>network</a:t>
              </a:r>
              <a:endParaRPr lang="zh-TW" altLang="en-US" dirty="0"/>
            </a:p>
          </p:txBody>
        </p:sp>
      </p:grpSp>
    </p:spTree>
    <p:extLst>
      <p:ext uri="{BB962C8B-B14F-4D97-AF65-F5344CB8AC3E}">
        <p14:creationId xmlns:p14="http://schemas.microsoft.com/office/powerpoint/2010/main" val="2731934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5672BF90-7484-4D1E-AFC1-B5C7864EA2E5}"/>
              </a:ext>
            </a:extLst>
          </p:cNvPr>
          <p:cNvSpPr>
            <a:spLocks noGrp="1"/>
          </p:cNvSpPr>
          <p:nvPr>
            <p:ph type="title"/>
          </p:nvPr>
        </p:nvSpPr>
        <p:spPr>
          <a:xfrm>
            <a:off x="5368889" y="0"/>
            <a:ext cx="1454222" cy="1507067"/>
          </a:xfrm>
        </p:spPr>
        <p:txBody>
          <a:bodyPr>
            <a:noAutofit/>
          </a:bodyPr>
          <a:lstStyle/>
          <a:p>
            <a:pPr algn="ctr"/>
            <a:r>
              <a:rPr lang="zh-TW" altLang="en-US" sz="5000" dirty="0"/>
              <a:t>結論</a:t>
            </a:r>
          </a:p>
        </p:txBody>
      </p:sp>
      <p:sp>
        <p:nvSpPr>
          <p:cNvPr id="3" name="內容版面配置區 2">
            <a:extLst>
              <a:ext uri="{FF2B5EF4-FFF2-40B4-BE49-F238E27FC236}">
                <a16:creationId xmlns:a16="http://schemas.microsoft.com/office/drawing/2014/main" xmlns="" id="{CA513484-4225-4F1F-AB6C-B117C94DFBD3}"/>
              </a:ext>
            </a:extLst>
          </p:cNvPr>
          <p:cNvSpPr>
            <a:spLocks noGrp="1"/>
          </p:cNvSpPr>
          <p:nvPr>
            <p:ph idx="1"/>
          </p:nvPr>
        </p:nvSpPr>
        <p:spPr>
          <a:xfrm>
            <a:off x="1828800" y="2038738"/>
            <a:ext cx="8534400" cy="3615267"/>
          </a:xfrm>
        </p:spPr>
        <p:txBody>
          <a:bodyPr anchor="ctr">
            <a:normAutofit/>
          </a:bodyPr>
          <a:lstStyle/>
          <a:p>
            <a:r>
              <a:rPr lang="zh-TW" altLang="en-US" sz="2400" dirty="0">
                <a:solidFill>
                  <a:schemeClr val="tx1"/>
                </a:solidFill>
                <a:latin typeface="微軟正黑體" panose="020B0604030504040204" pitchFamily="34" charset="-120"/>
                <a:ea typeface="微軟正黑體" panose="020B0604030504040204" pitchFamily="34" charset="-120"/>
              </a:rPr>
              <a:t>透過這次機會我們嘗試去解決海灘髒亂的問題，現階段雖然不能解決所有的問題，但是我們提出一個和一般不一樣的方法透過這種機制來獎勵做好事的人。</a:t>
            </a:r>
            <a:endParaRPr lang="en-US" altLang="zh-TW" sz="2400" dirty="0">
              <a:solidFill>
                <a:schemeClr val="tx1"/>
              </a:solidFill>
              <a:latin typeface="微軟正黑體" panose="020B0604030504040204" pitchFamily="34" charset="-120"/>
              <a:ea typeface="微軟正黑體" panose="020B0604030504040204" pitchFamily="34" charset="-120"/>
            </a:endParaRPr>
          </a:p>
          <a:p>
            <a:endParaRPr lang="en-US" altLang="zh-TW" sz="2400" dirty="0">
              <a:solidFill>
                <a:schemeClr val="tx1"/>
              </a:solidFill>
              <a:latin typeface="微軟正黑體" panose="020B0604030504040204" pitchFamily="34" charset="-120"/>
              <a:ea typeface="微軟正黑體" panose="020B0604030504040204" pitchFamily="34" charset="-120"/>
            </a:endParaRPr>
          </a:p>
          <a:p>
            <a:r>
              <a:rPr lang="zh-TW" altLang="en-US" sz="2400" dirty="0">
                <a:solidFill>
                  <a:schemeClr val="tx1"/>
                </a:solidFill>
                <a:latin typeface="微軟正黑體" panose="020B0604030504040204" pitchFamily="34" charset="-120"/>
                <a:ea typeface="微軟正黑體" panose="020B0604030504040204" pitchFamily="34" charset="-120"/>
              </a:rPr>
              <a:t>經過人們</a:t>
            </a:r>
            <a:r>
              <a:rPr lang="zh-TW" altLang="en-US" sz="2400">
                <a:solidFill>
                  <a:schemeClr val="tx1"/>
                </a:solidFill>
                <a:latin typeface="微軟正黑體" panose="020B0604030504040204" pitchFamily="34" charset="-120"/>
                <a:ea typeface="微軟正黑體" panose="020B0604030504040204" pitchFamily="34" charset="-120"/>
              </a:rPr>
              <a:t>的</a:t>
            </a:r>
            <a:r>
              <a:rPr lang="zh-TW" altLang="en-US" sz="2400" smtClean="0">
                <a:solidFill>
                  <a:schemeClr val="tx1"/>
                </a:solidFill>
                <a:latin typeface="微軟正黑體" panose="020B0604030504040204" pitchFamily="34" charset="-120"/>
                <a:ea typeface="微軟正黑體" panose="020B0604030504040204" pitchFamily="34" charset="-120"/>
              </a:rPr>
              <a:t>口耳相傳</a:t>
            </a:r>
            <a:r>
              <a:rPr lang="zh-TW" altLang="en-US" sz="2400" dirty="0">
                <a:solidFill>
                  <a:schemeClr val="tx1"/>
                </a:solidFill>
                <a:latin typeface="微軟正黑體" panose="020B0604030504040204" pitchFamily="34" charset="-120"/>
                <a:ea typeface="微軟正黑體" panose="020B0604030504040204" pitchFamily="34" charset="-120"/>
              </a:rPr>
              <a:t>和更多的廠商加入提供更多的優惠，相信一定能吸引更多人加入讓海岸更加乾淨。</a:t>
            </a:r>
            <a:endParaRPr lang="en-US" altLang="zh-TW" sz="2400"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53684025"/>
      </p:ext>
    </p:extLst>
  </p:cSld>
  <p:clrMapOvr>
    <a:masterClrMapping/>
  </p:clrMapOvr>
</p:sld>
</file>

<file path=ppt/theme/theme1.xml><?xml version="1.0" encoding="utf-8"?>
<a:theme xmlns:a="http://schemas.openxmlformats.org/drawingml/2006/main" name="切割線">
  <a:themeElements>
    <a:clrScheme name="切割線">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割線">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割線">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336</TotalTime>
  <Words>388</Words>
  <Application>Microsoft Office PowerPoint</Application>
  <PresentationFormat>寬螢幕</PresentationFormat>
  <Paragraphs>59</Paragraphs>
  <Slides>6</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6</vt:i4>
      </vt:variant>
    </vt:vector>
  </HeadingPairs>
  <TitlesOfParts>
    <vt:vector size="10" baseType="lpstr">
      <vt:lpstr>微軟正黑體</vt:lpstr>
      <vt:lpstr>Century Gothic</vt:lpstr>
      <vt:lpstr>Wingdings 3</vt:lpstr>
      <vt:lpstr>切割線</vt:lpstr>
      <vt:lpstr>用續發展 - 淨灘</vt:lpstr>
      <vt:lpstr>動機</vt:lpstr>
      <vt:lpstr>想法</vt:lpstr>
      <vt:lpstr>實作</vt:lpstr>
      <vt:lpstr>實作</vt:lpstr>
      <vt:lpstr>結論</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用續發展 - 淨灘</dc:title>
  <dc:creator>SORA</dc:creator>
  <cp:lastModifiedBy>ALAN</cp:lastModifiedBy>
  <cp:revision>33</cp:revision>
  <dcterms:created xsi:type="dcterms:W3CDTF">2018-05-05T03:10:33Z</dcterms:created>
  <dcterms:modified xsi:type="dcterms:W3CDTF">2018-05-05T23:40:16Z</dcterms:modified>
</cp:coreProperties>
</file>