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3DF5"/>
    <a:srgbClr val="FF0101"/>
    <a:srgbClr val="D52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62" autoAdjust="0"/>
  </p:normalViewPr>
  <p:slideViewPr>
    <p:cSldViewPr snapToGrid="0">
      <p:cViewPr>
        <p:scale>
          <a:sx n="100" d="100"/>
          <a:sy n="100" d="100"/>
        </p:scale>
        <p:origin x="-14" y="-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FE206CA4-90B9-4BC3-86FA-D143B46FEB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65751B0-04DE-4274-B504-DD218FB74D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1E005-CDE2-4D1F-84D5-EF1FF27A9044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3D87616-B695-4015-914F-E1CDB760175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2E7354A-BB4C-4DC5-9032-125209711F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C4380-0CD2-4334-9B01-4502123A09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7474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4695D2-D7D5-46B8-9C38-C8910B8A2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7C8ABAF-B072-4DBD-BE1F-73125DCB9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744340-6759-4F6A-9019-B349B9D9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EBAD-3BCC-4A84-9222-EC10E18EE6FB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4BF16C-DC85-44A7-B57E-0859300D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ADBD7B-6678-4966-8746-4C7035FEE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223D-633D-4B90-A6C4-180B3751DB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13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753EDD-0630-4F8F-842C-5627A1E64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491CF1E-4971-4E7E-99BC-3C8D0682A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199F1C-5A6A-4F9A-BB71-22EE01D57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EBAD-3BCC-4A84-9222-EC10E18EE6FB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906377-24A8-4EDC-8980-CCA91F471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4712E6-6033-4B98-9566-37AB26692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223D-633D-4B90-A6C4-180B3751DB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07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7A8A923-BFF5-4188-961A-93D5C59351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762B3DA-B89C-45CF-BDBA-ADE7AABCF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4EC18E-BFDC-4339-9CB7-CC9CF5B2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EBAD-3BCC-4A84-9222-EC10E18EE6FB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7CF6C6-B0EF-4489-BA4B-160A474DD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258AEB-D56C-4CCF-9968-02972534A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223D-633D-4B90-A6C4-180B3751DB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259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E629F2-0800-45BD-B2B6-94F3C71B3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EED984-646E-4A80-8A40-841A37F27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53347F-DBFA-4024-9348-1F0BF9491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072EBAD-3BCC-4A84-9222-EC10E18EE6FB}" type="datetimeFigureOut">
              <a:rPr lang="zh-TW" altLang="en-US" smtClean="0"/>
              <a:pPr/>
              <a:t>2018/6/3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B5DCE5-AAC6-43E8-9621-F7161A450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CA2EC0-D51E-43CF-89C6-8BDAECCA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E63F223D-633D-4B90-A6C4-180B3751DB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595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A1D7AF-0F18-4485-B54B-D24124580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220390-1BA2-4199-B096-AEFBCF2AD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2AFCCA-E012-45A2-B680-E816A7BB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EBAD-3BCC-4A84-9222-EC10E18EE6FB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86867A-E4BF-4E1F-8A3E-0EDDB94AC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D644A9-A1E8-4067-906E-3E2513E3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223D-633D-4B90-A6C4-180B3751DB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39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9E2484-A5C4-4D23-BE1E-8855AF35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F64C8A-0AA4-4DB2-87A2-09CBA80C1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9863288-FE49-4EF8-9A0F-E7CE13E80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7687576-C790-4171-A14B-CF08F54FF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EBAD-3BCC-4A84-9222-EC10E18EE6FB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03EFB0-DDA1-4947-8FA4-69535615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EB7F88-50BC-4830-82E7-EC1109029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223D-633D-4B90-A6C4-180B3751DB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202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4C3118-6CC1-4CA3-A139-D39008E55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BC0DC24-C11E-43CB-9853-34A6FA31A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19073D-2935-409F-968F-AA9DB61D6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28561C8-F003-4322-A54F-89EEFDB8EE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0F0BA3A-78F0-40FD-9000-D8CD6C481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5E52D2A-B759-434F-B30A-B14ED867E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EBAD-3BCC-4A84-9222-EC10E18EE6FB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B77243D-B495-460B-A733-25AC4C788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F88304F-E578-4F28-8E7E-A42FC83A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223D-633D-4B90-A6C4-180B3751DB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12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852F82-CE6C-4374-97D1-4FE86E44F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A3E3323-1F44-4B2C-B237-46B6B4C8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EBAD-3BCC-4A84-9222-EC10E18EE6FB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00D1825-4398-4754-A04E-0B59047A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0E52DC8-B5FF-4CB6-A6AB-5F971BF9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223D-633D-4B90-A6C4-180B3751DB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895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728EB57-E9A1-43C5-A7B0-07DFB6BA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EBAD-3BCC-4A84-9222-EC10E18EE6FB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8ACE2EF-8B86-4918-9AFC-FBD46CD24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4758B6-E007-4389-9864-472FB5DC3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223D-633D-4B90-A6C4-180B3751DB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76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3BFF95-83EE-485B-9164-589BC0FA3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BE0B63-939B-4A67-808E-89E03FF6E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4FC8B6-0436-4710-BE2C-3411CA841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410BC4-B539-4CA4-9AFC-01B2D211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EBAD-3BCC-4A84-9222-EC10E18EE6FB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B723314-4F0A-412C-81CB-C79AC5571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56869A-9752-4309-926F-DC9F84089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223D-633D-4B90-A6C4-180B3751DB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72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047DBF-DA00-4E2D-AA79-AD97980C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A860A89-8466-498E-8BFA-B5A64BB2D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76C6E6C-7C36-4D9A-B04F-18EDEC4AF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FE952D-E4F8-4DAD-A7C6-01041251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EBAD-3BCC-4A84-9222-EC10E18EE6FB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8A7902-F52C-4C14-884E-B1790434D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FF69DB-BBA5-4FF4-8EAA-C9008625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223D-633D-4B90-A6C4-180B3751DB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79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895C5DB-EE01-472B-B64E-3D9126A47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E6E8165-6CD3-4B29-BCDA-7E07A8A12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B44F10-B315-4C7C-9CBB-858D44179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2EBAD-3BCC-4A84-9222-EC10E18EE6FB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329004-BE55-410F-BA4E-B778AE4A4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9A9F6D-9EB0-4A5D-A6AA-A619D97A9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F223D-633D-4B90-A6C4-180B3751DB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283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DE349F-F476-457C-8D8F-42CEB7FE9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399"/>
            <a:ext cx="9144000" cy="1665591"/>
          </a:xfrm>
        </p:spPr>
        <p:txBody>
          <a:bodyPr>
            <a:no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永續能源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再生能源與生態環保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1FAE3E7-40CC-4497-A3CF-F23833D7B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00141"/>
            <a:ext cx="9144000" cy="3871561"/>
          </a:xfrm>
        </p:spPr>
        <p:txBody>
          <a:bodyPr>
            <a:normAutofit/>
          </a:bodyPr>
          <a:lstStyle/>
          <a:p>
            <a:r>
              <a:rPr lang="zh-TW" altLang="en-US" sz="3000" spc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隊伍名稱：北科魔法師</a:t>
            </a:r>
            <a:endParaRPr lang="en-US" altLang="zh-TW" sz="3000" spc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000" spc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000" spc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隊長：郭宗翰</a:t>
            </a:r>
          </a:p>
          <a:p>
            <a:r>
              <a:rPr lang="zh-TW" altLang="en-US" sz="3000" spc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隊員：邱立綸</a:t>
            </a:r>
          </a:p>
          <a:p>
            <a:r>
              <a:rPr lang="zh-TW" altLang="en-US" sz="3000" spc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隊員：李汶道</a:t>
            </a:r>
          </a:p>
        </p:txBody>
      </p:sp>
    </p:spTree>
    <p:extLst>
      <p:ext uri="{BB962C8B-B14F-4D97-AF65-F5344CB8AC3E}">
        <p14:creationId xmlns:p14="http://schemas.microsoft.com/office/powerpoint/2010/main" val="3959420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141A95-1778-4291-A601-A62459B6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5000" dirty="0"/>
              <a:t>概念與發想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19AA10-6FAD-4F3E-8FC1-CD5230A49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zh-TW" altLang="en-US" dirty="0"/>
              <a:t>為了環保的能源與環境的永續，我們利用了最簡單的兩個自然能源來做。第一是利用</a:t>
            </a:r>
            <a:r>
              <a:rPr lang="zh-TW" altLang="en-US" dirty="0">
                <a:solidFill>
                  <a:srgbClr val="0B3DF5"/>
                </a:solidFill>
              </a:rPr>
              <a:t>潮水</a:t>
            </a:r>
            <a:r>
              <a:rPr lang="zh-TW" altLang="en-US" dirty="0"/>
              <a:t>，第二是利用</a:t>
            </a:r>
            <a:r>
              <a:rPr lang="zh-TW" altLang="en-US" dirty="0">
                <a:solidFill>
                  <a:srgbClr val="0B3DF5"/>
                </a:solidFill>
              </a:rPr>
              <a:t>輻射熱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spcAft>
                <a:spcPts val="1200"/>
              </a:spcAft>
            </a:pPr>
            <a:r>
              <a:rPr lang="zh-TW" altLang="en-US" dirty="0"/>
              <a:t>在漲潮的時候可以</a:t>
            </a:r>
            <a:r>
              <a:rPr lang="zh-TW" altLang="en-US" dirty="0">
                <a:solidFill>
                  <a:srgbClr val="0B3DF5"/>
                </a:solidFill>
              </a:rPr>
              <a:t>利用海浪的力量來發電</a:t>
            </a:r>
            <a:r>
              <a:rPr lang="zh-TW" altLang="en-US" dirty="0"/>
              <a:t>，又能</a:t>
            </a:r>
            <a:r>
              <a:rPr lang="zh-TW" altLang="en-US" dirty="0">
                <a:solidFill>
                  <a:srgbClr val="0B3DF5"/>
                </a:solidFill>
              </a:rPr>
              <a:t>收集海上的垃圾</a:t>
            </a:r>
            <a:r>
              <a:rPr lang="zh-TW" altLang="en-US" dirty="0"/>
              <a:t>，並且有夠</a:t>
            </a:r>
            <a:r>
              <a:rPr lang="zh-TW" altLang="en-US" dirty="0">
                <a:solidFill>
                  <a:srgbClr val="0B3DF5"/>
                </a:solidFill>
              </a:rPr>
              <a:t>保護海中生物</a:t>
            </a:r>
            <a:r>
              <a:rPr lang="zh-TW" altLang="en-US" dirty="0"/>
              <a:t>的機制。</a:t>
            </a:r>
            <a:endParaRPr lang="en-US" altLang="zh-TW" dirty="0"/>
          </a:p>
          <a:p>
            <a:r>
              <a:rPr lang="zh-TW" altLang="en-US" dirty="0"/>
              <a:t>當潮水退去後，整個系統裡面也充滿水，利用內部的水加上整齊彎曲的管子來</a:t>
            </a:r>
            <a:r>
              <a:rPr lang="zh-TW" altLang="en-US" dirty="0">
                <a:solidFill>
                  <a:srgbClr val="0B3DF5"/>
                </a:solidFill>
              </a:rPr>
              <a:t>收集太陽的熱能</a:t>
            </a:r>
            <a:r>
              <a:rPr lang="zh-TW" altLang="en-US" dirty="0"/>
              <a:t>，可以</a:t>
            </a:r>
            <a:r>
              <a:rPr lang="zh-TW" altLang="en-US" dirty="0">
                <a:solidFill>
                  <a:srgbClr val="0B3DF5"/>
                </a:solidFill>
              </a:rPr>
              <a:t>降低對其他生態的影響</a:t>
            </a:r>
            <a:r>
              <a:rPr lang="zh-TW" altLang="en-US" dirty="0"/>
              <a:t>。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A905113-70FE-4BED-8E3F-6789DB34856C}"/>
              </a:ext>
            </a:extLst>
          </p:cNvPr>
          <p:cNvGrpSpPr/>
          <p:nvPr/>
        </p:nvGrpSpPr>
        <p:grpSpPr>
          <a:xfrm>
            <a:off x="7041506" y="4800231"/>
            <a:ext cx="2455218" cy="1376732"/>
            <a:chOff x="7674644" y="4368800"/>
            <a:chExt cx="2983831" cy="1772432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89F956A7-E597-4134-A33A-BC65A6467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5250" y="4368800"/>
              <a:ext cx="2943225" cy="1552575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5948F05-E930-4952-B483-E5415A37C82C}"/>
                </a:ext>
              </a:extLst>
            </p:cNvPr>
            <p:cNvSpPr txBox="1"/>
            <p:nvPr/>
          </p:nvSpPr>
          <p:spPr>
            <a:xfrm>
              <a:off x="7674644" y="5910400"/>
              <a:ext cx="29838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https://pxhere.com/zh/photo/650479</a:t>
              </a:r>
              <a:endParaRPr lang="zh-TW" altLang="en-US" sz="900" dirty="0"/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F21DB661-C6A3-4AA7-BC68-F84178FEF038}"/>
              </a:ext>
            </a:extLst>
          </p:cNvPr>
          <p:cNvGrpSpPr/>
          <p:nvPr/>
        </p:nvGrpSpPr>
        <p:grpSpPr>
          <a:xfrm>
            <a:off x="1740209" y="4774482"/>
            <a:ext cx="2703546" cy="1852566"/>
            <a:chOff x="1197894" y="4425616"/>
            <a:chExt cx="3285624" cy="2385030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2346A994-E972-497B-86B8-92400AC20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6324" y="4425616"/>
              <a:ext cx="2857500" cy="1600200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DD56BB01-2F8B-415E-85DE-B7B65CE6E658}"/>
                </a:ext>
              </a:extLst>
            </p:cNvPr>
            <p:cNvSpPr txBox="1"/>
            <p:nvPr/>
          </p:nvSpPr>
          <p:spPr>
            <a:xfrm>
              <a:off x="1197894" y="6025816"/>
              <a:ext cx="328562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https://pixabay.com/zh/%E6%B5%B7%E6%B5%AA-%E6%B5%B7-%E6%80%A7%E8%B4%A8-%E6%B0%B4-%E6%B3%A2-%E6%97%85%E6%B8%B8-%E6%B5%B7%E6%B3%A1%E6%B2%AB-%E9%9A%8F%E5%9C%B0%E5%90%90%E7%97%B0%E6%B0%B4-%E8%93%9D%E8%89%B2-2804543/</a:t>
              </a:r>
              <a:endParaRPr lang="zh-TW" altLang="en-US" sz="900" dirty="0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F9BB1110-2062-4A4C-BB5D-AFD52AD835C2}"/>
              </a:ext>
            </a:extLst>
          </p:cNvPr>
          <p:cNvGrpSpPr/>
          <p:nvPr/>
        </p:nvGrpSpPr>
        <p:grpSpPr>
          <a:xfrm>
            <a:off x="4873692" y="4774482"/>
            <a:ext cx="2167814" cy="1960654"/>
            <a:chOff x="4843212" y="4368800"/>
            <a:chExt cx="2634548" cy="2524185"/>
          </a:xfrm>
        </p:grpSpPr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1CD4125C-EC3E-4908-8C08-0D2B81A9C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12" y="4368800"/>
              <a:ext cx="2152650" cy="2124075"/>
            </a:xfrm>
            <a:prstGeom prst="rect">
              <a:avLst/>
            </a:prstGeom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75634CA8-5FFE-4A9F-8E39-D032B883AA2F}"/>
                </a:ext>
              </a:extLst>
            </p:cNvPr>
            <p:cNvSpPr txBox="1"/>
            <p:nvPr/>
          </p:nvSpPr>
          <p:spPr>
            <a:xfrm>
              <a:off x="4843212" y="6492875"/>
              <a:ext cx="26345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00" dirty="0"/>
                <a:t>https://pixabay.com/zh/%E5%A4%AA%E9%98%B3-%E5%85%89%E7%BA%BF-%E6%97%A5%E5%85%89-%E6%80%A7%E8%B4%A8-%E6%97%A9%E6%99%A8%E7%9A%84%E5%A4%AA%E9%98%B3-%E6%97%A5%E8%90%BD-%E5%A4%A9%E6%B0%94-1898551/</a:t>
              </a:r>
              <a:endParaRPr lang="zh-TW" altLang="en-US" sz="5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61336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141A95-1778-4291-A601-A62459B69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94734"/>
          </a:xfrm>
        </p:spPr>
        <p:txBody>
          <a:bodyPr>
            <a:normAutofit/>
          </a:bodyPr>
          <a:lstStyle/>
          <a:p>
            <a:pPr algn="ctr"/>
            <a:r>
              <a:rPr lang="zh-TW" altLang="en-US" sz="5000" dirty="0"/>
              <a:t>設計過程與特點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19AA10-6FAD-4F3E-8FC1-CD5230A49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>
              <a:spcAft>
                <a:spcPts val="3000"/>
              </a:spcAft>
            </a:pPr>
            <a:r>
              <a:rPr lang="zh-TW" altLang="en-US" dirty="0"/>
              <a:t>剛開始設計的時候，以</a:t>
            </a:r>
            <a:r>
              <a:rPr lang="zh-TW" altLang="en-US" dirty="0">
                <a:solidFill>
                  <a:srgbClr val="0B3DF5"/>
                </a:solidFill>
              </a:rPr>
              <a:t>永動機</a:t>
            </a:r>
            <a:r>
              <a:rPr lang="zh-TW" altLang="en-US" dirty="0"/>
              <a:t>為初始點。</a:t>
            </a:r>
            <a:endParaRPr lang="en-US" altLang="zh-TW" dirty="0"/>
          </a:p>
          <a:p>
            <a:pPr>
              <a:spcAft>
                <a:spcPts val="1200"/>
              </a:spcAft>
            </a:pPr>
            <a:endParaRPr lang="en-US" altLang="zh-TW" dirty="0"/>
          </a:p>
          <a:p>
            <a:pPr marL="3960000" indent="0">
              <a:buNone/>
            </a:pPr>
            <a:r>
              <a:rPr lang="zh-TW" altLang="en-US" dirty="0"/>
              <a:t>        這一系列的流程，還能獲得免費的電能，退潮之後利用太陽光來推動發電，還可以收集淡水與鹽巴。</a:t>
            </a:r>
            <a:endParaRPr lang="en-US" altLang="zh-TW" dirty="0"/>
          </a:p>
          <a:p>
            <a:pPr marL="3600000"/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E98C51E-348A-4741-8552-AB1CBE604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059219"/>
              </p:ext>
            </p:extLst>
          </p:nvPr>
        </p:nvGraphicFramePr>
        <p:xfrm>
          <a:off x="4822251" y="4938394"/>
          <a:ext cx="653801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9005">
                  <a:extLst>
                    <a:ext uri="{9D8B030D-6E8A-4147-A177-3AD203B41FA5}">
                      <a16:colId xmlns:a16="http://schemas.microsoft.com/office/drawing/2014/main" val="3968474814"/>
                    </a:ext>
                  </a:extLst>
                </a:gridCol>
                <a:gridCol w="3269005">
                  <a:extLst>
                    <a:ext uri="{9D8B030D-6E8A-4147-A177-3AD203B41FA5}">
                      <a16:colId xmlns:a16="http://schemas.microsoft.com/office/drawing/2014/main" val="241116507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優點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缺點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653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便宜、易架設、高報酬率、有經濟價值、環保、保育環境、結構簡單不容易壞、就算壞掉也不會造成大汙染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發電率低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61694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1F09268-BC71-4C9D-9231-DEDC5FA9C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616347"/>
              </p:ext>
            </p:extLst>
          </p:nvPr>
        </p:nvGraphicFramePr>
        <p:xfrm>
          <a:off x="1157056" y="2155502"/>
          <a:ext cx="620776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376694216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25449252"/>
                    </a:ext>
                  </a:extLst>
                </a:gridCol>
                <a:gridCol w="3870960">
                  <a:extLst>
                    <a:ext uri="{9D8B030D-6E8A-4147-A177-3AD203B41FA5}">
                      <a16:colId xmlns:a16="http://schemas.microsoft.com/office/drawing/2014/main" val="3458601493"/>
                    </a:ext>
                  </a:extLst>
                </a:gridCol>
              </a:tblGrid>
              <a:tr h="346057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熱力學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第一定律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絕熱系統永不作功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9960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第二定律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孤立系統自發地朝著熱力學平衡方向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212536"/>
                  </a:ext>
                </a:extLst>
              </a:tr>
            </a:tbl>
          </a:graphicData>
        </a:graphic>
      </p:graphicFrame>
      <p:sp>
        <p:nvSpPr>
          <p:cNvPr id="8" name="箭號: 向右 7">
            <a:extLst>
              <a:ext uri="{FF2B5EF4-FFF2-40B4-BE49-F238E27FC236}">
                <a16:creationId xmlns:a16="http://schemas.microsoft.com/office/drawing/2014/main" id="{F01B7651-D595-4C39-9FF7-4D92DE5B1359}"/>
              </a:ext>
            </a:extLst>
          </p:cNvPr>
          <p:cNvSpPr/>
          <p:nvPr/>
        </p:nvSpPr>
        <p:spPr>
          <a:xfrm>
            <a:off x="7517216" y="2155502"/>
            <a:ext cx="1148080" cy="672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A4B04BD-C2EA-4CD9-A4BB-F01DBE8F9346}"/>
              </a:ext>
            </a:extLst>
          </p:cNvPr>
          <p:cNvSpPr/>
          <p:nvPr/>
        </p:nvSpPr>
        <p:spPr>
          <a:xfrm>
            <a:off x="8817696" y="2155502"/>
            <a:ext cx="236728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必須要有提供能源者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857C6CB1-F3A3-4BBC-A6FB-457411278F3B}"/>
              </a:ext>
            </a:extLst>
          </p:cNvPr>
          <p:cNvSpPr/>
          <p:nvPr/>
        </p:nvSpPr>
        <p:spPr>
          <a:xfrm>
            <a:off x="2086046" y="3482991"/>
            <a:ext cx="1198486" cy="61179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發動機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D1663D10-4276-4359-A9EC-53953F25881B}"/>
              </a:ext>
            </a:extLst>
          </p:cNvPr>
          <p:cNvSpPr/>
          <p:nvPr/>
        </p:nvSpPr>
        <p:spPr>
          <a:xfrm>
            <a:off x="887560" y="4313602"/>
            <a:ext cx="1198486" cy="61179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蒸氣</a:t>
            </a:r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EF343814-51CC-41C7-AC9C-26326BC36A1C}"/>
              </a:ext>
            </a:extLst>
          </p:cNvPr>
          <p:cNvSpPr/>
          <p:nvPr/>
        </p:nvSpPr>
        <p:spPr>
          <a:xfrm>
            <a:off x="2274439" y="4339672"/>
            <a:ext cx="821699" cy="5516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累積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DA4FE5E7-F3A7-4A64-95B9-367B60AD67A6}"/>
              </a:ext>
            </a:extLst>
          </p:cNvPr>
          <p:cNvSpPr/>
          <p:nvPr/>
        </p:nvSpPr>
        <p:spPr>
          <a:xfrm>
            <a:off x="3284532" y="4313602"/>
            <a:ext cx="1198486" cy="61179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壓力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C987A611-708D-4E5D-9417-BB94D7E04332}"/>
              </a:ext>
            </a:extLst>
          </p:cNvPr>
          <p:cNvSpPr/>
          <p:nvPr/>
        </p:nvSpPr>
        <p:spPr>
          <a:xfrm>
            <a:off x="3284532" y="5973290"/>
            <a:ext cx="1198486" cy="61179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位能</a:t>
            </a: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B624DD6E-9C64-46E5-A56E-2BDA1D29C77D}"/>
              </a:ext>
            </a:extLst>
          </p:cNvPr>
          <p:cNvSpPr/>
          <p:nvPr/>
        </p:nvSpPr>
        <p:spPr>
          <a:xfrm>
            <a:off x="838200" y="6001895"/>
            <a:ext cx="1198486" cy="61179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電能</a:t>
            </a: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3492DEEA-3228-43A7-9339-5D569B8884EF}"/>
              </a:ext>
            </a:extLst>
          </p:cNvPr>
          <p:cNvGrpSpPr/>
          <p:nvPr/>
        </p:nvGrpSpPr>
        <p:grpSpPr>
          <a:xfrm>
            <a:off x="1046855" y="3570982"/>
            <a:ext cx="905040" cy="691870"/>
            <a:chOff x="1126960" y="3560697"/>
            <a:chExt cx="905040" cy="691870"/>
          </a:xfrm>
        </p:grpSpPr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59AAB455-317A-45DA-8B8C-1644941746DA}"/>
                </a:ext>
              </a:extLst>
            </p:cNvPr>
            <p:cNvGrpSpPr/>
            <p:nvPr/>
          </p:nvGrpSpPr>
          <p:grpSpPr>
            <a:xfrm>
              <a:off x="1126960" y="3560697"/>
              <a:ext cx="905040" cy="691870"/>
              <a:chOff x="1126960" y="3560697"/>
              <a:chExt cx="905040" cy="691870"/>
            </a:xfrm>
          </p:grpSpPr>
          <p:sp>
            <p:nvSpPr>
              <p:cNvPr id="11" name="箭號: 彎曲 10">
                <a:extLst>
                  <a:ext uri="{FF2B5EF4-FFF2-40B4-BE49-F238E27FC236}">
                    <a16:creationId xmlns:a16="http://schemas.microsoft.com/office/drawing/2014/main" id="{772B036D-5D4F-4D4F-B3F9-7524182906A8}"/>
                  </a:ext>
                </a:extLst>
              </p:cNvPr>
              <p:cNvSpPr/>
              <p:nvPr/>
            </p:nvSpPr>
            <p:spPr>
              <a:xfrm>
                <a:off x="1472707" y="3715668"/>
                <a:ext cx="559293" cy="536899"/>
              </a:xfrm>
              <a:prstGeom prst="ben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3" name="乘號 12">
                <a:extLst>
                  <a:ext uri="{FF2B5EF4-FFF2-40B4-BE49-F238E27FC236}">
                    <a16:creationId xmlns:a16="http://schemas.microsoft.com/office/drawing/2014/main" id="{4F1AE97F-1D6E-4244-AB10-8666912E2160}"/>
                  </a:ext>
                </a:extLst>
              </p:cNvPr>
              <p:cNvSpPr/>
              <p:nvPr/>
            </p:nvSpPr>
            <p:spPr>
              <a:xfrm>
                <a:off x="1126960" y="3560697"/>
                <a:ext cx="879895" cy="611792"/>
              </a:xfrm>
              <a:prstGeom prst="mathMultiply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2BE4CA50-7CAE-42E4-99E7-1C8BB1544D41}"/>
                </a:ext>
              </a:extLst>
            </p:cNvPr>
            <p:cNvSpPr txBox="1"/>
            <p:nvPr/>
          </p:nvSpPr>
          <p:spPr>
            <a:xfrm>
              <a:off x="1286766" y="3705018"/>
              <a:ext cx="6875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不夠</a:t>
              </a:r>
            </a:p>
          </p:txBody>
        </p:sp>
      </p:grpSp>
      <p:sp>
        <p:nvSpPr>
          <p:cNvPr id="30" name="箭號: 向右 29">
            <a:extLst>
              <a:ext uri="{FF2B5EF4-FFF2-40B4-BE49-F238E27FC236}">
                <a16:creationId xmlns:a16="http://schemas.microsoft.com/office/drawing/2014/main" id="{6E8FFE50-0986-4014-BD4D-1B720438E91E}"/>
              </a:ext>
            </a:extLst>
          </p:cNvPr>
          <p:cNvSpPr/>
          <p:nvPr/>
        </p:nvSpPr>
        <p:spPr>
          <a:xfrm flipH="1">
            <a:off x="2249759" y="6033384"/>
            <a:ext cx="821699" cy="5516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轉換</a:t>
            </a:r>
          </a:p>
        </p:txBody>
      </p:sp>
      <p:sp>
        <p:nvSpPr>
          <p:cNvPr id="31" name="箭號: 向右 30">
            <a:extLst>
              <a:ext uri="{FF2B5EF4-FFF2-40B4-BE49-F238E27FC236}">
                <a16:creationId xmlns:a16="http://schemas.microsoft.com/office/drawing/2014/main" id="{80B3FE09-D61C-4A61-8BC1-9DAD5F9010ED}"/>
              </a:ext>
            </a:extLst>
          </p:cNvPr>
          <p:cNvSpPr/>
          <p:nvPr/>
        </p:nvSpPr>
        <p:spPr>
          <a:xfrm rot="5400000">
            <a:off x="3472925" y="5191223"/>
            <a:ext cx="821699" cy="5516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轉換</a:t>
            </a:r>
          </a:p>
        </p:txBody>
      </p:sp>
    </p:spTree>
    <p:extLst>
      <p:ext uri="{BB962C8B-B14F-4D97-AF65-F5344CB8AC3E}">
        <p14:creationId xmlns:p14="http://schemas.microsoft.com/office/powerpoint/2010/main" val="111437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矩形: 圓角 156">
            <a:extLst>
              <a:ext uri="{FF2B5EF4-FFF2-40B4-BE49-F238E27FC236}">
                <a16:creationId xmlns:a16="http://schemas.microsoft.com/office/drawing/2014/main" id="{2F04326F-C8A1-41E0-AF3D-A0C83FBC9F17}"/>
              </a:ext>
            </a:extLst>
          </p:cNvPr>
          <p:cNvSpPr/>
          <p:nvPr/>
        </p:nvSpPr>
        <p:spPr>
          <a:xfrm>
            <a:off x="7501887" y="5543477"/>
            <a:ext cx="4648196" cy="113171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5" name="矩形: 圓角 154">
            <a:extLst>
              <a:ext uri="{FF2B5EF4-FFF2-40B4-BE49-F238E27FC236}">
                <a16:creationId xmlns:a16="http://schemas.microsoft.com/office/drawing/2014/main" id="{70F9225C-9076-4244-A061-5EED0EACA5B0}"/>
              </a:ext>
            </a:extLst>
          </p:cNvPr>
          <p:cNvSpPr/>
          <p:nvPr/>
        </p:nvSpPr>
        <p:spPr>
          <a:xfrm>
            <a:off x="7501890" y="1690126"/>
            <a:ext cx="4648193" cy="368835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3" name="矩形: 圓角 152">
            <a:extLst>
              <a:ext uri="{FF2B5EF4-FFF2-40B4-BE49-F238E27FC236}">
                <a16:creationId xmlns:a16="http://schemas.microsoft.com/office/drawing/2014/main" id="{8EB9EDE9-45E4-4FB3-9134-BE1A326E929B}"/>
              </a:ext>
            </a:extLst>
          </p:cNvPr>
          <p:cNvSpPr/>
          <p:nvPr/>
        </p:nvSpPr>
        <p:spPr>
          <a:xfrm>
            <a:off x="7501890" y="388991"/>
            <a:ext cx="4648195" cy="113171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4" name="矩形: 圓角 103">
            <a:extLst>
              <a:ext uri="{FF2B5EF4-FFF2-40B4-BE49-F238E27FC236}">
                <a16:creationId xmlns:a16="http://schemas.microsoft.com/office/drawing/2014/main" id="{1C6B6E6D-25BD-48ED-8CEE-8ABCF4224782}"/>
              </a:ext>
            </a:extLst>
          </p:cNvPr>
          <p:cNvSpPr/>
          <p:nvPr/>
        </p:nvSpPr>
        <p:spPr>
          <a:xfrm>
            <a:off x="7601585" y="708660"/>
            <a:ext cx="111252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漲潮</a:t>
            </a:r>
            <a:endParaRPr lang="en-US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注滿水槽</a:t>
            </a:r>
          </a:p>
        </p:txBody>
      </p:sp>
      <p:sp>
        <p:nvSpPr>
          <p:cNvPr id="105" name="箭號: 向右 104">
            <a:extLst>
              <a:ext uri="{FF2B5EF4-FFF2-40B4-BE49-F238E27FC236}">
                <a16:creationId xmlns:a16="http://schemas.microsoft.com/office/drawing/2014/main" id="{B57FFB38-D946-4C86-8D6C-DBE0370E4724}"/>
              </a:ext>
            </a:extLst>
          </p:cNvPr>
          <p:cNvSpPr/>
          <p:nvPr/>
        </p:nvSpPr>
        <p:spPr>
          <a:xfrm>
            <a:off x="8761730" y="861060"/>
            <a:ext cx="464820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6" name="矩形: 圓角 105">
            <a:extLst>
              <a:ext uri="{FF2B5EF4-FFF2-40B4-BE49-F238E27FC236}">
                <a16:creationId xmlns:a16="http://schemas.microsoft.com/office/drawing/2014/main" id="{F273A6D0-DABF-4034-83C2-D3D838E98A2C}"/>
              </a:ext>
            </a:extLst>
          </p:cNvPr>
          <p:cNvSpPr/>
          <p:nvPr/>
        </p:nvSpPr>
        <p:spPr>
          <a:xfrm>
            <a:off x="9274175" y="708660"/>
            <a:ext cx="111252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500">
                <a:latin typeface="微軟正黑體" panose="020B0604030504040204" pitchFamily="34" charset="-120"/>
                <a:ea typeface="微軟正黑體" panose="020B0604030504040204" pitchFamily="34" charset="-120"/>
              </a:rPr>
              <a:t>氣閥開</a:t>
            </a:r>
            <a:endParaRPr lang="en-US" altLang="zh-TW" sz="15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500">
                <a:latin typeface="微軟正黑體" panose="020B0604030504040204" pitchFamily="34" charset="-120"/>
                <a:ea typeface="微軟正黑體" panose="020B0604030504040204" pitchFamily="34" charset="-120"/>
              </a:rPr>
              <a:t>水閥開</a:t>
            </a:r>
            <a:endParaRPr lang="zh-TW" altLang="en-US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7" name="矩形: 圓角 106">
            <a:extLst>
              <a:ext uri="{FF2B5EF4-FFF2-40B4-BE49-F238E27FC236}">
                <a16:creationId xmlns:a16="http://schemas.microsoft.com/office/drawing/2014/main" id="{85E85496-7197-4C80-9220-9C12CBCB77F9}"/>
              </a:ext>
            </a:extLst>
          </p:cNvPr>
          <p:cNvSpPr/>
          <p:nvPr/>
        </p:nvSpPr>
        <p:spPr>
          <a:xfrm>
            <a:off x="10946765" y="708660"/>
            <a:ext cx="111252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發電</a:t>
            </a:r>
          </a:p>
        </p:txBody>
      </p:sp>
      <p:sp>
        <p:nvSpPr>
          <p:cNvPr id="108" name="箭號: 向右 107">
            <a:extLst>
              <a:ext uri="{FF2B5EF4-FFF2-40B4-BE49-F238E27FC236}">
                <a16:creationId xmlns:a16="http://schemas.microsoft.com/office/drawing/2014/main" id="{0F695602-5F57-4107-B1F9-9E0EAF3CFAE7}"/>
              </a:ext>
            </a:extLst>
          </p:cNvPr>
          <p:cNvSpPr/>
          <p:nvPr/>
        </p:nvSpPr>
        <p:spPr>
          <a:xfrm>
            <a:off x="10434320" y="861060"/>
            <a:ext cx="464820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2" name="矩形: 圓角 111">
            <a:extLst>
              <a:ext uri="{FF2B5EF4-FFF2-40B4-BE49-F238E27FC236}">
                <a16:creationId xmlns:a16="http://schemas.microsoft.com/office/drawing/2014/main" id="{CEA313F2-768F-4178-80A7-AD61A2B99164}"/>
              </a:ext>
            </a:extLst>
          </p:cNvPr>
          <p:cNvSpPr/>
          <p:nvPr/>
        </p:nvSpPr>
        <p:spPr>
          <a:xfrm>
            <a:off x="9274175" y="2041775"/>
            <a:ext cx="111252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氣閥關</a:t>
            </a:r>
            <a:endParaRPr lang="en-US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水閥關</a:t>
            </a:r>
          </a:p>
        </p:txBody>
      </p:sp>
      <p:sp>
        <p:nvSpPr>
          <p:cNvPr id="113" name="箭號: 向右 112">
            <a:extLst>
              <a:ext uri="{FF2B5EF4-FFF2-40B4-BE49-F238E27FC236}">
                <a16:creationId xmlns:a16="http://schemas.microsoft.com/office/drawing/2014/main" id="{DD569B7F-8B6A-4488-BA55-8F37B3512530}"/>
              </a:ext>
            </a:extLst>
          </p:cNvPr>
          <p:cNvSpPr/>
          <p:nvPr/>
        </p:nvSpPr>
        <p:spPr>
          <a:xfrm rot="10800000">
            <a:off x="8760165" y="3416825"/>
            <a:ext cx="464820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4" name="矩形: 圓角 113">
            <a:extLst>
              <a:ext uri="{FF2B5EF4-FFF2-40B4-BE49-F238E27FC236}">
                <a16:creationId xmlns:a16="http://schemas.microsoft.com/office/drawing/2014/main" id="{ECC34E60-E76B-41EA-B6F2-B39D6B3C20DA}"/>
              </a:ext>
            </a:extLst>
          </p:cNvPr>
          <p:cNvSpPr/>
          <p:nvPr/>
        </p:nvSpPr>
        <p:spPr>
          <a:xfrm>
            <a:off x="7597458" y="2038902"/>
            <a:ext cx="111252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500">
                <a:latin typeface="微軟正黑體" panose="020B0604030504040204" pitchFamily="34" charset="-120"/>
                <a:ea typeface="微軟正黑體" panose="020B0604030504040204" pitchFamily="34" charset="-120"/>
              </a:rPr>
              <a:t>退潮</a:t>
            </a:r>
            <a:endParaRPr lang="zh-TW" altLang="en-US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5" name="箭號: 向右 114">
            <a:extLst>
              <a:ext uri="{FF2B5EF4-FFF2-40B4-BE49-F238E27FC236}">
                <a16:creationId xmlns:a16="http://schemas.microsoft.com/office/drawing/2014/main" id="{27FBF6A3-3D35-44E4-8869-CE74E54A0EA1}"/>
              </a:ext>
            </a:extLst>
          </p:cNvPr>
          <p:cNvSpPr/>
          <p:nvPr/>
        </p:nvSpPr>
        <p:spPr>
          <a:xfrm rot="5400000">
            <a:off x="11256391" y="2794622"/>
            <a:ext cx="464820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6" name="矩形: 圓角 115">
            <a:extLst>
              <a:ext uri="{FF2B5EF4-FFF2-40B4-BE49-F238E27FC236}">
                <a16:creationId xmlns:a16="http://schemas.microsoft.com/office/drawing/2014/main" id="{9AF4E002-35CA-4E64-98DC-76C04E05AE09}"/>
              </a:ext>
            </a:extLst>
          </p:cNvPr>
          <p:cNvSpPr/>
          <p:nvPr/>
        </p:nvSpPr>
        <p:spPr>
          <a:xfrm>
            <a:off x="7597458" y="3273070"/>
            <a:ext cx="111252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流到第二水槽</a:t>
            </a:r>
          </a:p>
        </p:txBody>
      </p:sp>
      <p:sp>
        <p:nvSpPr>
          <p:cNvPr id="117" name="矩形: 圓角 116">
            <a:extLst>
              <a:ext uri="{FF2B5EF4-FFF2-40B4-BE49-F238E27FC236}">
                <a16:creationId xmlns:a16="http://schemas.microsoft.com/office/drawing/2014/main" id="{DE64E79C-02D5-4BB1-AAF7-A4EE839AA12C}"/>
              </a:ext>
            </a:extLst>
          </p:cNvPr>
          <p:cNvSpPr/>
          <p:nvPr/>
        </p:nvSpPr>
        <p:spPr>
          <a:xfrm>
            <a:off x="9272581" y="3273070"/>
            <a:ext cx="111252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把水推回前一水槽</a:t>
            </a:r>
          </a:p>
        </p:txBody>
      </p:sp>
      <p:sp>
        <p:nvSpPr>
          <p:cNvPr id="118" name="箭號: 向右 117">
            <a:extLst>
              <a:ext uri="{FF2B5EF4-FFF2-40B4-BE49-F238E27FC236}">
                <a16:creationId xmlns:a16="http://schemas.microsoft.com/office/drawing/2014/main" id="{EE568D0A-4162-4785-962E-56A205E8407A}"/>
              </a:ext>
            </a:extLst>
          </p:cNvPr>
          <p:cNvSpPr/>
          <p:nvPr/>
        </p:nvSpPr>
        <p:spPr>
          <a:xfrm>
            <a:off x="8757603" y="2190842"/>
            <a:ext cx="464820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9" name="矩形: 圓角 118">
            <a:extLst>
              <a:ext uri="{FF2B5EF4-FFF2-40B4-BE49-F238E27FC236}">
                <a16:creationId xmlns:a16="http://schemas.microsoft.com/office/drawing/2014/main" id="{5D8A9914-FA20-4E65-BC89-D82D72DBB666}"/>
              </a:ext>
            </a:extLst>
          </p:cNvPr>
          <p:cNvSpPr/>
          <p:nvPr/>
        </p:nvSpPr>
        <p:spPr>
          <a:xfrm>
            <a:off x="10946765" y="3256069"/>
            <a:ext cx="111252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蒸氣增加壓力增加</a:t>
            </a:r>
          </a:p>
        </p:txBody>
      </p:sp>
      <p:sp>
        <p:nvSpPr>
          <p:cNvPr id="120" name="箭號: 向右 119">
            <a:extLst>
              <a:ext uri="{FF2B5EF4-FFF2-40B4-BE49-F238E27FC236}">
                <a16:creationId xmlns:a16="http://schemas.microsoft.com/office/drawing/2014/main" id="{E8C3F2FE-505B-414F-916B-055B1C99056D}"/>
              </a:ext>
            </a:extLst>
          </p:cNvPr>
          <p:cNvSpPr/>
          <p:nvPr/>
        </p:nvSpPr>
        <p:spPr>
          <a:xfrm rot="10800000">
            <a:off x="10434320" y="3408469"/>
            <a:ext cx="464820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2" name="箭號: 向右 121">
            <a:extLst>
              <a:ext uri="{FF2B5EF4-FFF2-40B4-BE49-F238E27FC236}">
                <a16:creationId xmlns:a16="http://schemas.microsoft.com/office/drawing/2014/main" id="{392C9CD8-6B31-4D61-9FBB-739A0700CB96}"/>
              </a:ext>
            </a:extLst>
          </p:cNvPr>
          <p:cNvSpPr/>
          <p:nvPr/>
        </p:nvSpPr>
        <p:spPr>
          <a:xfrm rot="5400000">
            <a:off x="7928995" y="4030675"/>
            <a:ext cx="464820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4" name="矩形: 圓角 123">
            <a:extLst>
              <a:ext uri="{FF2B5EF4-FFF2-40B4-BE49-F238E27FC236}">
                <a16:creationId xmlns:a16="http://schemas.microsoft.com/office/drawing/2014/main" id="{3D0E4168-4CA2-4D2F-82F3-C1D06B0F4191}"/>
              </a:ext>
            </a:extLst>
          </p:cNvPr>
          <p:cNvSpPr/>
          <p:nvPr/>
        </p:nvSpPr>
        <p:spPr>
          <a:xfrm>
            <a:off x="9280242" y="4444767"/>
            <a:ext cx="111252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500">
                <a:latin typeface="微軟正黑體" panose="020B0604030504040204" pitchFamily="34" charset="-120"/>
                <a:ea typeface="微軟正黑體" panose="020B0604030504040204" pitchFamily="34" charset="-120"/>
              </a:rPr>
              <a:t>漲潮</a:t>
            </a:r>
            <a:endParaRPr lang="zh-TW" altLang="en-US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5" name="矩形: 圓角 124">
            <a:extLst>
              <a:ext uri="{FF2B5EF4-FFF2-40B4-BE49-F238E27FC236}">
                <a16:creationId xmlns:a16="http://schemas.microsoft.com/office/drawing/2014/main" id="{377E6E3E-1D8D-4025-9FA0-76A02B825805}"/>
              </a:ext>
            </a:extLst>
          </p:cNvPr>
          <p:cNvSpPr/>
          <p:nvPr/>
        </p:nvSpPr>
        <p:spPr>
          <a:xfrm>
            <a:off x="7597458" y="4483763"/>
            <a:ext cx="111252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發電</a:t>
            </a:r>
          </a:p>
          <a:p>
            <a:pPr algn="ctr"/>
            <a:endParaRPr lang="zh-TW" altLang="en-US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6" name="箭號: 向右 125">
            <a:extLst>
              <a:ext uri="{FF2B5EF4-FFF2-40B4-BE49-F238E27FC236}">
                <a16:creationId xmlns:a16="http://schemas.microsoft.com/office/drawing/2014/main" id="{5EF5862D-66E4-4DC0-881B-2EE5799AF029}"/>
              </a:ext>
            </a:extLst>
          </p:cNvPr>
          <p:cNvSpPr/>
          <p:nvPr/>
        </p:nvSpPr>
        <p:spPr>
          <a:xfrm>
            <a:off x="8757603" y="4625637"/>
            <a:ext cx="464820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B1E50803-10B1-46E6-A7B1-7DAC50B73492}"/>
              </a:ext>
            </a:extLst>
          </p:cNvPr>
          <p:cNvCxnSpPr/>
          <p:nvPr/>
        </p:nvCxnSpPr>
        <p:spPr>
          <a:xfrm>
            <a:off x="657358" y="4667153"/>
            <a:ext cx="10420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: 圓角 141">
            <a:extLst>
              <a:ext uri="{FF2B5EF4-FFF2-40B4-BE49-F238E27FC236}">
                <a16:creationId xmlns:a16="http://schemas.microsoft.com/office/drawing/2014/main" id="{8B5587F7-6C8A-43FD-9B4D-144B863BDDB6}"/>
              </a:ext>
            </a:extLst>
          </p:cNvPr>
          <p:cNvSpPr/>
          <p:nvPr/>
        </p:nvSpPr>
        <p:spPr>
          <a:xfrm>
            <a:off x="7583234" y="5931040"/>
            <a:ext cx="111252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關閉機器</a:t>
            </a:r>
          </a:p>
        </p:txBody>
      </p:sp>
      <p:sp>
        <p:nvSpPr>
          <p:cNvPr id="143" name="矩形: 圓角 142">
            <a:extLst>
              <a:ext uri="{FF2B5EF4-FFF2-40B4-BE49-F238E27FC236}">
                <a16:creationId xmlns:a16="http://schemas.microsoft.com/office/drawing/2014/main" id="{95C417BF-B84D-4630-8872-B8FDBF20A97A}"/>
              </a:ext>
            </a:extLst>
          </p:cNvPr>
          <p:cNvSpPr/>
          <p:nvPr/>
        </p:nvSpPr>
        <p:spPr>
          <a:xfrm>
            <a:off x="9245021" y="5941422"/>
            <a:ext cx="111252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收集淡水收集鹽</a:t>
            </a:r>
          </a:p>
        </p:txBody>
      </p:sp>
      <p:sp>
        <p:nvSpPr>
          <p:cNvPr id="144" name="箭號: 向右 143">
            <a:extLst>
              <a:ext uri="{FF2B5EF4-FFF2-40B4-BE49-F238E27FC236}">
                <a16:creationId xmlns:a16="http://schemas.microsoft.com/office/drawing/2014/main" id="{86528C51-C429-45EB-B2CA-5D7122F9D9F1}"/>
              </a:ext>
            </a:extLst>
          </p:cNvPr>
          <p:cNvSpPr/>
          <p:nvPr/>
        </p:nvSpPr>
        <p:spPr>
          <a:xfrm>
            <a:off x="8737977" y="6083440"/>
            <a:ext cx="464820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5" name="矩形: 圓角 144">
            <a:extLst>
              <a:ext uri="{FF2B5EF4-FFF2-40B4-BE49-F238E27FC236}">
                <a16:creationId xmlns:a16="http://schemas.microsoft.com/office/drawing/2014/main" id="{9F1A6918-8A90-40CA-B588-C5F2F2CE441A}"/>
              </a:ext>
            </a:extLst>
          </p:cNvPr>
          <p:cNvSpPr/>
          <p:nvPr/>
        </p:nvSpPr>
        <p:spPr>
          <a:xfrm>
            <a:off x="10914429" y="5931040"/>
            <a:ext cx="111252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收集垃圾</a:t>
            </a:r>
          </a:p>
        </p:txBody>
      </p:sp>
      <p:sp>
        <p:nvSpPr>
          <p:cNvPr id="146" name="箭號: 向右 145">
            <a:extLst>
              <a:ext uri="{FF2B5EF4-FFF2-40B4-BE49-F238E27FC236}">
                <a16:creationId xmlns:a16="http://schemas.microsoft.com/office/drawing/2014/main" id="{C0FE38C6-389F-41F2-B0C8-D3F02E314403}"/>
              </a:ext>
            </a:extLst>
          </p:cNvPr>
          <p:cNvSpPr/>
          <p:nvPr/>
        </p:nvSpPr>
        <p:spPr>
          <a:xfrm>
            <a:off x="10403575" y="6071569"/>
            <a:ext cx="464820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61" name="群組 160">
            <a:extLst>
              <a:ext uri="{FF2B5EF4-FFF2-40B4-BE49-F238E27FC236}">
                <a16:creationId xmlns:a16="http://schemas.microsoft.com/office/drawing/2014/main" id="{664423E5-395C-4AEA-917F-8AD9A896E8C8}"/>
              </a:ext>
            </a:extLst>
          </p:cNvPr>
          <p:cNvGrpSpPr/>
          <p:nvPr/>
        </p:nvGrpSpPr>
        <p:grpSpPr>
          <a:xfrm>
            <a:off x="82693" y="2915039"/>
            <a:ext cx="7346169" cy="3849424"/>
            <a:chOff x="128207" y="2020719"/>
            <a:chExt cx="7346169" cy="3849424"/>
          </a:xfrm>
        </p:grpSpPr>
        <p:grpSp>
          <p:nvGrpSpPr>
            <p:cNvPr id="102" name="群組 101">
              <a:extLst>
                <a:ext uri="{FF2B5EF4-FFF2-40B4-BE49-F238E27FC236}">
                  <a16:creationId xmlns:a16="http://schemas.microsoft.com/office/drawing/2014/main" id="{77E5BCEF-5DEC-46B2-BC5A-6635A12CC832}"/>
                </a:ext>
              </a:extLst>
            </p:cNvPr>
            <p:cNvGrpSpPr/>
            <p:nvPr/>
          </p:nvGrpSpPr>
          <p:grpSpPr>
            <a:xfrm>
              <a:off x="128207" y="2020719"/>
              <a:ext cx="7346169" cy="3849424"/>
              <a:chOff x="995462" y="1935931"/>
              <a:chExt cx="9236066" cy="5323708"/>
            </a:xfrm>
          </p:grpSpPr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AF972B16-B850-4941-BCD6-D26E3C9059CE}"/>
                  </a:ext>
                </a:extLst>
              </p:cNvPr>
              <p:cNvSpPr/>
              <p:nvPr/>
            </p:nvSpPr>
            <p:spPr>
              <a:xfrm rot="16200000">
                <a:off x="8807760" y="2371971"/>
                <a:ext cx="291829" cy="4400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78" name="群組 77">
                <a:extLst>
                  <a:ext uri="{FF2B5EF4-FFF2-40B4-BE49-F238E27FC236}">
                    <a16:creationId xmlns:a16="http://schemas.microsoft.com/office/drawing/2014/main" id="{9D403A4E-0303-44D6-9185-DEE30BC25453}"/>
                  </a:ext>
                </a:extLst>
              </p:cNvPr>
              <p:cNvGrpSpPr/>
              <p:nvPr/>
            </p:nvGrpSpPr>
            <p:grpSpPr>
              <a:xfrm>
                <a:off x="5249535" y="3091260"/>
                <a:ext cx="1501786" cy="2584711"/>
                <a:chOff x="5249535" y="3091260"/>
                <a:chExt cx="1501786" cy="2584711"/>
              </a:xfrm>
            </p:grpSpPr>
            <p:cxnSp>
              <p:nvCxnSpPr>
                <p:cNvPr id="57" name="直線接點 56">
                  <a:extLst>
                    <a:ext uri="{FF2B5EF4-FFF2-40B4-BE49-F238E27FC236}">
                      <a16:creationId xmlns:a16="http://schemas.microsoft.com/office/drawing/2014/main" id="{F6A5D341-4965-4CA3-835A-1A01F8778E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68487" y="5675971"/>
                  <a:ext cx="148283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 58">
                  <a:extLst>
                    <a:ext uri="{FF2B5EF4-FFF2-40B4-BE49-F238E27FC236}">
                      <a16:creationId xmlns:a16="http://schemas.microsoft.com/office/drawing/2014/main" id="{19C945AE-0499-4E29-93FE-88A39C941F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49535" y="3091260"/>
                  <a:ext cx="18952" cy="258471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0F85498-C5DC-4814-9366-B660D14BFA64}"/>
                  </a:ext>
                </a:extLst>
              </p:cNvPr>
              <p:cNvSpPr/>
              <p:nvPr/>
            </p:nvSpPr>
            <p:spPr>
              <a:xfrm>
                <a:off x="5741952" y="2276919"/>
                <a:ext cx="2577830" cy="3190672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10" name="群組 9">
                <a:extLst>
                  <a:ext uri="{FF2B5EF4-FFF2-40B4-BE49-F238E27FC236}">
                    <a16:creationId xmlns:a16="http://schemas.microsoft.com/office/drawing/2014/main" id="{8E92D3E7-5F5A-4102-99DF-4B180FCFA64D}"/>
                  </a:ext>
                </a:extLst>
              </p:cNvPr>
              <p:cNvGrpSpPr/>
              <p:nvPr/>
            </p:nvGrpSpPr>
            <p:grpSpPr>
              <a:xfrm>
                <a:off x="996193" y="2229656"/>
                <a:ext cx="2577830" cy="3190673"/>
                <a:chOff x="1605793" y="1528616"/>
                <a:chExt cx="2577830" cy="3190673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A723120E-2AA6-4FD1-9A71-6702F9867140}"/>
                    </a:ext>
                  </a:extLst>
                </p:cNvPr>
                <p:cNvSpPr/>
                <p:nvPr/>
              </p:nvSpPr>
              <p:spPr>
                <a:xfrm>
                  <a:off x="1605793" y="1528616"/>
                  <a:ext cx="2577830" cy="3190673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7F2C7AF4-0AF8-4C19-8877-3494B5B4BEF9}"/>
                    </a:ext>
                  </a:extLst>
                </p:cNvPr>
                <p:cNvSpPr txBox="1"/>
                <p:nvPr/>
              </p:nvSpPr>
              <p:spPr>
                <a:xfrm>
                  <a:off x="2092669" y="1575879"/>
                  <a:ext cx="1605064" cy="5107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海水</a:t>
                  </a:r>
                </a:p>
              </p:txBody>
            </p:sp>
          </p:grpSp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BAF87F76-03F8-44CB-B78E-05FEBA485020}"/>
                  </a:ext>
                </a:extLst>
              </p:cNvPr>
              <p:cNvGrpSpPr/>
              <p:nvPr/>
            </p:nvGrpSpPr>
            <p:grpSpPr>
              <a:xfrm>
                <a:off x="2123285" y="4857500"/>
                <a:ext cx="4273601" cy="1125663"/>
                <a:chOff x="2732885" y="4156460"/>
                <a:chExt cx="4273601" cy="1125663"/>
              </a:xfrm>
            </p:grpSpPr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12025BE4-3C29-481F-94BD-94E6FBAA8A6D}"/>
                    </a:ext>
                  </a:extLst>
                </p:cNvPr>
                <p:cNvSpPr/>
                <p:nvPr/>
              </p:nvSpPr>
              <p:spPr>
                <a:xfrm>
                  <a:off x="2732885" y="4156460"/>
                  <a:ext cx="291830" cy="112565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C4B9B7EA-69CC-4F5E-9457-22E5824A6FA8}"/>
                    </a:ext>
                  </a:extLst>
                </p:cNvPr>
                <p:cNvSpPr/>
                <p:nvPr/>
              </p:nvSpPr>
              <p:spPr>
                <a:xfrm>
                  <a:off x="6714657" y="4766551"/>
                  <a:ext cx="291829" cy="440056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4BDF5C63-72BF-4C30-88A5-09856A4CB9B4}"/>
                    </a:ext>
                  </a:extLst>
                </p:cNvPr>
                <p:cNvSpPr/>
                <p:nvPr/>
              </p:nvSpPr>
              <p:spPr>
                <a:xfrm rot="5400000">
                  <a:off x="4723770" y="2999410"/>
                  <a:ext cx="291828" cy="427359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FFE4BF0-BB48-4EA6-8393-48E45D9E645E}"/>
                  </a:ext>
                </a:extLst>
              </p:cNvPr>
              <p:cNvSpPr/>
              <p:nvPr/>
            </p:nvSpPr>
            <p:spPr>
              <a:xfrm>
                <a:off x="4128693" y="5297244"/>
                <a:ext cx="1080000" cy="108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發電機</a:t>
                </a: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BE32DCE-4867-4B01-9B5C-685304F35569}"/>
                  </a:ext>
                </a:extLst>
              </p:cNvPr>
              <p:cNvSpPr/>
              <p:nvPr/>
            </p:nvSpPr>
            <p:spPr>
              <a:xfrm>
                <a:off x="3857525" y="2300432"/>
                <a:ext cx="1631610" cy="790827"/>
              </a:xfrm>
              <a:prstGeom prst="rect">
                <a:avLst/>
              </a:prstGeom>
              <a:solidFill>
                <a:srgbClr val="D52FF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Raspberry Pi</a:t>
                </a:r>
                <a:endPara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9105A73F-A907-4845-9383-1361F84AF224}"/>
                  </a:ext>
                </a:extLst>
              </p:cNvPr>
              <p:cNvCxnSpPr>
                <a:cxnSpLocks/>
                <a:stCxn id="17" idx="2"/>
                <a:endCxn id="15" idx="0"/>
              </p:cNvCxnSpPr>
              <p:nvPr/>
            </p:nvCxnSpPr>
            <p:spPr>
              <a:xfrm flipH="1">
                <a:off x="4668694" y="3091259"/>
                <a:ext cx="4637" cy="220598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CEC3B287-7776-472D-BAA1-FBB6AEFF8378}"/>
                  </a:ext>
                </a:extLst>
              </p:cNvPr>
              <p:cNvSpPr/>
              <p:nvPr/>
            </p:nvSpPr>
            <p:spPr>
              <a:xfrm>
                <a:off x="8671560" y="4194060"/>
                <a:ext cx="1384831" cy="125829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加熱器</a:t>
                </a:r>
              </a:p>
            </p:txBody>
          </p:sp>
          <p:grpSp>
            <p:nvGrpSpPr>
              <p:cNvPr id="25" name="群組 24">
                <a:extLst>
                  <a:ext uri="{FF2B5EF4-FFF2-40B4-BE49-F238E27FC236}">
                    <a16:creationId xmlns:a16="http://schemas.microsoft.com/office/drawing/2014/main" id="{8721E766-1463-4126-B89E-0B5CD7AF1BAF}"/>
                  </a:ext>
                </a:extLst>
              </p:cNvPr>
              <p:cNvGrpSpPr/>
              <p:nvPr/>
            </p:nvGrpSpPr>
            <p:grpSpPr>
              <a:xfrm>
                <a:off x="7515642" y="5452324"/>
                <a:ext cx="1994248" cy="532276"/>
                <a:chOff x="7515642" y="5452324"/>
                <a:chExt cx="1994248" cy="532276"/>
              </a:xfrm>
            </p:grpSpPr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FFC3DDC3-C92E-476F-95F7-76808F23C4D9}"/>
                    </a:ext>
                  </a:extLst>
                </p:cNvPr>
                <p:cNvSpPr/>
                <p:nvPr/>
              </p:nvSpPr>
              <p:spPr>
                <a:xfrm>
                  <a:off x="7515644" y="5467591"/>
                  <a:ext cx="291829" cy="515568"/>
                </a:xfrm>
                <a:prstGeom prst="rect">
                  <a:avLst/>
                </a:prstGeom>
                <a:solidFill>
                  <a:srgbClr val="FF01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07FEFA71-A56B-43A9-9B10-136D6A8CBE49}"/>
                    </a:ext>
                  </a:extLst>
                </p:cNvPr>
                <p:cNvSpPr/>
                <p:nvPr/>
              </p:nvSpPr>
              <p:spPr>
                <a:xfrm rot="5400000">
                  <a:off x="8366852" y="4841563"/>
                  <a:ext cx="291827" cy="1994247"/>
                </a:xfrm>
                <a:prstGeom prst="rect">
                  <a:avLst/>
                </a:prstGeom>
                <a:solidFill>
                  <a:srgbClr val="FF01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FAE84DED-7B16-4653-97AA-2A6D5E54FF61}"/>
                    </a:ext>
                  </a:extLst>
                </p:cNvPr>
                <p:cNvSpPr/>
                <p:nvPr/>
              </p:nvSpPr>
              <p:spPr>
                <a:xfrm>
                  <a:off x="9218060" y="5452324"/>
                  <a:ext cx="291830" cy="515567"/>
                </a:xfrm>
                <a:prstGeom prst="rect">
                  <a:avLst/>
                </a:prstGeom>
                <a:solidFill>
                  <a:srgbClr val="FF01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22612074-375F-4047-A3F1-A8FC4A2D7EBE}"/>
                  </a:ext>
                </a:extLst>
              </p:cNvPr>
              <p:cNvSpPr/>
              <p:nvPr/>
            </p:nvSpPr>
            <p:spPr>
              <a:xfrm>
                <a:off x="8319780" y="2278086"/>
                <a:ext cx="648000" cy="64800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氣閥</a:t>
                </a:r>
              </a:p>
            </p:txBody>
          </p: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B80C8867-F6C7-42BE-A187-A32B2BBA4C32}"/>
                  </a:ext>
                </a:extLst>
              </p:cNvPr>
              <p:cNvCxnSpPr>
                <a:cxnSpLocks/>
                <a:endCxn id="17" idx="0"/>
              </p:cNvCxnSpPr>
              <p:nvPr/>
            </p:nvCxnSpPr>
            <p:spPr>
              <a:xfrm>
                <a:off x="4673331" y="1935931"/>
                <a:ext cx="0" cy="36450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70F4B4B5-AADD-4501-9458-3E398BE82F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51492" y="1955189"/>
                <a:ext cx="4020068" cy="448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FB27A9F5-9B3F-421F-80CD-79AECA784B00}"/>
                  </a:ext>
                </a:extLst>
              </p:cNvPr>
              <p:cNvCxnSpPr>
                <a:cxnSpLocks/>
                <a:endCxn id="27" idx="0"/>
              </p:cNvCxnSpPr>
              <p:nvPr/>
            </p:nvCxnSpPr>
            <p:spPr>
              <a:xfrm>
                <a:off x="8643780" y="1955189"/>
                <a:ext cx="1" cy="3228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E7B8169C-07E6-4658-95BF-E66C9F6AE0A5}"/>
                  </a:ext>
                </a:extLst>
              </p:cNvPr>
              <p:cNvSpPr/>
              <p:nvPr/>
            </p:nvSpPr>
            <p:spPr>
              <a:xfrm>
                <a:off x="6823971" y="5907211"/>
                <a:ext cx="291829" cy="4400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B59CC1D0-0807-47C0-8B2C-DA46C9F730AD}"/>
                  </a:ext>
                </a:extLst>
              </p:cNvPr>
              <p:cNvSpPr/>
              <p:nvPr/>
            </p:nvSpPr>
            <p:spPr>
              <a:xfrm>
                <a:off x="995462" y="3850862"/>
                <a:ext cx="2577830" cy="16014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7C91D9A-23DE-4001-857F-020782707801}"/>
                  </a:ext>
                </a:extLst>
              </p:cNvPr>
              <p:cNvSpPr/>
              <p:nvPr/>
            </p:nvSpPr>
            <p:spPr>
              <a:xfrm>
                <a:off x="6645142" y="5466004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水閥</a:t>
                </a: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5EA6017D-3B01-4E42-A074-54168DE7FE96}"/>
                  </a:ext>
                </a:extLst>
              </p:cNvPr>
              <p:cNvSpPr/>
              <p:nvPr/>
            </p:nvSpPr>
            <p:spPr>
              <a:xfrm>
                <a:off x="9186818" y="2127785"/>
                <a:ext cx="1044710" cy="9284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淡水</a:t>
                </a:r>
              </a:p>
            </p:txBody>
          </p:sp>
          <p:sp>
            <p:nvSpPr>
              <p:cNvPr id="83" name="矩形: 圓角 82">
                <a:extLst>
                  <a:ext uri="{FF2B5EF4-FFF2-40B4-BE49-F238E27FC236}">
                    <a16:creationId xmlns:a16="http://schemas.microsoft.com/office/drawing/2014/main" id="{3AE74920-CA00-4175-9E24-F8D3FB7DCBAA}"/>
                  </a:ext>
                </a:extLst>
              </p:cNvPr>
              <p:cNvSpPr/>
              <p:nvPr/>
            </p:nvSpPr>
            <p:spPr>
              <a:xfrm>
                <a:off x="1617826" y="2849259"/>
                <a:ext cx="1315925" cy="262062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86" name="直線接點 85">
                <a:extLst>
                  <a:ext uri="{FF2B5EF4-FFF2-40B4-BE49-F238E27FC236}">
                    <a16:creationId xmlns:a16="http://schemas.microsoft.com/office/drawing/2014/main" id="{5D257A28-0C08-4FA9-947D-ADD198A494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462" y="3840480"/>
                <a:ext cx="6280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接點 87">
                <a:extLst>
                  <a:ext uri="{FF2B5EF4-FFF2-40B4-BE49-F238E27FC236}">
                    <a16:creationId xmlns:a16="http://schemas.microsoft.com/office/drawing/2014/main" id="{CC0441D6-3388-4A8E-B1BB-5953B1DA2C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28016" y="3848100"/>
                <a:ext cx="6280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495D2C79-3250-4B6B-AB53-D7CAA40604AC}"/>
                  </a:ext>
                </a:extLst>
              </p:cNvPr>
              <p:cNvSpPr/>
              <p:nvPr/>
            </p:nvSpPr>
            <p:spPr>
              <a:xfrm>
                <a:off x="5741950" y="4194060"/>
                <a:ext cx="2577830" cy="1278361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99" name="群組 98">
                <a:extLst>
                  <a:ext uri="{FF2B5EF4-FFF2-40B4-BE49-F238E27FC236}">
                    <a16:creationId xmlns:a16="http://schemas.microsoft.com/office/drawing/2014/main" id="{914FF1C2-F72F-43EF-816D-68CDDE452E15}"/>
                  </a:ext>
                </a:extLst>
              </p:cNvPr>
              <p:cNvGrpSpPr/>
              <p:nvPr/>
            </p:nvGrpSpPr>
            <p:grpSpPr>
              <a:xfrm>
                <a:off x="6589864" y="2612125"/>
                <a:ext cx="875995" cy="1119550"/>
                <a:chOff x="6605613" y="2612125"/>
                <a:chExt cx="875995" cy="1119550"/>
              </a:xfrm>
            </p:grpSpPr>
            <p:grpSp>
              <p:nvGrpSpPr>
                <p:cNvPr id="97" name="群組 96">
                  <a:extLst>
                    <a:ext uri="{FF2B5EF4-FFF2-40B4-BE49-F238E27FC236}">
                      <a16:creationId xmlns:a16="http://schemas.microsoft.com/office/drawing/2014/main" id="{A73AA1C6-9D2C-4DEC-B467-D5339F295C9F}"/>
                    </a:ext>
                  </a:extLst>
                </p:cNvPr>
                <p:cNvGrpSpPr/>
                <p:nvPr/>
              </p:nvGrpSpPr>
              <p:grpSpPr>
                <a:xfrm>
                  <a:off x="6605613" y="2612125"/>
                  <a:ext cx="850504" cy="531158"/>
                  <a:chOff x="6301739" y="2631142"/>
                  <a:chExt cx="850504" cy="531158"/>
                </a:xfrm>
              </p:grpSpPr>
              <p:cxnSp>
                <p:nvCxnSpPr>
                  <p:cNvPr id="94" name="接點: 弧形 93">
                    <a:extLst>
                      <a:ext uri="{FF2B5EF4-FFF2-40B4-BE49-F238E27FC236}">
                        <a16:creationId xmlns:a16="http://schemas.microsoft.com/office/drawing/2014/main" id="{33BFDCC9-E3CE-4CA6-8685-02C1414006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7800000" flipH="1">
                    <a:off x="6263640" y="2674619"/>
                    <a:ext cx="525780" cy="449581"/>
                  </a:xfrm>
                  <a:prstGeom prst="curvedConnector3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接點: 弧形 94">
                    <a:extLst>
                      <a:ext uri="{FF2B5EF4-FFF2-40B4-BE49-F238E27FC236}">
                        <a16:creationId xmlns:a16="http://schemas.microsoft.com/office/drawing/2014/main" id="{9ED84E9D-76F6-449A-96F3-A9FABF3040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7800000" flipH="1">
                    <a:off x="6458640" y="2669242"/>
                    <a:ext cx="525780" cy="449581"/>
                  </a:xfrm>
                  <a:prstGeom prst="curvedConnector3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接點: 弧形 95">
                    <a:extLst>
                      <a:ext uri="{FF2B5EF4-FFF2-40B4-BE49-F238E27FC236}">
                        <a16:creationId xmlns:a16="http://schemas.microsoft.com/office/drawing/2014/main" id="{7C2F462C-B5E6-4B45-A3B5-785C04D0CD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7800000" flipH="1">
                    <a:off x="6664563" y="2669241"/>
                    <a:ext cx="525780" cy="449581"/>
                  </a:xfrm>
                  <a:prstGeom prst="curvedConnector3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8" name="文字方塊 97">
                  <a:extLst>
                    <a:ext uri="{FF2B5EF4-FFF2-40B4-BE49-F238E27FC236}">
                      <a16:creationId xmlns:a16="http://schemas.microsoft.com/office/drawing/2014/main" id="{7D41ED30-D2EC-4C1B-A28E-7E01B91BF874}"/>
                    </a:ext>
                  </a:extLst>
                </p:cNvPr>
                <p:cNvSpPr txBox="1"/>
                <p:nvPr/>
              </p:nvSpPr>
              <p:spPr>
                <a:xfrm>
                  <a:off x="6619587" y="3220893"/>
                  <a:ext cx="862021" cy="5107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蒸氣</a:t>
                  </a:r>
                </a:p>
              </p:txBody>
            </p:sp>
          </p:grp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CA28901A-B228-4AC0-84F5-C8AFD50AB9F9}"/>
                  </a:ext>
                </a:extLst>
              </p:cNvPr>
              <p:cNvSpPr/>
              <p:nvPr/>
            </p:nvSpPr>
            <p:spPr>
              <a:xfrm>
                <a:off x="6446786" y="6331213"/>
                <a:ext cx="1044710" cy="9284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鹽</a:t>
                </a:r>
              </a:p>
            </p:txBody>
          </p:sp>
        </p:grpSp>
        <p:grpSp>
          <p:nvGrpSpPr>
            <p:cNvPr id="159" name="群組 158">
              <a:extLst>
                <a:ext uri="{FF2B5EF4-FFF2-40B4-BE49-F238E27FC236}">
                  <a16:creationId xmlns:a16="http://schemas.microsoft.com/office/drawing/2014/main" id="{35B50071-6464-48F2-B837-C02BA50E5BC6}"/>
                </a:ext>
              </a:extLst>
            </p:cNvPr>
            <p:cNvGrpSpPr/>
            <p:nvPr/>
          </p:nvGrpSpPr>
          <p:grpSpPr>
            <a:xfrm>
              <a:off x="1678569" y="2949839"/>
              <a:ext cx="1304856" cy="792026"/>
              <a:chOff x="1678569" y="2949839"/>
              <a:chExt cx="1304856" cy="792026"/>
            </a:xfrm>
          </p:grpSpPr>
          <p:grpSp>
            <p:nvGrpSpPr>
              <p:cNvPr id="140" name="群組 139">
                <a:extLst>
                  <a:ext uri="{FF2B5EF4-FFF2-40B4-BE49-F238E27FC236}">
                    <a16:creationId xmlns:a16="http://schemas.microsoft.com/office/drawing/2014/main" id="{F52574C2-C40F-4D17-B14B-6D21CCFAEA8E}"/>
                  </a:ext>
                </a:extLst>
              </p:cNvPr>
              <p:cNvGrpSpPr/>
              <p:nvPr/>
            </p:nvGrpSpPr>
            <p:grpSpPr>
              <a:xfrm>
                <a:off x="2219298" y="2949839"/>
                <a:ext cx="615754" cy="792026"/>
                <a:chOff x="2303118" y="2949839"/>
                <a:chExt cx="615754" cy="792026"/>
              </a:xfrm>
            </p:grpSpPr>
            <p:sp>
              <p:nvSpPr>
                <p:cNvPr id="136" name="矩形 135">
                  <a:extLst>
                    <a:ext uri="{FF2B5EF4-FFF2-40B4-BE49-F238E27FC236}">
                      <a16:creationId xmlns:a16="http://schemas.microsoft.com/office/drawing/2014/main" id="{BE9A750D-6D2E-4096-9B39-1B65F2CBF2F8}"/>
                    </a:ext>
                  </a:extLst>
                </p:cNvPr>
                <p:cNvSpPr/>
                <p:nvPr/>
              </p:nvSpPr>
              <p:spPr>
                <a:xfrm>
                  <a:off x="2306320" y="2949839"/>
                  <a:ext cx="612552" cy="78091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37" name="矩形 136">
                  <a:extLst>
                    <a:ext uri="{FF2B5EF4-FFF2-40B4-BE49-F238E27FC236}">
                      <a16:creationId xmlns:a16="http://schemas.microsoft.com/office/drawing/2014/main" id="{A8208A76-1C46-4192-999F-4EE8F4D00B94}"/>
                    </a:ext>
                  </a:extLst>
                </p:cNvPr>
                <p:cNvSpPr/>
                <p:nvPr/>
              </p:nvSpPr>
              <p:spPr>
                <a:xfrm>
                  <a:off x="2303118" y="3479800"/>
                  <a:ext cx="615754" cy="262065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5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垃圾</a:t>
                  </a:r>
                </a:p>
              </p:txBody>
            </p:sp>
          </p:grp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45F5F153-FE79-4BDA-B0D9-5E8BA3345CF6}"/>
                  </a:ext>
                </a:extLst>
              </p:cNvPr>
              <p:cNvSpPr/>
              <p:nvPr/>
            </p:nvSpPr>
            <p:spPr>
              <a:xfrm>
                <a:off x="1678569" y="3098420"/>
                <a:ext cx="540000" cy="7407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DE5E193A-CA4F-409C-9893-F32738C9A034}"/>
                  </a:ext>
                </a:extLst>
              </p:cNvPr>
              <p:cNvSpPr/>
              <p:nvPr/>
            </p:nvSpPr>
            <p:spPr>
              <a:xfrm>
                <a:off x="2839425" y="2996473"/>
                <a:ext cx="144000" cy="7407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60" name="群組 159">
              <a:extLst>
                <a:ext uri="{FF2B5EF4-FFF2-40B4-BE49-F238E27FC236}">
                  <a16:creationId xmlns:a16="http://schemas.microsoft.com/office/drawing/2014/main" id="{BEDCA824-B353-4A18-9416-6E1F40E2C841}"/>
                </a:ext>
              </a:extLst>
            </p:cNvPr>
            <p:cNvGrpSpPr/>
            <p:nvPr/>
          </p:nvGrpSpPr>
          <p:grpSpPr>
            <a:xfrm>
              <a:off x="301112" y="3063166"/>
              <a:ext cx="1360948" cy="230832"/>
              <a:chOff x="301112" y="3063166"/>
              <a:chExt cx="1360948" cy="230832"/>
            </a:xfrm>
          </p:grpSpPr>
          <p:cxnSp>
            <p:nvCxnSpPr>
              <p:cNvPr id="135" name="直線接點 134">
                <a:extLst>
                  <a:ext uri="{FF2B5EF4-FFF2-40B4-BE49-F238E27FC236}">
                    <a16:creationId xmlns:a16="http://schemas.microsoft.com/office/drawing/2014/main" id="{47863A20-ED05-4EC7-828C-7B76DFCEFDA1}"/>
                  </a:ext>
                </a:extLst>
              </p:cNvPr>
              <p:cNvCxnSpPr/>
              <p:nvPr/>
            </p:nvCxnSpPr>
            <p:spPr>
              <a:xfrm>
                <a:off x="632905" y="3175488"/>
                <a:ext cx="1029155" cy="0"/>
              </a:xfrm>
              <a:prstGeom prst="line">
                <a:avLst/>
              </a:prstGeom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文字方塊 147">
                <a:extLst>
                  <a:ext uri="{FF2B5EF4-FFF2-40B4-BE49-F238E27FC236}">
                    <a16:creationId xmlns:a16="http://schemas.microsoft.com/office/drawing/2014/main" id="{21E8896F-D6A7-4669-8F71-6EB16D70317C}"/>
                  </a:ext>
                </a:extLst>
              </p:cNvPr>
              <p:cNvSpPr txBox="1"/>
              <p:nvPr/>
            </p:nvSpPr>
            <p:spPr>
              <a:xfrm>
                <a:off x="301112" y="3063166"/>
                <a:ext cx="42608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9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網子</a:t>
                </a:r>
              </a:p>
            </p:txBody>
          </p:sp>
        </p:grpSp>
      </p:grpSp>
      <p:sp>
        <p:nvSpPr>
          <p:cNvPr id="149" name="矩形: 圓角 148">
            <a:extLst>
              <a:ext uri="{FF2B5EF4-FFF2-40B4-BE49-F238E27FC236}">
                <a16:creationId xmlns:a16="http://schemas.microsoft.com/office/drawing/2014/main" id="{1564AB42-AC7A-4E65-A141-4AD2C0C0EB74}"/>
              </a:ext>
            </a:extLst>
          </p:cNvPr>
          <p:cNvSpPr/>
          <p:nvPr/>
        </p:nvSpPr>
        <p:spPr>
          <a:xfrm>
            <a:off x="10951084" y="2044892"/>
            <a:ext cx="111252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太陽加熱加熱器</a:t>
            </a:r>
          </a:p>
        </p:txBody>
      </p:sp>
      <p:sp>
        <p:nvSpPr>
          <p:cNvPr id="150" name="箭號: 向右 149">
            <a:extLst>
              <a:ext uri="{FF2B5EF4-FFF2-40B4-BE49-F238E27FC236}">
                <a16:creationId xmlns:a16="http://schemas.microsoft.com/office/drawing/2014/main" id="{EA32E387-B5E9-4002-9901-48E7FF7DBDF1}"/>
              </a:ext>
            </a:extLst>
          </p:cNvPr>
          <p:cNvSpPr/>
          <p:nvPr/>
        </p:nvSpPr>
        <p:spPr>
          <a:xfrm>
            <a:off x="10442813" y="2190842"/>
            <a:ext cx="464820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4" name="文字方塊 153">
            <a:extLst>
              <a:ext uri="{FF2B5EF4-FFF2-40B4-BE49-F238E27FC236}">
                <a16:creationId xmlns:a16="http://schemas.microsoft.com/office/drawing/2014/main" id="{AE6704DA-A9BE-4289-941B-099E0BB09FAF}"/>
              </a:ext>
            </a:extLst>
          </p:cNvPr>
          <p:cNvSpPr txBox="1"/>
          <p:nvPr/>
        </p:nvSpPr>
        <p:spPr>
          <a:xfrm>
            <a:off x="9407440" y="352028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</p:txBody>
      </p:sp>
      <p:sp>
        <p:nvSpPr>
          <p:cNvPr id="156" name="文字方塊 155">
            <a:extLst>
              <a:ext uri="{FF2B5EF4-FFF2-40B4-BE49-F238E27FC236}">
                <a16:creationId xmlns:a16="http://schemas.microsoft.com/office/drawing/2014/main" id="{B67C981D-B718-4342-B986-F050D35434AD}"/>
              </a:ext>
            </a:extLst>
          </p:cNvPr>
          <p:cNvSpPr txBox="1"/>
          <p:nvPr/>
        </p:nvSpPr>
        <p:spPr>
          <a:xfrm>
            <a:off x="9446811" y="166332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</p:txBody>
      </p:sp>
      <p:sp>
        <p:nvSpPr>
          <p:cNvPr id="158" name="文字方塊 157">
            <a:extLst>
              <a:ext uri="{FF2B5EF4-FFF2-40B4-BE49-F238E27FC236}">
                <a16:creationId xmlns:a16="http://schemas.microsoft.com/office/drawing/2014/main" id="{E9CF7EC8-F966-42CC-98E5-49B8C537F9F2}"/>
              </a:ext>
            </a:extLst>
          </p:cNvPr>
          <p:cNvSpPr txBox="1"/>
          <p:nvPr/>
        </p:nvSpPr>
        <p:spPr>
          <a:xfrm>
            <a:off x="9280242" y="55669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收集程序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9" name="文字方塊 168">
            <a:extLst>
              <a:ext uri="{FF2B5EF4-FFF2-40B4-BE49-F238E27FC236}">
                <a16:creationId xmlns:a16="http://schemas.microsoft.com/office/drawing/2014/main" id="{DDF93644-1283-4148-9C5E-0FC5C212501A}"/>
              </a:ext>
            </a:extLst>
          </p:cNvPr>
          <p:cNvSpPr txBox="1"/>
          <p:nvPr/>
        </p:nvSpPr>
        <p:spPr>
          <a:xfrm>
            <a:off x="1340528" y="352028"/>
            <a:ext cx="42558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硬體架構</a:t>
            </a:r>
          </a:p>
        </p:txBody>
      </p:sp>
    </p:spTree>
    <p:extLst>
      <p:ext uri="{BB962C8B-B14F-4D97-AF65-F5344CB8AC3E}">
        <p14:creationId xmlns:p14="http://schemas.microsoft.com/office/powerpoint/2010/main" val="339630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500</Words>
  <Application>Microsoft Office PowerPoint</Application>
  <PresentationFormat>寬螢幕</PresentationFormat>
  <Paragraphs>70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微軟正黑體</vt:lpstr>
      <vt:lpstr>新細明體</vt:lpstr>
      <vt:lpstr>標楷體</vt:lpstr>
      <vt:lpstr>Arial</vt:lpstr>
      <vt:lpstr>Calibri</vt:lpstr>
      <vt:lpstr>Calibri Light</vt:lpstr>
      <vt:lpstr>Office 佈景主題</vt:lpstr>
      <vt:lpstr>永續能源 再生能源與生態環保</vt:lpstr>
      <vt:lpstr>概念與發想</vt:lpstr>
      <vt:lpstr>設計過程與特點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永續環境與</dc:title>
  <dc:creator>SORA</dc:creator>
  <cp:lastModifiedBy>SORA</cp:lastModifiedBy>
  <cp:revision>30</cp:revision>
  <dcterms:created xsi:type="dcterms:W3CDTF">2018-06-02T11:28:52Z</dcterms:created>
  <dcterms:modified xsi:type="dcterms:W3CDTF">2018-06-02T18:12:12Z</dcterms:modified>
</cp:coreProperties>
</file>