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63" r:id="rId3"/>
    <p:sldId id="262" r:id="rId4"/>
    <p:sldId id="258" r:id="rId5"/>
    <p:sldId id="260" r:id="rId6"/>
    <p:sldId id="261" r:id="rId7"/>
    <p:sldId id="264" r:id="rId8"/>
    <p:sldId id="259"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D52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62" autoAdjust="0"/>
  </p:normalViewPr>
  <p:slideViewPr>
    <p:cSldViewPr snapToGrid="0">
      <p:cViewPr varScale="1">
        <p:scale>
          <a:sx n="86" d="100"/>
          <a:sy n="86" d="100"/>
        </p:scale>
        <p:origin x="533" y="72"/>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E206CA4-90B9-4BC3-86FA-D143B46FEB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A65751B0-04DE-4274-B504-DD218FB74D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1E005-CDE2-4D1F-84D5-EF1FF27A9044}" type="datetimeFigureOut">
              <a:rPr lang="zh-TW" altLang="en-US" smtClean="0"/>
              <a:t>2018/6/3</a:t>
            </a:fld>
            <a:endParaRPr lang="zh-TW" altLang="en-US"/>
          </a:p>
        </p:txBody>
      </p:sp>
      <p:sp>
        <p:nvSpPr>
          <p:cNvPr id="4" name="頁尾版面配置區 3">
            <a:extLst>
              <a:ext uri="{FF2B5EF4-FFF2-40B4-BE49-F238E27FC236}">
                <a16:creationId xmlns:a16="http://schemas.microsoft.com/office/drawing/2014/main" id="{A3D87616-B695-4015-914F-E1CDB76017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C2E7354A-BB4C-4DC5-9032-125209711F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BC4380-0CD2-4334-9B01-4502123A090F}" type="slidenum">
              <a:rPr lang="zh-TW" altLang="en-US" smtClean="0"/>
              <a:t>‹#›</a:t>
            </a:fld>
            <a:endParaRPr lang="zh-TW" altLang="en-US"/>
          </a:p>
        </p:txBody>
      </p:sp>
    </p:spTree>
    <p:extLst>
      <p:ext uri="{BB962C8B-B14F-4D97-AF65-F5344CB8AC3E}">
        <p14:creationId xmlns:p14="http://schemas.microsoft.com/office/powerpoint/2010/main" val="35874746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4695D2-D7D5-46B8-9C38-C8910B8A2C2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dirty="0"/>
              <a:t>按一下以編輯母片標題樣式</a:t>
            </a:r>
          </a:p>
        </p:txBody>
      </p:sp>
      <p:sp>
        <p:nvSpPr>
          <p:cNvPr id="3" name="副標題 2">
            <a:extLst>
              <a:ext uri="{FF2B5EF4-FFF2-40B4-BE49-F238E27FC236}">
                <a16:creationId xmlns:a16="http://schemas.microsoft.com/office/drawing/2014/main" id="{D7C8ABAF-B072-4DBD-BE1F-73125DCB9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D744340-6759-4F6A-9019-B349B9D96301}"/>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5" name="頁尾版面配置區 4">
            <a:extLst>
              <a:ext uri="{FF2B5EF4-FFF2-40B4-BE49-F238E27FC236}">
                <a16:creationId xmlns:a16="http://schemas.microsoft.com/office/drawing/2014/main" id="{954BF16C-DC85-44A7-B57E-0859300DAD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ADBD7B-6678-4966-8746-4C7035FEED62}"/>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69413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753EDD-0630-4F8F-842C-5627A1E644C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491CF1E-4971-4E7E-99BC-3C8D0682AAC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199F1C-5A6A-4F9A-BB71-22EE01D57A2B}"/>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5" name="頁尾版面配置區 4">
            <a:extLst>
              <a:ext uri="{FF2B5EF4-FFF2-40B4-BE49-F238E27FC236}">
                <a16:creationId xmlns:a16="http://schemas.microsoft.com/office/drawing/2014/main" id="{88906377-24A8-4EDC-8980-CCA91F471A5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4712E6-6033-4B98-9566-37AB266924C4}"/>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88407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7A8A923-BFF5-4188-961A-93D5C593513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762B3DA-B89C-45CF-BDBA-ADE7AABCFB8E}"/>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24EC18E-BFDC-4339-9CB7-CC9CF5B211E7}"/>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5" name="頁尾版面配置區 4">
            <a:extLst>
              <a:ext uri="{FF2B5EF4-FFF2-40B4-BE49-F238E27FC236}">
                <a16:creationId xmlns:a16="http://schemas.microsoft.com/office/drawing/2014/main" id="{627CF6C6-B0EF-4489-BA4B-160A474DD03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258AEB-D56C-4CCF-9968-02972534AF3C}"/>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247259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E629F2-0800-45BD-B2B6-94F3C71B3AD5}"/>
              </a:ext>
            </a:extLst>
          </p:cNvPr>
          <p:cNvSpPr>
            <a:spLocks noGrp="1"/>
          </p:cNvSpPr>
          <p:nvPr>
            <p:ph type="title"/>
          </p:nvPr>
        </p:nvSpPr>
        <p:spPr/>
        <p:txBody>
          <a:bodyPr>
            <a:normAutofit/>
          </a:bodyPr>
          <a:lstStyle>
            <a:lvl1pPr>
              <a:defRPr sz="5000">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05EED984-646E-4A80-8A40-841A37F27710}"/>
              </a:ext>
            </a:extLst>
          </p:cNvPr>
          <p:cNvSpPr>
            <a:spLocks noGrp="1"/>
          </p:cNvSpPr>
          <p:nvPr>
            <p:ph idx="1"/>
          </p:nvPr>
        </p:nvSpPr>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53347F-DBFA-4024-9348-1F0BF94917CC}"/>
              </a:ext>
            </a:extLst>
          </p:cNvPr>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7072EBAD-3BCC-4A84-9222-EC10E18EE6FB}" type="datetimeFigureOut">
              <a:rPr lang="zh-TW" altLang="en-US" smtClean="0"/>
              <a:pPr/>
              <a:t>2018/6/3</a:t>
            </a:fld>
            <a:endParaRPr lang="zh-TW" altLang="en-US"/>
          </a:p>
        </p:txBody>
      </p:sp>
      <p:sp>
        <p:nvSpPr>
          <p:cNvPr id="5" name="頁尾版面配置區 4">
            <a:extLst>
              <a:ext uri="{FF2B5EF4-FFF2-40B4-BE49-F238E27FC236}">
                <a16:creationId xmlns:a16="http://schemas.microsoft.com/office/drawing/2014/main" id="{F6B5DCE5-AAC6-43E8-9621-F7161A450932}"/>
              </a:ext>
            </a:extLst>
          </p:cNvPr>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a:extLst>
              <a:ext uri="{FF2B5EF4-FFF2-40B4-BE49-F238E27FC236}">
                <a16:creationId xmlns:a16="http://schemas.microsoft.com/office/drawing/2014/main" id="{0ACA2EC0-D51E-43CF-89C6-8BDAECCA9EAD}"/>
              </a:ext>
            </a:extLst>
          </p:cNvPr>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E63F223D-633D-4B90-A6C4-180B3751DBDC}" type="slidenum">
              <a:rPr lang="zh-TW" altLang="en-US" smtClean="0"/>
              <a:pPr/>
              <a:t>‹#›</a:t>
            </a:fld>
            <a:endParaRPr lang="zh-TW" altLang="en-US"/>
          </a:p>
        </p:txBody>
      </p:sp>
    </p:spTree>
    <p:extLst>
      <p:ext uri="{BB962C8B-B14F-4D97-AF65-F5344CB8AC3E}">
        <p14:creationId xmlns:p14="http://schemas.microsoft.com/office/powerpoint/2010/main" val="367595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A1D7AF-0F18-4485-B54B-D2412458095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8220390-1BA2-4199-B096-AEFBCF2AD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EA2AFCCA-E012-45A2-B680-E816A7BB0F09}"/>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5" name="頁尾版面配置區 4">
            <a:extLst>
              <a:ext uri="{FF2B5EF4-FFF2-40B4-BE49-F238E27FC236}">
                <a16:creationId xmlns:a16="http://schemas.microsoft.com/office/drawing/2014/main" id="{6D86867A-E4BF-4E1F-8A3E-0EDDB94AC4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D644A9-A1E8-4067-906E-3E2513E3C192}"/>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7873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E2484-A5C4-4D23-BE1E-8855AF3554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6F64C8A-0AA4-4DB2-87A2-09CBA80C1E3A}"/>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9863288-FE49-4EF8-9A0F-E7CE13E80AF9}"/>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7687576-C790-4171-A14B-CF08F54FF3AA}"/>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6" name="頁尾版面配置區 5">
            <a:extLst>
              <a:ext uri="{FF2B5EF4-FFF2-40B4-BE49-F238E27FC236}">
                <a16:creationId xmlns:a16="http://schemas.microsoft.com/office/drawing/2014/main" id="{8F03EFB0-DDA1-4947-8FA4-695356153E7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1EB7F88-50BC-4830-82E7-EC1109029A95}"/>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279420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4C3118-6CC1-4CA3-A139-D39008E5541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BC0DC24-C11E-43CB-9853-34A6FA31A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019073D-2935-409F-968F-AA9DB61D6638}"/>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561C8-F003-4322-A54F-89EEFDB8E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0F0BA3A-78F0-40FD-9000-D8CD6C481652}"/>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5E52D2A-B759-434F-B30A-B14ED867E316}"/>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8" name="頁尾版面配置區 7">
            <a:extLst>
              <a:ext uri="{FF2B5EF4-FFF2-40B4-BE49-F238E27FC236}">
                <a16:creationId xmlns:a16="http://schemas.microsoft.com/office/drawing/2014/main" id="{EB77243D-B495-460B-A733-25AC4C788B5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F88304F-E578-4F28-8E7E-A42FC83A2C59}"/>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80612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852F82-CE6C-4374-97D1-4FE86E44F22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A3E3323-1F44-4B2C-B237-46B6B4C8ECA8}"/>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4" name="頁尾版面配置區 3">
            <a:extLst>
              <a:ext uri="{FF2B5EF4-FFF2-40B4-BE49-F238E27FC236}">
                <a16:creationId xmlns:a16="http://schemas.microsoft.com/office/drawing/2014/main" id="{400D1825-4398-4754-A04E-0B59047AD37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0E52DC8-B5FF-4CB6-A6AB-5F971BF9BEE5}"/>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3989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728EB57-E9A1-43C5-A7B0-07DFB6BA0747}"/>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3" name="頁尾版面配置區 2">
            <a:extLst>
              <a:ext uri="{FF2B5EF4-FFF2-40B4-BE49-F238E27FC236}">
                <a16:creationId xmlns:a16="http://schemas.microsoft.com/office/drawing/2014/main" id="{A8ACE2EF-8B86-4918-9AFC-FBD46CD244F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4758B6-E007-4389-9864-472FB5DC3A55}"/>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27176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3BFF95-83EE-485B-9164-589BC0FA37A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BBE0B63-939B-4A67-808E-89E03FF6E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04FC8B6-0436-4710-BE2C-3411CA84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73410BC4-B539-4CA4-9AFC-01B2D2110340}"/>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6" name="頁尾版面配置區 5">
            <a:extLst>
              <a:ext uri="{FF2B5EF4-FFF2-40B4-BE49-F238E27FC236}">
                <a16:creationId xmlns:a16="http://schemas.microsoft.com/office/drawing/2014/main" id="{FB723314-4F0A-412C-81CB-C79AC5571F7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E56869A-9752-4309-926F-DC9F840890D5}"/>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95272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47DBF-DA00-4E2D-AA79-AD97980C367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A860A89-8466-498E-8BFA-B5A64BB2D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76C6E6C-7C36-4D9A-B04F-18EDEC4AF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BFE952D-E4F8-4DAD-A7C6-01041251E863}"/>
              </a:ext>
            </a:extLst>
          </p:cNvPr>
          <p:cNvSpPr>
            <a:spLocks noGrp="1"/>
          </p:cNvSpPr>
          <p:nvPr>
            <p:ph type="dt" sz="half" idx="10"/>
          </p:nvPr>
        </p:nvSpPr>
        <p:spPr/>
        <p:txBody>
          <a:bodyPr/>
          <a:lstStyle/>
          <a:p>
            <a:fld id="{7072EBAD-3BCC-4A84-9222-EC10E18EE6FB}" type="datetimeFigureOut">
              <a:rPr lang="zh-TW" altLang="en-US" smtClean="0"/>
              <a:t>2018/6/3</a:t>
            </a:fld>
            <a:endParaRPr lang="zh-TW" altLang="en-US"/>
          </a:p>
        </p:txBody>
      </p:sp>
      <p:sp>
        <p:nvSpPr>
          <p:cNvPr id="6" name="頁尾版面配置區 5">
            <a:extLst>
              <a:ext uri="{FF2B5EF4-FFF2-40B4-BE49-F238E27FC236}">
                <a16:creationId xmlns:a16="http://schemas.microsoft.com/office/drawing/2014/main" id="{248A7902-F52C-4C14-884E-B1790434DAD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FF69DB-BBA5-4FF4-8EAA-C9008625B9C5}"/>
              </a:ext>
            </a:extLst>
          </p:cNvPr>
          <p:cNvSpPr>
            <a:spLocks noGrp="1"/>
          </p:cNvSpPr>
          <p:nvPr>
            <p:ph type="sldNum" sz="quarter" idx="12"/>
          </p:nvPr>
        </p:nvSpPr>
        <p:spPr/>
        <p:txBody>
          <a:body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389079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895C5DB-EE01-472B-B64E-3D9126A47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6E8165-6CD3-4B29-BCDA-7E07A8A12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3B44F10-B315-4C7C-9CBB-858D44179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2EBAD-3BCC-4A84-9222-EC10E18EE6FB}" type="datetimeFigureOut">
              <a:rPr lang="zh-TW" altLang="en-US" smtClean="0"/>
              <a:t>2018/6/3</a:t>
            </a:fld>
            <a:endParaRPr lang="zh-TW" altLang="en-US"/>
          </a:p>
        </p:txBody>
      </p:sp>
      <p:sp>
        <p:nvSpPr>
          <p:cNvPr id="5" name="頁尾版面配置區 4">
            <a:extLst>
              <a:ext uri="{FF2B5EF4-FFF2-40B4-BE49-F238E27FC236}">
                <a16:creationId xmlns:a16="http://schemas.microsoft.com/office/drawing/2014/main" id="{46329004-BE55-410F-BA4E-B778AE4A4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D9A9F6D-9EB0-4A5D-A6AA-A619D97A9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F223D-633D-4B90-A6C4-180B3751DBDC}" type="slidenum">
              <a:rPr lang="zh-TW" altLang="en-US" smtClean="0"/>
              <a:t>‹#›</a:t>
            </a:fld>
            <a:endParaRPr lang="zh-TW" altLang="en-US"/>
          </a:p>
        </p:txBody>
      </p:sp>
    </p:spTree>
    <p:extLst>
      <p:ext uri="{BB962C8B-B14F-4D97-AF65-F5344CB8AC3E}">
        <p14:creationId xmlns:p14="http://schemas.microsoft.com/office/powerpoint/2010/main" val="2082830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DE349F-F476-457C-8D8F-42CEB7FE986B}"/>
              </a:ext>
            </a:extLst>
          </p:cNvPr>
          <p:cNvSpPr>
            <a:spLocks noGrp="1"/>
          </p:cNvSpPr>
          <p:nvPr>
            <p:ph type="ctrTitle"/>
          </p:nvPr>
        </p:nvSpPr>
        <p:spPr>
          <a:xfrm>
            <a:off x="1524000" y="406399"/>
            <a:ext cx="9144000" cy="1665591"/>
          </a:xfrm>
        </p:spPr>
        <p:txBody>
          <a:bodyPr>
            <a:noAutofit/>
          </a:bodyPr>
          <a:lstStyle/>
          <a:p>
            <a:r>
              <a:rPr lang="zh-TW" altLang="en-US" dirty="0">
                <a:latin typeface="標楷體" panose="03000509000000000000" pitchFamily="65" charset="-120"/>
                <a:ea typeface="標楷體" panose="03000509000000000000" pitchFamily="65" charset="-120"/>
              </a:rPr>
              <a:t>永續能源</a:t>
            </a:r>
            <a:br>
              <a:rPr lang="en-US" altLang="zh-TW"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再生能源與生態環保</a:t>
            </a:r>
          </a:p>
        </p:txBody>
      </p:sp>
      <p:sp>
        <p:nvSpPr>
          <p:cNvPr id="3" name="副標題 2">
            <a:extLst>
              <a:ext uri="{FF2B5EF4-FFF2-40B4-BE49-F238E27FC236}">
                <a16:creationId xmlns:a16="http://schemas.microsoft.com/office/drawing/2014/main" id="{D1FAE3E7-40CC-4497-A3CF-F23833D7B43D}"/>
              </a:ext>
            </a:extLst>
          </p:cNvPr>
          <p:cNvSpPr>
            <a:spLocks noGrp="1"/>
          </p:cNvSpPr>
          <p:nvPr>
            <p:ph type="subTitle" idx="1"/>
          </p:nvPr>
        </p:nvSpPr>
        <p:spPr>
          <a:xfrm>
            <a:off x="1524000" y="2452015"/>
            <a:ext cx="9144000" cy="3871561"/>
          </a:xfrm>
        </p:spPr>
        <p:txBody>
          <a:bodyPr>
            <a:normAutofit/>
          </a:bodyPr>
          <a:lstStyle/>
          <a:p>
            <a:r>
              <a:rPr lang="zh-TW" altLang="en-US" sz="3000" dirty="0">
                <a:latin typeface="標楷體" panose="03000509000000000000" pitchFamily="65" charset="-120"/>
                <a:ea typeface="標楷體" panose="03000509000000000000" pitchFamily="65" charset="-120"/>
              </a:rPr>
              <a:t>隊伍名稱：北科魔法師</a:t>
            </a:r>
            <a:endParaRPr lang="en-US" altLang="zh-TW" sz="3000" dirty="0">
              <a:latin typeface="標楷體" panose="03000509000000000000" pitchFamily="65" charset="-120"/>
              <a:ea typeface="標楷體" panose="03000509000000000000" pitchFamily="65" charset="-120"/>
            </a:endParaRPr>
          </a:p>
          <a:p>
            <a:endParaRPr lang="en-US" altLang="zh-TW" sz="3000" dirty="0">
              <a:latin typeface="標楷體" panose="03000509000000000000" pitchFamily="65" charset="-120"/>
              <a:ea typeface="標楷體" panose="03000509000000000000" pitchFamily="65" charset="-120"/>
            </a:endParaRPr>
          </a:p>
          <a:p>
            <a:r>
              <a:rPr lang="zh-TW" altLang="en-US" sz="3000" dirty="0">
                <a:latin typeface="標楷體" panose="03000509000000000000" pitchFamily="65" charset="-120"/>
                <a:ea typeface="標楷體" panose="03000509000000000000" pitchFamily="65" charset="-120"/>
              </a:rPr>
              <a:t>隊長：郭宗翰</a:t>
            </a:r>
          </a:p>
          <a:p>
            <a:r>
              <a:rPr lang="zh-TW" altLang="en-US" sz="3000" dirty="0">
                <a:latin typeface="標楷體" panose="03000509000000000000" pitchFamily="65" charset="-120"/>
                <a:ea typeface="標楷體" panose="03000509000000000000" pitchFamily="65" charset="-120"/>
              </a:rPr>
              <a:t>隊員：邱立綸</a:t>
            </a:r>
          </a:p>
          <a:p>
            <a:r>
              <a:rPr lang="zh-TW" altLang="en-US" sz="3000" dirty="0">
                <a:latin typeface="標楷體" panose="03000509000000000000" pitchFamily="65" charset="-120"/>
                <a:ea typeface="標楷體" panose="03000509000000000000" pitchFamily="65" charset="-120"/>
              </a:rPr>
              <a:t>隊員：李汶道</a:t>
            </a:r>
          </a:p>
        </p:txBody>
      </p:sp>
    </p:spTree>
    <p:extLst>
      <p:ext uri="{BB962C8B-B14F-4D97-AF65-F5344CB8AC3E}">
        <p14:creationId xmlns:p14="http://schemas.microsoft.com/office/powerpoint/2010/main" val="395942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D5D1E-B478-462E-87D0-C5DB28A1E15E}"/>
              </a:ext>
            </a:extLst>
          </p:cNvPr>
          <p:cNvSpPr>
            <a:spLocks noGrp="1"/>
          </p:cNvSpPr>
          <p:nvPr>
            <p:ph type="title"/>
          </p:nvPr>
        </p:nvSpPr>
        <p:spPr/>
        <p:txBody>
          <a:bodyPr/>
          <a:lstStyle/>
          <a:p>
            <a:pPr algn="ctr"/>
            <a:r>
              <a:rPr lang="zh-TW" altLang="en-US" dirty="0"/>
              <a:t>動機</a:t>
            </a:r>
          </a:p>
        </p:txBody>
      </p:sp>
      <p:sp>
        <p:nvSpPr>
          <p:cNvPr id="3" name="內容版面配置區 2">
            <a:extLst>
              <a:ext uri="{FF2B5EF4-FFF2-40B4-BE49-F238E27FC236}">
                <a16:creationId xmlns:a16="http://schemas.microsoft.com/office/drawing/2014/main" id="{80823106-074E-478E-A0BE-0A17AC84D7A2}"/>
              </a:ext>
            </a:extLst>
          </p:cNvPr>
          <p:cNvSpPr>
            <a:spLocks noGrp="1"/>
          </p:cNvSpPr>
          <p:nvPr>
            <p:ph idx="1"/>
          </p:nvPr>
        </p:nvSpPr>
        <p:spPr/>
        <p:txBody>
          <a:bodyPr/>
          <a:lstStyle/>
          <a:p>
            <a:pPr>
              <a:spcAft>
                <a:spcPts val="1200"/>
              </a:spcAft>
            </a:pPr>
            <a:r>
              <a:rPr lang="zh-TW" altLang="en-US" dirty="0"/>
              <a:t>因為最近夏日用電吃緊，想要發更多電又不會危害環境，增加發電的效率，因為更有效率就不需用到那麼多空間來發電進而減少因為新建電廠而造成的環境與保育問題。</a:t>
            </a:r>
            <a:endParaRPr lang="en-US" altLang="zh-TW" dirty="0"/>
          </a:p>
          <a:p>
            <a:pPr>
              <a:spcAft>
                <a:spcPts val="1200"/>
              </a:spcAft>
            </a:pPr>
            <a:r>
              <a:rPr lang="zh-TW" altLang="en-US" dirty="0"/>
              <a:t>環境保育是近年來世界各國所面臨的大問題，製造不能夠只是消耗地球資源，還要多為這個世界著想，因為自然資源總有一天會耗盡，應該善盡地球公民的義務。</a:t>
            </a:r>
            <a:endParaRPr lang="en-US" altLang="zh-TW" dirty="0"/>
          </a:p>
          <a:p>
            <a:endParaRPr lang="en-US" altLang="zh-TW" dirty="0"/>
          </a:p>
          <a:p>
            <a:pPr marL="0" indent="0">
              <a:buNone/>
            </a:pPr>
            <a:endParaRPr lang="en-US" altLang="zh-TW" dirty="0"/>
          </a:p>
          <a:p>
            <a:pPr>
              <a:spcAft>
                <a:spcPts val="1200"/>
              </a:spcAft>
            </a:pPr>
            <a:endParaRPr lang="en-US" altLang="zh-TW" dirty="0"/>
          </a:p>
          <a:p>
            <a:endParaRPr lang="zh-TW" altLang="en-US" dirty="0"/>
          </a:p>
        </p:txBody>
      </p:sp>
    </p:spTree>
    <p:extLst>
      <p:ext uri="{BB962C8B-B14F-4D97-AF65-F5344CB8AC3E}">
        <p14:creationId xmlns:p14="http://schemas.microsoft.com/office/powerpoint/2010/main" val="341601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71D34-A284-4E63-A9EA-95E5E766FC2F}"/>
              </a:ext>
            </a:extLst>
          </p:cNvPr>
          <p:cNvSpPr>
            <a:spLocks noGrp="1"/>
          </p:cNvSpPr>
          <p:nvPr>
            <p:ph type="title"/>
          </p:nvPr>
        </p:nvSpPr>
        <p:spPr/>
        <p:txBody>
          <a:bodyPr/>
          <a:lstStyle/>
          <a:p>
            <a:pPr algn="ctr"/>
            <a:r>
              <a:rPr lang="zh-TW" altLang="en-US" dirty="0"/>
              <a:t>特點</a:t>
            </a:r>
          </a:p>
        </p:txBody>
      </p:sp>
      <p:sp>
        <p:nvSpPr>
          <p:cNvPr id="3" name="內容版面配置區 2">
            <a:extLst>
              <a:ext uri="{FF2B5EF4-FFF2-40B4-BE49-F238E27FC236}">
                <a16:creationId xmlns:a16="http://schemas.microsoft.com/office/drawing/2014/main" id="{BFBF8132-EA23-4C54-9C91-2320E158D307}"/>
              </a:ext>
            </a:extLst>
          </p:cNvPr>
          <p:cNvSpPr>
            <a:spLocks noGrp="1"/>
          </p:cNvSpPr>
          <p:nvPr>
            <p:ph idx="1"/>
          </p:nvPr>
        </p:nvSpPr>
        <p:spPr/>
        <p:txBody>
          <a:bodyPr/>
          <a:lstStyle/>
          <a:p>
            <a:pPr>
              <a:spcAft>
                <a:spcPts val="1200"/>
              </a:spcAft>
            </a:pPr>
            <a:r>
              <a:rPr lang="zh-TW" altLang="en-US" dirty="0"/>
              <a:t>海潮退去之後又能使用</a:t>
            </a:r>
            <a:r>
              <a:rPr lang="zh-TW" altLang="en-US" dirty="0">
                <a:solidFill>
                  <a:schemeClr val="accent1">
                    <a:lumMod val="75000"/>
                  </a:schemeClr>
                </a:solidFill>
              </a:rPr>
              <a:t>太陽光</a:t>
            </a:r>
            <a:r>
              <a:rPr lang="zh-TW" altLang="en-US" dirty="0"/>
              <a:t>來推動發電，其中還可以收集</a:t>
            </a:r>
            <a:r>
              <a:rPr lang="zh-TW" altLang="en-US" dirty="0">
                <a:solidFill>
                  <a:schemeClr val="accent1">
                    <a:lumMod val="75000"/>
                  </a:schemeClr>
                </a:solidFill>
              </a:rPr>
              <a:t>淡水</a:t>
            </a:r>
            <a:r>
              <a:rPr lang="zh-TW" altLang="en-US" dirty="0"/>
              <a:t>與</a:t>
            </a:r>
            <a:r>
              <a:rPr lang="zh-TW" altLang="en-US" dirty="0">
                <a:solidFill>
                  <a:schemeClr val="accent1">
                    <a:lumMod val="75000"/>
                  </a:schemeClr>
                </a:solidFill>
              </a:rPr>
              <a:t>鹽巴</a:t>
            </a:r>
            <a:r>
              <a:rPr lang="zh-TW" altLang="en-US" dirty="0"/>
              <a:t>。</a:t>
            </a:r>
          </a:p>
          <a:p>
            <a:r>
              <a:rPr lang="zh-TW" altLang="en-US" dirty="0"/>
              <a:t>此系統的優點：</a:t>
            </a:r>
            <a:r>
              <a:rPr lang="zh-TW" altLang="en-US" dirty="0">
                <a:solidFill>
                  <a:schemeClr val="accent1">
                    <a:lumMod val="75000"/>
                  </a:schemeClr>
                </a:solidFill>
              </a:rPr>
              <a:t>便宜</a:t>
            </a:r>
            <a:r>
              <a:rPr lang="zh-TW" altLang="en-US" dirty="0"/>
              <a:t>、</a:t>
            </a:r>
            <a:r>
              <a:rPr lang="zh-TW" altLang="en-US" dirty="0">
                <a:solidFill>
                  <a:schemeClr val="accent1">
                    <a:lumMod val="75000"/>
                  </a:schemeClr>
                </a:solidFill>
              </a:rPr>
              <a:t>易架設</a:t>
            </a:r>
            <a:r>
              <a:rPr lang="zh-TW" altLang="en-US" dirty="0"/>
              <a:t>、</a:t>
            </a:r>
            <a:r>
              <a:rPr lang="zh-TW" altLang="en-US" dirty="0">
                <a:solidFill>
                  <a:schemeClr val="accent1">
                    <a:lumMod val="75000"/>
                  </a:schemeClr>
                </a:solidFill>
              </a:rPr>
              <a:t>高報酬率</a:t>
            </a:r>
            <a:r>
              <a:rPr lang="zh-TW" altLang="en-US" dirty="0"/>
              <a:t>、</a:t>
            </a:r>
            <a:r>
              <a:rPr lang="zh-TW" altLang="en-US" dirty="0">
                <a:solidFill>
                  <a:schemeClr val="accent1">
                    <a:lumMod val="75000"/>
                  </a:schemeClr>
                </a:solidFill>
              </a:rPr>
              <a:t>有經濟價值</a:t>
            </a:r>
            <a:r>
              <a:rPr lang="zh-TW" altLang="en-US" dirty="0"/>
              <a:t>、</a:t>
            </a:r>
            <a:r>
              <a:rPr lang="zh-TW" altLang="en-US" dirty="0">
                <a:solidFill>
                  <a:schemeClr val="accent1">
                    <a:lumMod val="75000"/>
                  </a:schemeClr>
                </a:solidFill>
              </a:rPr>
              <a:t>環保</a:t>
            </a:r>
            <a:r>
              <a:rPr lang="zh-TW" altLang="en-US" dirty="0"/>
              <a:t>、</a:t>
            </a:r>
            <a:r>
              <a:rPr lang="zh-TW" altLang="en-US" dirty="0">
                <a:solidFill>
                  <a:schemeClr val="accent1">
                    <a:lumMod val="75000"/>
                  </a:schemeClr>
                </a:solidFill>
              </a:rPr>
              <a:t>保護環境</a:t>
            </a:r>
            <a:r>
              <a:rPr lang="zh-TW" altLang="en-US" dirty="0"/>
              <a:t>等等的。</a:t>
            </a:r>
          </a:p>
        </p:txBody>
      </p:sp>
      <p:grpSp>
        <p:nvGrpSpPr>
          <p:cNvPr id="7" name="群組 6">
            <a:extLst>
              <a:ext uri="{FF2B5EF4-FFF2-40B4-BE49-F238E27FC236}">
                <a16:creationId xmlns:a16="http://schemas.microsoft.com/office/drawing/2014/main" id="{E50C2474-FD03-4618-9BAF-D6B42D2C034C}"/>
              </a:ext>
            </a:extLst>
          </p:cNvPr>
          <p:cNvGrpSpPr/>
          <p:nvPr/>
        </p:nvGrpSpPr>
        <p:grpSpPr>
          <a:xfrm>
            <a:off x="1061690" y="4192186"/>
            <a:ext cx="3449350" cy="2531521"/>
            <a:chOff x="1061690" y="4192186"/>
            <a:chExt cx="3449350" cy="2531521"/>
          </a:xfrm>
        </p:grpSpPr>
        <p:pic>
          <p:nvPicPr>
            <p:cNvPr id="5" name="圖片 4">
              <a:extLst>
                <a:ext uri="{FF2B5EF4-FFF2-40B4-BE49-F238E27FC236}">
                  <a16:creationId xmlns:a16="http://schemas.microsoft.com/office/drawing/2014/main" id="{2AE3B924-7842-45FF-A22E-7B0B2DD1B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90" y="4192186"/>
              <a:ext cx="3449350" cy="2300689"/>
            </a:xfrm>
            <a:prstGeom prst="rect">
              <a:avLst/>
            </a:prstGeom>
          </p:spPr>
        </p:pic>
        <p:sp>
          <p:nvSpPr>
            <p:cNvPr id="6" name="文字方塊 5">
              <a:extLst>
                <a:ext uri="{FF2B5EF4-FFF2-40B4-BE49-F238E27FC236}">
                  <a16:creationId xmlns:a16="http://schemas.microsoft.com/office/drawing/2014/main" id="{3085C747-E692-4F14-92E4-66E61A4E4535}"/>
                </a:ext>
              </a:extLst>
            </p:cNvPr>
            <p:cNvSpPr txBox="1"/>
            <p:nvPr/>
          </p:nvSpPr>
          <p:spPr>
            <a:xfrm>
              <a:off x="1061690" y="6492875"/>
              <a:ext cx="3078480" cy="230832"/>
            </a:xfrm>
            <a:prstGeom prst="rect">
              <a:avLst/>
            </a:prstGeom>
            <a:noFill/>
          </p:spPr>
          <p:txBody>
            <a:bodyPr wrap="square" rtlCol="0">
              <a:spAutoFit/>
            </a:bodyPr>
            <a:lstStyle/>
            <a:p>
              <a:r>
                <a:rPr lang="en-US" altLang="zh-TW" sz="900" dirty="0"/>
                <a:t>https://www.flickr.com/photos/86530412@N02/8225606758</a:t>
              </a:r>
              <a:endParaRPr lang="zh-TW" altLang="en-US" sz="900" dirty="0"/>
            </a:p>
          </p:txBody>
        </p:sp>
      </p:grpSp>
      <p:grpSp>
        <p:nvGrpSpPr>
          <p:cNvPr id="11" name="群組 10">
            <a:extLst>
              <a:ext uri="{FF2B5EF4-FFF2-40B4-BE49-F238E27FC236}">
                <a16:creationId xmlns:a16="http://schemas.microsoft.com/office/drawing/2014/main" id="{D2620F9C-679D-4CD2-840B-DEDEC6E7EDDB}"/>
              </a:ext>
            </a:extLst>
          </p:cNvPr>
          <p:cNvGrpSpPr/>
          <p:nvPr/>
        </p:nvGrpSpPr>
        <p:grpSpPr>
          <a:xfrm>
            <a:off x="4734530" y="4148137"/>
            <a:ext cx="3592159" cy="2615893"/>
            <a:chOff x="4734530" y="4148137"/>
            <a:chExt cx="3592159" cy="2615893"/>
          </a:xfrm>
        </p:grpSpPr>
        <p:pic>
          <p:nvPicPr>
            <p:cNvPr id="9" name="圖片 8">
              <a:extLst>
                <a:ext uri="{FF2B5EF4-FFF2-40B4-BE49-F238E27FC236}">
                  <a16:creationId xmlns:a16="http://schemas.microsoft.com/office/drawing/2014/main" id="{EA8E154D-2077-459E-B3CA-1ED8BEF61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530" y="4148137"/>
              <a:ext cx="3592159" cy="2388786"/>
            </a:xfrm>
            <a:prstGeom prst="rect">
              <a:avLst/>
            </a:prstGeom>
          </p:spPr>
        </p:pic>
        <p:sp>
          <p:nvSpPr>
            <p:cNvPr id="10" name="文字方塊 9">
              <a:extLst>
                <a:ext uri="{FF2B5EF4-FFF2-40B4-BE49-F238E27FC236}">
                  <a16:creationId xmlns:a16="http://schemas.microsoft.com/office/drawing/2014/main" id="{A5A0C37F-8C86-4FF7-8509-D132466EB9B7}"/>
                </a:ext>
              </a:extLst>
            </p:cNvPr>
            <p:cNvSpPr txBox="1"/>
            <p:nvPr/>
          </p:nvSpPr>
          <p:spPr>
            <a:xfrm>
              <a:off x="4734530" y="6533198"/>
              <a:ext cx="3078480" cy="230832"/>
            </a:xfrm>
            <a:prstGeom prst="rect">
              <a:avLst/>
            </a:prstGeom>
            <a:noFill/>
          </p:spPr>
          <p:txBody>
            <a:bodyPr wrap="square" rtlCol="0">
              <a:spAutoFit/>
            </a:bodyPr>
            <a:lstStyle/>
            <a:p>
              <a:r>
                <a:rPr lang="en-US" altLang="zh-TW" sz="900" dirty="0"/>
                <a:t>https://www.flickr.com/photos/seoplanter/7460432758</a:t>
              </a:r>
              <a:endParaRPr lang="zh-TW" altLang="en-US" sz="900" dirty="0"/>
            </a:p>
          </p:txBody>
        </p:sp>
      </p:grpSp>
      <p:grpSp>
        <p:nvGrpSpPr>
          <p:cNvPr id="15" name="群組 14">
            <a:extLst>
              <a:ext uri="{FF2B5EF4-FFF2-40B4-BE49-F238E27FC236}">
                <a16:creationId xmlns:a16="http://schemas.microsoft.com/office/drawing/2014/main" id="{B1D47E28-7D27-49E7-9FF5-769A4B2829CE}"/>
              </a:ext>
            </a:extLst>
          </p:cNvPr>
          <p:cNvGrpSpPr/>
          <p:nvPr/>
        </p:nvGrpSpPr>
        <p:grpSpPr>
          <a:xfrm>
            <a:off x="8326689" y="4170803"/>
            <a:ext cx="3733808" cy="2519824"/>
            <a:chOff x="8326689" y="4170803"/>
            <a:chExt cx="3733808" cy="2519824"/>
          </a:xfrm>
        </p:grpSpPr>
        <p:pic>
          <p:nvPicPr>
            <p:cNvPr id="13" name="圖片 12">
              <a:extLst>
                <a:ext uri="{FF2B5EF4-FFF2-40B4-BE49-F238E27FC236}">
                  <a16:creationId xmlns:a16="http://schemas.microsoft.com/office/drawing/2014/main" id="{4CE69423-3F70-44CE-AC38-9FAA70C11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6689" y="4170803"/>
              <a:ext cx="3733808" cy="2119714"/>
            </a:xfrm>
            <a:prstGeom prst="rect">
              <a:avLst/>
            </a:prstGeom>
          </p:spPr>
        </p:pic>
        <p:sp>
          <p:nvSpPr>
            <p:cNvPr id="14" name="文字方塊 13">
              <a:extLst>
                <a:ext uri="{FF2B5EF4-FFF2-40B4-BE49-F238E27FC236}">
                  <a16:creationId xmlns:a16="http://schemas.microsoft.com/office/drawing/2014/main" id="{2EFDEFAB-13D1-45C3-919C-5F599B7F1543}"/>
                </a:ext>
              </a:extLst>
            </p:cNvPr>
            <p:cNvSpPr txBox="1"/>
            <p:nvPr/>
          </p:nvSpPr>
          <p:spPr>
            <a:xfrm>
              <a:off x="8514110" y="6290517"/>
              <a:ext cx="2616200" cy="400110"/>
            </a:xfrm>
            <a:prstGeom prst="rect">
              <a:avLst/>
            </a:prstGeom>
            <a:noFill/>
          </p:spPr>
          <p:txBody>
            <a:bodyPr wrap="square" rtlCol="0">
              <a:spAutoFit/>
            </a:bodyPr>
            <a:lstStyle/>
            <a:p>
              <a:r>
                <a:rPr lang="en-US" altLang="zh-TW" sz="500" dirty="0"/>
                <a:t>https://pixabay.com/zh/%E5%9C%B0%E7%90%83-%E7%8E%AF%E7%90%83-%E5%87%BA%E7%94%9F-%E6%96%B0-%E5%87%BA%E7%8E%B0-%E7%8E%AF%E5%A2%83-%E7%8E%AF%E4%BF%9D-%E5%8F%B6%E5%AD%90-%E7%BB%BF%E8%89%B2-%E5%8E%82-1389715/</a:t>
              </a:r>
              <a:endParaRPr lang="zh-TW" altLang="en-US" sz="500" dirty="0"/>
            </a:p>
          </p:txBody>
        </p:sp>
      </p:grpSp>
    </p:spTree>
    <p:extLst>
      <p:ext uri="{BB962C8B-B14F-4D97-AF65-F5344CB8AC3E}">
        <p14:creationId xmlns:p14="http://schemas.microsoft.com/office/powerpoint/2010/main" val="265670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141A95-1778-4291-A601-A62459B69CA2}"/>
              </a:ext>
            </a:extLst>
          </p:cNvPr>
          <p:cNvSpPr>
            <a:spLocks noGrp="1"/>
          </p:cNvSpPr>
          <p:nvPr>
            <p:ph type="title"/>
          </p:nvPr>
        </p:nvSpPr>
        <p:spPr/>
        <p:txBody>
          <a:bodyPr>
            <a:normAutofit/>
          </a:bodyPr>
          <a:lstStyle/>
          <a:p>
            <a:pPr algn="ctr"/>
            <a:r>
              <a:rPr lang="zh-TW" altLang="en-US" sz="5000" dirty="0"/>
              <a:t>概念與發想</a:t>
            </a:r>
          </a:p>
        </p:txBody>
      </p:sp>
      <p:sp>
        <p:nvSpPr>
          <p:cNvPr id="3" name="內容版面配置區 2">
            <a:extLst>
              <a:ext uri="{FF2B5EF4-FFF2-40B4-BE49-F238E27FC236}">
                <a16:creationId xmlns:a16="http://schemas.microsoft.com/office/drawing/2014/main" id="{4019AA10-6FAD-4F3E-8FC1-CD5230A496E0}"/>
              </a:ext>
            </a:extLst>
          </p:cNvPr>
          <p:cNvSpPr>
            <a:spLocks noGrp="1"/>
          </p:cNvSpPr>
          <p:nvPr>
            <p:ph idx="1"/>
          </p:nvPr>
        </p:nvSpPr>
        <p:spPr/>
        <p:txBody>
          <a:bodyPr/>
          <a:lstStyle/>
          <a:p>
            <a:pPr>
              <a:spcBef>
                <a:spcPts val="1800"/>
              </a:spcBef>
              <a:spcAft>
                <a:spcPts val="1200"/>
              </a:spcAft>
            </a:pPr>
            <a:r>
              <a:rPr lang="zh-TW" altLang="en-US" dirty="0">
                <a:solidFill>
                  <a:schemeClr val="accent1">
                    <a:lumMod val="75000"/>
                  </a:schemeClr>
                </a:solidFill>
              </a:rPr>
              <a:t>環保的能源</a:t>
            </a:r>
            <a:r>
              <a:rPr lang="zh-TW" altLang="en-US" dirty="0"/>
              <a:t>與</a:t>
            </a:r>
            <a:r>
              <a:rPr lang="zh-TW" altLang="en-US" dirty="0">
                <a:solidFill>
                  <a:schemeClr val="accent1">
                    <a:lumMod val="75000"/>
                  </a:schemeClr>
                </a:solidFill>
              </a:rPr>
              <a:t>環境的永續</a:t>
            </a:r>
            <a:r>
              <a:rPr lang="zh-TW" altLang="en-US" dirty="0"/>
              <a:t>，我們利用了最簡單的兩個</a:t>
            </a:r>
            <a:r>
              <a:rPr lang="zh-TW" altLang="en-US" dirty="0">
                <a:solidFill>
                  <a:schemeClr val="accent1">
                    <a:lumMod val="75000"/>
                  </a:schemeClr>
                </a:solidFill>
              </a:rPr>
              <a:t>自然能源</a:t>
            </a:r>
            <a:r>
              <a:rPr lang="zh-TW" altLang="en-US" dirty="0"/>
              <a:t>來做。第一是利用</a:t>
            </a:r>
            <a:r>
              <a:rPr lang="zh-TW" altLang="en-US" dirty="0">
                <a:solidFill>
                  <a:schemeClr val="accent1">
                    <a:lumMod val="75000"/>
                  </a:schemeClr>
                </a:solidFill>
              </a:rPr>
              <a:t>潮水</a:t>
            </a:r>
            <a:r>
              <a:rPr lang="zh-TW" altLang="en-US" dirty="0"/>
              <a:t>，第二是利用</a:t>
            </a:r>
            <a:r>
              <a:rPr lang="zh-TW" altLang="en-US" dirty="0">
                <a:solidFill>
                  <a:schemeClr val="accent1">
                    <a:lumMod val="75000"/>
                  </a:schemeClr>
                </a:solidFill>
              </a:rPr>
              <a:t>輻射熱</a:t>
            </a:r>
            <a:r>
              <a:rPr lang="zh-TW" altLang="en-US" dirty="0"/>
              <a:t>。</a:t>
            </a:r>
            <a:endParaRPr lang="en-US" altLang="zh-TW" dirty="0"/>
          </a:p>
          <a:p>
            <a:pPr>
              <a:spcAft>
                <a:spcPts val="1200"/>
              </a:spcAft>
            </a:pPr>
            <a:r>
              <a:rPr lang="zh-TW" altLang="en-US" dirty="0"/>
              <a:t>首先在漲潮的時候可以利用</a:t>
            </a:r>
            <a:r>
              <a:rPr lang="zh-TW" altLang="en-US" dirty="0">
                <a:solidFill>
                  <a:schemeClr val="accent1">
                    <a:lumMod val="75000"/>
                  </a:schemeClr>
                </a:solidFill>
              </a:rPr>
              <a:t>海浪</a:t>
            </a:r>
            <a:r>
              <a:rPr lang="zh-TW" altLang="en-US" dirty="0"/>
              <a:t>的力量來發電，又可以</a:t>
            </a:r>
            <a:r>
              <a:rPr lang="zh-TW" altLang="en-US" dirty="0">
                <a:solidFill>
                  <a:schemeClr val="accent1">
                    <a:lumMod val="75000"/>
                  </a:schemeClr>
                </a:solidFill>
              </a:rPr>
              <a:t>收集海上的垃圾</a:t>
            </a:r>
            <a:r>
              <a:rPr lang="zh-TW" altLang="en-US" dirty="0"/>
              <a:t>，也能</a:t>
            </a:r>
            <a:r>
              <a:rPr lang="zh-TW" altLang="en-US" dirty="0">
                <a:solidFill>
                  <a:schemeClr val="accent1">
                    <a:lumMod val="75000"/>
                  </a:schemeClr>
                </a:solidFill>
              </a:rPr>
              <a:t>保護海中生物</a:t>
            </a:r>
            <a:r>
              <a:rPr lang="zh-TW" altLang="en-US" dirty="0"/>
              <a:t>的機制。</a:t>
            </a:r>
            <a:endParaRPr lang="en-US" altLang="zh-TW" dirty="0"/>
          </a:p>
        </p:txBody>
      </p:sp>
      <p:grpSp>
        <p:nvGrpSpPr>
          <p:cNvPr id="11" name="群組 10">
            <a:extLst>
              <a:ext uri="{FF2B5EF4-FFF2-40B4-BE49-F238E27FC236}">
                <a16:creationId xmlns:a16="http://schemas.microsoft.com/office/drawing/2014/main" id="{840BB118-C11C-4FAB-BDD0-686D93EC0023}"/>
              </a:ext>
            </a:extLst>
          </p:cNvPr>
          <p:cNvGrpSpPr/>
          <p:nvPr/>
        </p:nvGrpSpPr>
        <p:grpSpPr>
          <a:xfrm>
            <a:off x="7674644" y="4368800"/>
            <a:ext cx="2983831" cy="1772432"/>
            <a:chOff x="7674644" y="4368800"/>
            <a:chExt cx="2983831" cy="1772432"/>
          </a:xfrm>
        </p:grpSpPr>
        <p:pic>
          <p:nvPicPr>
            <p:cNvPr id="9" name="圖片 8">
              <a:extLst>
                <a:ext uri="{FF2B5EF4-FFF2-40B4-BE49-F238E27FC236}">
                  <a16:creationId xmlns:a16="http://schemas.microsoft.com/office/drawing/2014/main" id="{A715AE31-0055-4343-A458-D87F09CF1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0" y="4368800"/>
              <a:ext cx="2943225" cy="1552575"/>
            </a:xfrm>
            <a:prstGeom prst="rect">
              <a:avLst/>
            </a:prstGeom>
          </p:spPr>
        </p:pic>
        <p:sp>
          <p:nvSpPr>
            <p:cNvPr id="10" name="文字方塊 9">
              <a:extLst>
                <a:ext uri="{FF2B5EF4-FFF2-40B4-BE49-F238E27FC236}">
                  <a16:creationId xmlns:a16="http://schemas.microsoft.com/office/drawing/2014/main" id="{31827305-086F-4B9C-A800-39173DC51CFF}"/>
                </a:ext>
              </a:extLst>
            </p:cNvPr>
            <p:cNvSpPr txBox="1"/>
            <p:nvPr/>
          </p:nvSpPr>
          <p:spPr>
            <a:xfrm>
              <a:off x="7674644" y="5910400"/>
              <a:ext cx="2983831" cy="230832"/>
            </a:xfrm>
            <a:prstGeom prst="rect">
              <a:avLst/>
            </a:prstGeom>
            <a:noFill/>
          </p:spPr>
          <p:txBody>
            <a:bodyPr wrap="square" rtlCol="0">
              <a:spAutoFit/>
            </a:bodyPr>
            <a:lstStyle/>
            <a:p>
              <a:r>
                <a:rPr lang="en-US" altLang="zh-TW" sz="900" dirty="0"/>
                <a:t>https://pxhere.com/zh/photo/650479</a:t>
              </a:r>
              <a:endParaRPr lang="zh-TW" altLang="en-US" sz="900" dirty="0"/>
            </a:p>
          </p:txBody>
        </p:sp>
      </p:grpSp>
      <p:grpSp>
        <p:nvGrpSpPr>
          <p:cNvPr id="15" name="群組 14">
            <a:extLst>
              <a:ext uri="{FF2B5EF4-FFF2-40B4-BE49-F238E27FC236}">
                <a16:creationId xmlns:a16="http://schemas.microsoft.com/office/drawing/2014/main" id="{974620E8-7A35-456B-8BF4-302B054BBDAD}"/>
              </a:ext>
            </a:extLst>
          </p:cNvPr>
          <p:cNvGrpSpPr/>
          <p:nvPr/>
        </p:nvGrpSpPr>
        <p:grpSpPr>
          <a:xfrm>
            <a:off x="1197894" y="4425616"/>
            <a:ext cx="3285624" cy="2385030"/>
            <a:chOff x="1197894" y="4425616"/>
            <a:chExt cx="3285624" cy="2385030"/>
          </a:xfrm>
        </p:grpSpPr>
        <p:pic>
          <p:nvPicPr>
            <p:cNvPr id="5" name="圖片 4">
              <a:extLst>
                <a:ext uri="{FF2B5EF4-FFF2-40B4-BE49-F238E27FC236}">
                  <a16:creationId xmlns:a16="http://schemas.microsoft.com/office/drawing/2014/main" id="{99E3C6D8-576C-47A5-B912-FFEA2F73F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324" y="4425616"/>
              <a:ext cx="2857500" cy="1600200"/>
            </a:xfrm>
            <a:prstGeom prst="rect">
              <a:avLst/>
            </a:prstGeom>
          </p:spPr>
        </p:pic>
        <p:sp>
          <p:nvSpPr>
            <p:cNvPr id="12" name="文字方塊 11">
              <a:extLst>
                <a:ext uri="{FF2B5EF4-FFF2-40B4-BE49-F238E27FC236}">
                  <a16:creationId xmlns:a16="http://schemas.microsoft.com/office/drawing/2014/main" id="{3FF72E31-B248-4EFF-868E-E9AFE90CB47D}"/>
                </a:ext>
              </a:extLst>
            </p:cNvPr>
            <p:cNvSpPr txBox="1"/>
            <p:nvPr/>
          </p:nvSpPr>
          <p:spPr>
            <a:xfrm>
              <a:off x="1197894" y="6025816"/>
              <a:ext cx="3285624" cy="784830"/>
            </a:xfrm>
            <a:prstGeom prst="rect">
              <a:avLst/>
            </a:prstGeom>
            <a:noFill/>
          </p:spPr>
          <p:txBody>
            <a:bodyPr wrap="square" rtlCol="0">
              <a:spAutoFit/>
            </a:bodyPr>
            <a:lstStyle/>
            <a:p>
              <a:r>
                <a:rPr lang="en-US" altLang="zh-TW" sz="900" dirty="0"/>
                <a:t>https://pixabay.com/zh/%E6%B5%B7%E6%B5%AA-%E6%B5%B7-%E6%80%A7%E8%B4%A8-%E6%B0%B4-%E6%B3%A2-%E6%97%85%E6%B8%B8-%E6%B5%B7%E6%B3%A1%E6%B2%AB-%E9%9A%8F%E5%9C%B0%E5%90%90%E7%97%B0%E6%B0%B4-%E8%93%9D%E8%89%B2-2804543/</a:t>
              </a:r>
              <a:endParaRPr lang="zh-TW" altLang="en-US" sz="900" dirty="0"/>
            </a:p>
          </p:txBody>
        </p:sp>
      </p:grpSp>
      <p:grpSp>
        <p:nvGrpSpPr>
          <p:cNvPr id="14" name="群組 13">
            <a:extLst>
              <a:ext uri="{FF2B5EF4-FFF2-40B4-BE49-F238E27FC236}">
                <a16:creationId xmlns:a16="http://schemas.microsoft.com/office/drawing/2014/main" id="{148F9B39-DE70-4DD8-B107-CD5051E81298}"/>
              </a:ext>
            </a:extLst>
          </p:cNvPr>
          <p:cNvGrpSpPr/>
          <p:nvPr/>
        </p:nvGrpSpPr>
        <p:grpSpPr>
          <a:xfrm>
            <a:off x="4843212" y="4368800"/>
            <a:ext cx="2634548" cy="2524185"/>
            <a:chOff x="4843212" y="4368800"/>
            <a:chExt cx="2634548" cy="2524185"/>
          </a:xfrm>
        </p:grpSpPr>
        <p:pic>
          <p:nvPicPr>
            <p:cNvPr id="7" name="圖片 6">
              <a:extLst>
                <a:ext uri="{FF2B5EF4-FFF2-40B4-BE49-F238E27FC236}">
                  <a16:creationId xmlns:a16="http://schemas.microsoft.com/office/drawing/2014/main" id="{AA82D6CA-A0EC-4BC3-A433-813801A0F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212" y="4368800"/>
              <a:ext cx="2152650" cy="2124075"/>
            </a:xfrm>
            <a:prstGeom prst="rect">
              <a:avLst/>
            </a:prstGeom>
          </p:spPr>
        </p:pic>
        <p:sp>
          <p:nvSpPr>
            <p:cNvPr id="13" name="文字方塊 12">
              <a:extLst>
                <a:ext uri="{FF2B5EF4-FFF2-40B4-BE49-F238E27FC236}">
                  <a16:creationId xmlns:a16="http://schemas.microsoft.com/office/drawing/2014/main" id="{72567E74-CF03-4FCA-BDF5-86DAA7FF3CD3}"/>
                </a:ext>
              </a:extLst>
            </p:cNvPr>
            <p:cNvSpPr txBox="1"/>
            <p:nvPr/>
          </p:nvSpPr>
          <p:spPr>
            <a:xfrm>
              <a:off x="4843212" y="6492875"/>
              <a:ext cx="2634548" cy="400110"/>
            </a:xfrm>
            <a:prstGeom prst="rect">
              <a:avLst/>
            </a:prstGeom>
            <a:noFill/>
          </p:spPr>
          <p:txBody>
            <a:bodyPr wrap="square" rtlCol="0">
              <a:spAutoFit/>
            </a:bodyPr>
            <a:lstStyle/>
            <a:p>
              <a:r>
                <a:rPr lang="en-US" altLang="zh-TW" sz="500" dirty="0"/>
                <a:t>https://pixabay.com/zh/%E5%A4%AA%E9%98%B3-%E5%85%89%E7%BA%BF-%E6%97%A5%E5%85%89-%E6%80%A7%E8%B4%A8-%E6%97%A9%E6%99%A8%E7%9A%84%E5%A4%AA%E9%98%B3-%E6%97%A5%E8%90%BD-%E5%A4%A9%E6%B0%94-1898551/</a:t>
              </a:r>
              <a:endParaRPr lang="zh-TW" altLang="en-US" sz="500" dirty="0"/>
            </a:p>
          </p:txBody>
        </p:sp>
      </p:grpSp>
    </p:spTree>
    <p:extLst>
      <p:ext uri="{BB962C8B-B14F-4D97-AF65-F5344CB8AC3E}">
        <p14:creationId xmlns:p14="http://schemas.microsoft.com/office/powerpoint/2010/main" val="146133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矩形: 圓角 156">
            <a:extLst>
              <a:ext uri="{FF2B5EF4-FFF2-40B4-BE49-F238E27FC236}">
                <a16:creationId xmlns:a16="http://schemas.microsoft.com/office/drawing/2014/main" id="{2F04326F-C8A1-41E0-AF3D-A0C83FBC9F17}"/>
              </a:ext>
            </a:extLst>
          </p:cNvPr>
          <p:cNvSpPr/>
          <p:nvPr/>
        </p:nvSpPr>
        <p:spPr>
          <a:xfrm>
            <a:off x="7501887" y="5543477"/>
            <a:ext cx="4648196" cy="1131715"/>
          </a:xfrm>
          <a:prstGeom prst="round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55" name="矩形: 圓角 154">
            <a:extLst>
              <a:ext uri="{FF2B5EF4-FFF2-40B4-BE49-F238E27FC236}">
                <a16:creationId xmlns:a16="http://schemas.microsoft.com/office/drawing/2014/main" id="{70F9225C-9076-4244-A061-5EED0EACA5B0}"/>
              </a:ext>
            </a:extLst>
          </p:cNvPr>
          <p:cNvSpPr/>
          <p:nvPr/>
        </p:nvSpPr>
        <p:spPr>
          <a:xfrm>
            <a:off x="7501890" y="1690126"/>
            <a:ext cx="4648193" cy="3688354"/>
          </a:xfrm>
          <a:prstGeom prst="round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53" name="矩形: 圓角 152">
            <a:extLst>
              <a:ext uri="{FF2B5EF4-FFF2-40B4-BE49-F238E27FC236}">
                <a16:creationId xmlns:a16="http://schemas.microsoft.com/office/drawing/2014/main" id="{8EB9EDE9-45E4-4FB3-9134-BE1A326E929B}"/>
              </a:ext>
            </a:extLst>
          </p:cNvPr>
          <p:cNvSpPr/>
          <p:nvPr/>
        </p:nvSpPr>
        <p:spPr>
          <a:xfrm>
            <a:off x="7501890" y="388991"/>
            <a:ext cx="4648195" cy="1131715"/>
          </a:xfrm>
          <a:prstGeom prst="round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04" name="矩形: 圓角 103">
            <a:extLst>
              <a:ext uri="{FF2B5EF4-FFF2-40B4-BE49-F238E27FC236}">
                <a16:creationId xmlns:a16="http://schemas.microsoft.com/office/drawing/2014/main" id="{1C6B6E6D-25BD-48ED-8CEE-8ABCF4224782}"/>
              </a:ext>
            </a:extLst>
          </p:cNvPr>
          <p:cNvSpPr/>
          <p:nvPr/>
        </p:nvSpPr>
        <p:spPr>
          <a:xfrm>
            <a:off x="7601585" y="70866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漲潮</a:t>
            </a:r>
            <a:endParaRPr lang="en-US" altLang="zh-TW" sz="1500" dirty="0">
              <a:latin typeface="微軟正黑體" panose="020B0604030504040204" pitchFamily="34" charset="-120"/>
              <a:ea typeface="微軟正黑體" panose="020B0604030504040204" pitchFamily="34" charset="-120"/>
            </a:endParaRPr>
          </a:p>
          <a:p>
            <a:pPr algn="ctr"/>
            <a:r>
              <a:rPr lang="zh-TW" altLang="en-US" sz="1500" dirty="0">
                <a:latin typeface="微軟正黑體" panose="020B0604030504040204" pitchFamily="34" charset="-120"/>
                <a:ea typeface="微軟正黑體" panose="020B0604030504040204" pitchFamily="34" charset="-120"/>
              </a:rPr>
              <a:t>注滿水槽</a:t>
            </a:r>
          </a:p>
        </p:txBody>
      </p:sp>
      <p:sp>
        <p:nvSpPr>
          <p:cNvPr id="105" name="箭號: 向右 104">
            <a:extLst>
              <a:ext uri="{FF2B5EF4-FFF2-40B4-BE49-F238E27FC236}">
                <a16:creationId xmlns:a16="http://schemas.microsoft.com/office/drawing/2014/main" id="{B57FFB38-D946-4C86-8D6C-DBE0370E4724}"/>
              </a:ext>
            </a:extLst>
          </p:cNvPr>
          <p:cNvSpPr/>
          <p:nvPr/>
        </p:nvSpPr>
        <p:spPr>
          <a:xfrm>
            <a:off x="8761730" y="861060"/>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06" name="矩形: 圓角 105">
            <a:extLst>
              <a:ext uri="{FF2B5EF4-FFF2-40B4-BE49-F238E27FC236}">
                <a16:creationId xmlns:a16="http://schemas.microsoft.com/office/drawing/2014/main" id="{F273A6D0-DABF-4034-83C2-D3D838E98A2C}"/>
              </a:ext>
            </a:extLst>
          </p:cNvPr>
          <p:cNvSpPr/>
          <p:nvPr/>
        </p:nvSpPr>
        <p:spPr>
          <a:xfrm>
            <a:off x="9274175" y="70866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a:latin typeface="微軟正黑體" panose="020B0604030504040204" pitchFamily="34" charset="-120"/>
                <a:ea typeface="微軟正黑體" panose="020B0604030504040204" pitchFamily="34" charset="-120"/>
              </a:rPr>
              <a:t>氣閥開</a:t>
            </a:r>
            <a:endParaRPr lang="en-US" altLang="zh-TW" sz="1500">
              <a:latin typeface="微軟正黑體" panose="020B0604030504040204" pitchFamily="34" charset="-120"/>
              <a:ea typeface="微軟正黑體" panose="020B0604030504040204" pitchFamily="34" charset="-120"/>
            </a:endParaRPr>
          </a:p>
          <a:p>
            <a:pPr algn="ctr"/>
            <a:r>
              <a:rPr lang="zh-TW" altLang="en-US" sz="1500">
                <a:latin typeface="微軟正黑體" panose="020B0604030504040204" pitchFamily="34" charset="-120"/>
                <a:ea typeface="微軟正黑體" panose="020B0604030504040204" pitchFamily="34" charset="-120"/>
              </a:rPr>
              <a:t>水閥開</a:t>
            </a:r>
            <a:endParaRPr lang="zh-TW" altLang="en-US" sz="1500" dirty="0">
              <a:latin typeface="微軟正黑體" panose="020B0604030504040204" pitchFamily="34" charset="-120"/>
              <a:ea typeface="微軟正黑體" panose="020B0604030504040204" pitchFamily="34" charset="-120"/>
            </a:endParaRPr>
          </a:p>
        </p:txBody>
      </p:sp>
      <p:sp>
        <p:nvSpPr>
          <p:cNvPr id="107" name="矩形: 圓角 106">
            <a:extLst>
              <a:ext uri="{FF2B5EF4-FFF2-40B4-BE49-F238E27FC236}">
                <a16:creationId xmlns:a16="http://schemas.microsoft.com/office/drawing/2014/main" id="{85E85496-7197-4C80-9220-9C12CBCB77F9}"/>
              </a:ext>
            </a:extLst>
          </p:cNvPr>
          <p:cNvSpPr/>
          <p:nvPr/>
        </p:nvSpPr>
        <p:spPr>
          <a:xfrm>
            <a:off x="10946765" y="70866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發電</a:t>
            </a:r>
          </a:p>
        </p:txBody>
      </p:sp>
      <p:sp>
        <p:nvSpPr>
          <p:cNvPr id="108" name="箭號: 向右 107">
            <a:extLst>
              <a:ext uri="{FF2B5EF4-FFF2-40B4-BE49-F238E27FC236}">
                <a16:creationId xmlns:a16="http://schemas.microsoft.com/office/drawing/2014/main" id="{0F695602-5F57-4107-B1F9-9E0EAF3CFAE7}"/>
              </a:ext>
            </a:extLst>
          </p:cNvPr>
          <p:cNvSpPr/>
          <p:nvPr/>
        </p:nvSpPr>
        <p:spPr>
          <a:xfrm>
            <a:off x="10434320" y="861060"/>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12" name="矩形: 圓角 111">
            <a:extLst>
              <a:ext uri="{FF2B5EF4-FFF2-40B4-BE49-F238E27FC236}">
                <a16:creationId xmlns:a16="http://schemas.microsoft.com/office/drawing/2014/main" id="{CEA313F2-768F-4178-80A7-AD61A2B99164}"/>
              </a:ext>
            </a:extLst>
          </p:cNvPr>
          <p:cNvSpPr/>
          <p:nvPr/>
        </p:nvSpPr>
        <p:spPr>
          <a:xfrm>
            <a:off x="9274175" y="2041775"/>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氣閥關</a:t>
            </a:r>
            <a:endParaRPr lang="en-US" altLang="zh-TW" sz="1500" dirty="0">
              <a:latin typeface="微軟正黑體" panose="020B0604030504040204" pitchFamily="34" charset="-120"/>
              <a:ea typeface="微軟正黑體" panose="020B0604030504040204" pitchFamily="34" charset="-120"/>
            </a:endParaRPr>
          </a:p>
          <a:p>
            <a:pPr algn="ctr"/>
            <a:r>
              <a:rPr lang="zh-TW" altLang="en-US" sz="1500" dirty="0">
                <a:latin typeface="微軟正黑體" panose="020B0604030504040204" pitchFamily="34" charset="-120"/>
                <a:ea typeface="微軟正黑體" panose="020B0604030504040204" pitchFamily="34" charset="-120"/>
              </a:rPr>
              <a:t>水閥關</a:t>
            </a:r>
          </a:p>
        </p:txBody>
      </p:sp>
      <p:sp>
        <p:nvSpPr>
          <p:cNvPr id="113" name="箭號: 向右 112">
            <a:extLst>
              <a:ext uri="{FF2B5EF4-FFF2-40B4-BE49-F238E27FC236}">
                <a16:creationId xmlns:a16="http://schemas.microsoft.com/office/drawing/2014/main" id="{DD569B7F-8B6A-4488-BA55-8F37B3512530}"/>
              </a:ext>
            </a:extLst>
          </p:cNvPr>
          <p:cNvSpPr/>
          <p:nvPr/>
        </p:nvSpPr>
        <p:spPr>
          <a:xfrm rot="10800000">
            <a:off x="8760165" y="3416825"/>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14" name="矩形: 圓角 113">
            <a:extLst>
              <a:ext uri="{FF2B5EF4-FFF2-40B4-BE49-F238E27FC236}">
                <a16:creationId xmlns:a16="http://schemas.microsoft.com/office/drawing/2014/main" id="{ECC34E60-E76B-41EA-B6F2-B39D6B3C20DA}"/>
              </a:ext>
            </a:extLst>
          </p:cNvPr>
          <p:cNvSpPr/>
          <p:nvPr/>
        </p:nvSpPr>
        <p:spPr>
          <a:xfrm>
            <a:off x="7597458" y="2038902"/>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a:latin typeface="微軟正黑體" panose="020B0604030504040204" pitchFamily="34" charset="-120"/>
                <a:ea typeface="微軟正黑體" panose="020B0604030504040204" pitchFamily="34" charset="-120"/>
              </a:rPr>
              <a:t>退潮</a:t>
            </a:r>
            <a:endParaRPr lang="zh-TW" altLang="en-US" sz="1500" dirty="0">
              <a:latin typeface="微軟正黑體" panose="020B0604030504040204" pitchFamily="34" charset="-120"/>
              <a:ea typeface="微軟正黑體" panose="020B0604030504040204" pitchFamily="34" charset="-120"/>
            </a:endParaRPr>
          </a:p>
        </p:txBody>
      </p:sp>
      <p:sp>
        <p:nvSpPr>
          <p:cNvPr id="115" name="箭號: 向右 114">
            <a:extLst>
              <a:ext uri="{FF2B5EF4-FFF2-40B4-BE49-F238E27FC236}">
                <a16:creationId xmlns:a16="http://schemas.microsoft.com/office/drawing/2014/main" id="{27FBF6A3-3D35-44E4-8869-CE74E54A0EA1}"/>
              </a:ext>
            </a:extLst>
          </p:cNvPr>
          <p:cNvSpPr/>
          <p:nvPr/>
        </p:nvSpPr>
        <p:spPr>
          <a:xfrm rot="5400000">
            <a:off x="11256391" y="2794622"/>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16" name="矩形: 圓角 115">
            <a:extLst>
              <a:ext uri="{FF2B5EF4-FFF2-40B4-BE49-F238E27FC236}">
                <a16:creationId xmlns:a16="http://schemas.microsoft.com/office/drawing/2014/main" id="{9AF4E002-35CA-4E64-98DC-76C04E05AE09}"/>
              </a:ext>
            </a:extLst>
          </p:cNvPr>
          <p:cNvSpPr/>
          <p:nvPr/>
        </p:nvSpPr>
        <p:spPr>
          <a:xfrm>
            <a:off x="7597458" y="327307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流到第二水槽</a:t>
            </a:r>
          </a:p>
        </p:txBody>
      </p:sp>
      <p:sp>
        <p:nvSpPr>
          <p:cNvPr id="117" name="矩形: 圓角 116">
            <a:extLst>
              <a:ext uri="{FF2B5EF4-FFF2-40B4-BE49-F238E27FC236}">
                <a16:creationId xmlns:a16="http://schemas.microsoft.com/office/drawing/2014/main" id="{DE64E79C-02D5-4BB1-AAF7-A4EE839AA12C}"/>
              </a:ext>
            </a:extLst>
          </p:cNvPr>
          <p:cNvSpPr/>
          <p:nvPr/>
        </p:nvSpPr>
        <p:spPr>
          <a:xfrm>
            <a:off x="9272581" y="327307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把水推回前一水槽</a:t>
            </a:r>
          </a:p>
        </p:txBody>
      </p:sp>
      <p:sp>
        <p:nvSpPr>
          <p:cNvPr id="118" name="箭號: 向右 117">
            <a:extLst>
              <a:ext uri="{FF2B5EF4-FFF2-40B4-BE49-F238E27FC236}">
                <a16:creationId xmlns:a16="http://schemas.microsoft.com/office/drawing/2014/main" id="{EE568D0A-4162-4785-962E-56A205E8407A}"/>
              </a:ext>
            </a:extLst>
          </p:cNvPr>
          <p:cNvSpPr/>
          <p:nvPr/>
        </p:nvSpPr>
        <p:spPr>
          <a:xfrm>
            <a:off x="8757603" y="2190842"/>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19" name="矩形: 圓角 118">
            <a:extLst>
              <a:ext uri="{FF2B5EF4-FFF2-40B4-BE49-F238E27FC236}">
                <a16:creationId xmlns:a16="http://schemas.microsoft.com/office/drawing/2014/main" id="{5D8A9914-FA20-4E65-BC89-D82D72DBB666}"/>
              </a:ext>
            </a:extLst>
          </p:cNvPr>
          <p:cNvSpPr/>
          <p:nvPr/>
        </p:nvSpPr>
        <p:spPr>
          <a:xfrm>
            <a:off x="10946765" y="3256069"/>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蒸氣增加壓力增加</a:t>
            </a:r>
          </a:p>
        </p:txBody>
      </p:sp>
      <p:sp>
        <p:nvSpPr>
          <p:cNvPr id="120" name="箭號: 向右 119">
            <a:extLst>
              <a:ext uri="{FF2B5EF4-FFF2-40B4-BE49-F238E27FC236}">
                <a16:creationId xmlns:a16="http://schemas.microsoft.com/office/drawing/2014/main" id="{E8C3F2FE-505B-414F-916B-055B1C99056D}"/>
              </a:ext>
            </a:extLst>
          </p:cNvPr>
          <p:cNvSpPr/>
          <p:nvPr/>
        </p:nvSpPr>
        <p:spPr>
          <a:xfrm rot="10800000">
            <a:off x="10434320" y="3408469"/>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22" name="箭號: 向右 121">
            <a:extLst>
              <a:ext uri="{FF2B5EF4-FFF2-40B4-BE49-F238E27FC236}">
                <a16:creationId xmlns:a16="http://schemas.microsoft.com/office/drawing/2014/main" id="{392C9CD8-6B31-4D61-9FBB-739A0700CB96}"/>
              </a:ext>
            </a:extLst>
          </p:cNvPr>
          <p:cNvSpPr/>
          <p:nvPr/>
        </p:nvSpPr>
        <p:spPr>
          <a:xfrm rot="5400000">
            <a:off x="7928995" y="4030675"/>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24" name="矩形: 圓角 123">
            <a:extLst>
              <a:ext uri="{FF2B5EF4-FFF2-40B4-BE49-F238E27FC236}">
                <a16:creationId xmlns:a16="http://schemas.microsoft.com/office/drawing/2014/main" id="{3D0E4168-4CA2-4D2F-82F3-C1D06B0F4191}"/>
              </a:ext>
            </a:extLst>
          </p:cNvPr>
          <p:cNvSpPr/>
          <p:nvPr/>
        </p:nvSpPr>
        <p:spPr>
          <a:xfrm>
            <a:off x="9280242" y="4444767"/>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a:latin typeface="微軟正黑體" panose="020B0604030504040204" pitchFamily="34" charset="-120"/>
                <a:ea typeface="微軟正黑體" panose="020B0604030504040204" pitchFamily="34" charset="-120"/>
              </a:rPr>
              <a:t>漲潮</a:t>
            </a:r>
            <a:endParaRPr lang="zh-TW" altLang="en-US" sz="1500" dirty="0">
              <a:latin typeface="微軟正黑體" panose="020B0604030504040204" pitchFamily="34" charset="-120"/>
              <a:ea typeface="微軟正黑體" panose="020B0604030504040204" pitchFamily="34" charset="-120"/>
            </a:endParaRPr>
          </a:p>
        </p:txBody>
      </p:sp>
      <p:sp>
        <p:nvSpPr>
          <p:cNvPr id="125" name="矩形: 圓角 124">
            <a:extLst>
              <a:ext uri="{FF2B5EF4-FFF2-40B4-BE49-F238E27FC236}">
                <a16:creationId xmlns:a16="http://schemas.microsoft.com/office/drawing/2014/main" id="{377E6E3E-1D8D-4025-9FA0-76A02B825805}"/>
              </a:ext>
            </a:extLst>
          </p:cNvPr>
          <p:cNvSpPr/>
          <p:nvPr/>
        </p:nvSpPr>
        <p:spPr>
          <a:xfrm>
            <a:off x="7597458" y="4483763"/>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發電</a:t>
            </a:r>
          </a:p>
          <a:p>
            <a:pPr algn="ctr"/>
            <a:endParaRPr lang="zh-TW" altLang="en-US" sz="1500" dirty="0">
              <a:latin typeface="微軟正黑體" panose="020B0604030504040204" pitchFamily="34" charset="-120"/>
              <a:ea typeface="微軟正黑體" panose="020B0604030504040204" pitchFamily="34" charset="-120"/>
            </a:endParaRPr>
          </a:p>
        </p:txBody>
      </p:sp>
      <p:sp>
        <p:nvSpPr>
          <p:cNvPr id="126" name="箭號: 向右 125">
            <a:extLst>
              <a:ext uri="{FF2B5EF4-FFF2-40B4-BE49-F238E27FC236}">
                <a16:creationId xmlns:a16="http://schemas.microsoft.com/office/drawing/2014/main" id="{5EF5862D-66E4-4DC0-881B-2EE5799AF029}"/>
              </a:ext>
            </a:extLst>
          </p:cNvPr>
          <p:cNvSpPr/>
          <p:nvPr/>
        </p:nvSpPr>
        <p:spPr>
          <a:xfrm>
            <a:off x="8757603" y="4625637"/>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cxnSp>
        <p:nvCxnSpPr>
          <p:cNvPr id="133" name="直線接點 132">
            <a:extLst>
              <a:ext uri="{FF2B5EF4-FFF2-40B4-BE49-F238E27FC236}">
                <a16:creationId xmlns:a16="http://schemas.microsoft.com/office/drawing/2014/main" id="{B1E50803-10B1-46E6-A7B1-7DAC50B73492}"/>
              </a:ext>
            </a:extLst>
          </p:cNvPr>
          <p:cNvCxnSpPr/>
          <p:nvPr/>
        </p:nvCxnSpPr>
        <p:spPr>
          <a:xfrm>
            <a:off x="657358" y="4667153"/>
            <a:ext cx="1042097"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矩形: 圓角 141">
            <a:extLst>
              <a:ext uri="{FF2B5EF4-FFF2-40B4-BE49-F238E27FC236}">
                <a16:creationId xmlns:a16="http://schemas.microsoft.com/office/drawing/2014/main" id="{8B5587F7-6C8A-43FD-9B4D-144B863BDDB6}"/>
              </a:ext>
            </a:extLst>
          </p:cNvPr>
          <p:cNvSpPr/>
          <p:nvPr/>
        </p:nvSpPr>
        <p:spPr>
          <a:xfrm>
            <a:off x="7583234" y="593104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關閉機器</a:t>
            </a:r>
          </a:p>
        </p:txBody>
      </p:sp>
      <p:sp>
        <p:nvSpPr>
          <p:cNvPr id="143" name="矩形: 圓角 142">
            <a:extLst>
              <a:ext uri="{FF2B5EF4-FFF2-40B4-BE49-F238E27FC236}">
                <a16:creationId xmlns:a16="http://schemas.microsoft.com/office/drawing/2014/main" id="{95C417BF-B84D-4630-8872-B8FDBF20A97A}"/>
              </a:ext>
            </a:extLst>
          </p:cNvPr>
          <p:cNvSpPr/>
          <p:nvPr/>
        </p:nvSpPr>
        <p:spPr>
          <a:xfrm>
            <a:off x="9245021" y="5941422"/>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收集淡水收集鹽</a:t>
            </a:r>
          </a:p>
        </p:txBody>
      </p:sp>
      <p:sp>
        <p:nvSpPr>
          <p:cNvPr id="144" name="箭號: 向右 143">
            <a:extLst>
              <a:ext uri="{FF2B5EF4-FFF2-40B4-BE49-F238E27FC236}">
                <a16:creationId xmlns:a16="http://schemas.microsoft.com/office/drawing/2014/main" id="{86528C51-C429-45EB-B2CA-5D7122F9D9F1}"/>
              </a:ext>
            </a:extLst>
          </p:cNvPr>
          <p:cNvSpPr/>
          <p:nvPr/>
        </p:nvSpPr>
        <p:spPr>
          <a:xfrm>
            <a:off x="8737977" y="6083440"/>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45" name="矩形: 圓角 144">
            <a:extLst>
              <a:ext uri="{FF2B5EF4-FFF2-40B4-BE49-F238E27FC236}">
                <a16:creationId xmlns:a16="http://schemas.microsoft.com/office/drawing/2014/main" id="{9F1A6918-8A90-40CA-B588-C5F2F2CE441A}"/>
              </a:ext>
            </a:extLst>
          </p:cNvPr>
          <p:cNvSpPr/>
          <p:nvPr/>
        </p:nvSpPr>
        <p:spPr>
          <a:xfrm>
            <a:off x="10914429" y="5931040"/>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收集垃圾</a:t>
            </a:r>
          </a:p>
        </p:txBody>
      </p:sp>
      <p:sp>
        <p:nvSpPr>
          <p:cNvPr id="146" name="箭號: 向右 145">
            <a:extLst>
              <a:ext uri="{FF2B5EF4-FFF2-40B4-BE49-F238E27FC236}">
                <a16:creationId xmlns:a16="http://schemas.microsoft.com/office/drawing/2014/main" id="{C0FE38C6-389F-41F2-B0C8-D3F02E314403}"/>
              </a:ext>
            </a:extLst>
          </p:cNvPr>
          <p:cNvSpPr/>
          <p:nvPr/>
        </p:nvSpPr>
        <p:spPr>
          <a:xfrm>
            <a:off x="10403575" y="6071569"/>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grpSp>
        <p:nvGrpSpPr>
          <p:cNvPr id="161" name="群組 160">
            <a:extLst>
              <a:ext uri="{FF2B5EF4-FFF2-40B4-BE49-F238E27FC236}">
                <a16:creationId xmlns:a16="http://schemas.microsoft.com/office/drawing/2014/main" id="{664423E5-395C-4AEA-917F-8AD9A896E8C8}"/>
              </a:ext>
            </a:extLst>
          </p:cNvPr>
          <p:cNvGrpSpPr/>
          <p:nvPr/>
        </p:nvGrpSpPr>
        <p:grpSpPr>
          <a:xfrm>
            <a:off x="82693" y="2915039"/>
            <a:ext cx="7346169" cy="3849424"/>
            <a:chOff x="128207" y="2020719"/>
            <a:chExt cx="7346169" cy="3849424"/>
          </a:xfrm>
        </p:grpSpPr>
        <p:grpSp>
          <p:nvGrpSpPr>
            <p:cNvPr id="102" name="群組 101">
              <a:extLst>
                <a:ext uri="{FF2B5EF4-FFF2-40B4-BE49-F238E27FC236}">
                  <a16:creationId xmlns:a16="http://schemas.microsoft.com/office/drawing/2014/main" id="{77E5BCEF-5DEC-46B2-BC5A-6635A12CC832}"/>
                </a:ext>
              </a:extLst>
            </p:cNvPr>
            <p:cNvGrpSpPr/>
            <p:nvPr/>
          </p:nvGrpSpPr>
          <p:grpSpPr>
            <a:xfrm>
              <a:off x="128207" y="2020719"/>
              <a:ext cx="7346169" cy="3849424"/>
              <a:chOff x="995462" y="1935931"/>
              <a:chExt cx="9236066" cy="5323708"/>
            </a:xfrm>
          </p:grpSpPr>
          <p:sp>
            <p:nvSpPr>
              <p:cNvPr id="80" name="矩形 79">
                <a:extLst>
                  <a:ext uri="{FF2B5EF4-FFF2-40B4-BE49-F238E27FC236}">
                    <a16:creationId xmlns:a16="http://schemas.microsoft.com/office/drawing/2014/main" id="{AF972B16-B850-4941-BCD6-D26E3C9059CE}"/>
                  </a:ext>
                </a:extLst>
              </p:cNvPr>
              <p:cNvSpPr/>
              <p:nvPr/>
            </p:nvSpPr>
            <p:spPr>
              <a:xfrm rot="16200000">
                <a:off x="8807760" y="2371971"/>
                <a:ext cx="291829" cy="44005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nvGrpSpPr>
              <p:cNvPr id="78" name="群組 77">
                <a:extLst>
                  <a:ext uri="{FF2B5EF4-FFF2-40B4-BE49-F238E27FC236}">
                    <a16:creationId xmlns:a16="http://schemas.microsoft.com/office/drawing/2014/main" id="{9D403A4E-0303-44D6-9185-DEE30BC25453}"/>
                  </a:ext>
                </a:extLst>
              </p:cNvPr>
              <p:cNvGrpSpPr/>
              <p:nvPr/>
            </p:nvGrpSpPr>
            <p:grpSpPr>
              <a:xfrm>
                <a:off x="5249535" y="3091260"/>
                <a:ext cx="1501786" cy="2584711"/>
                <a:chOff x="5249535" y="3091260"/>
                <a:chExt cx="1501786" cy="2584711"/>
              </a:xfrm>
            </p:grpSpPr>
            <p:cxnSp>
              <p:nvCxnSpPr>
                <p:cNvPr id="57" name="直線接點 56">
                  <a:extLst>
                    <a:ext uri="{FF2B5EF4-FFF2-40B4-BE49-F238E27FC236}">
                      <a16:creationId xmlns:a16="http://schemas.microsoft.com/office/drawing/2014/main" id="{F6A5D341-4965-4CA3-835A-1A01F8778EFD}"/>
                    </a:ext>
                  </a:extLst>
                </p:cNvPr>
                <p:cNvCxnSpPr>
                  <a:cxnSpLocks/>
                </p:cNvCxnSpPr>
                <p:nvPr/>
              </p:nvCxnSpPr>
              <p:spPr>
                <a:xfrm flipH="1">
                  <a:off x="5268487" y="5675971"/>
                  <a:ext cx="14828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19C945AE-0499-4E29-93FE-88A39C941F47}"/>
                    </a:ext>
                  </a:extLst>
                </p:cNvPr>
                <p:cNvCxnSpPr>
                  <a:cxnSpLocks/>
                </p:cNvCxnSpPr>
                <p:nvPr/>
              </p:nvCxnSpPr>
              <p:spPr>
                <a:xfrm flipH="1" flipV="1">
                  <a:off x="5249535" y="3091260"/>
                  <a:ext cx="18952" cy="258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40F85498-C5DC-4814-9366-B660D14BFA64}"/>
                  </a:ext>
                </a:extLst>
              </p:cNvPr>
              <p:cNvSpPr/>
              <p:nvPr/>
            </p:nvSpPr>
            <p:spPr>
              <a:xfrm>
                <a:off x="5741952" y="2276919"/>
                <a:ext cx="2577830" cy="319067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nvGrpSpPr>
              <p:cNvPr id="10" name="群組 9">
                <a:extLst>
                  <a:ext uri="{FF2B5EF4-FFF2-40B4-BE49-F238E27FC236}">
                    <a16:creationId xmlns:a16="http://schemas.microsoft.com/office/drawing/2014/main" id="{8E92D3E7-5F5A-4102-99DF-4B180FCFA64D}"/>
                  </a:ext>
                </a:extLst>
              </p:cNvPr>
              <p:cNvGrpSpPr/>
              <p:nvPr/>
            </p:nvGrpSpPr>
            <p:grpSpPr>
              <a:xfrm>
                <a:off x="996193" y="2229656"/>
                <a:ext cx="2577830" cy="3190673"/>
                <a:chOff x="1605793" y="1528616"/>
                <a:chExt cx="2577830" cy="3190673"/>
              </a:xfrm>
            </p:grpSpPr>
            <p:sp>
              <p:nvSpPr>
                <p:cNvPr id="4" name="矩形 3">
                  <a:extLst>
                    <a:ext uri="{FF2B5EF4-FFF2-40B4-BE49-F238E27FC236}">
                      <a16:creationId xmlns:a16="http://schemas.microsoft.com/office/drawing/2014/main" id="{A723120E-2AA6-4FD1-9A71-6702F9867140}"/>
                    </a:ext>
                  </a:extLst>
                </p:cNvPr>
                <p:cNvSpPr/>
                <p:nvPr/>
              </p:nvSpPr>
              <p:spPr>
                <a:xfrm>
                  <a:off x="1605793" y="1528616"/>
                  <a:ext cx="2577830" cy="319067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7F2C7AF4-0AF8-4C19-8877-3494B5B4BEF9}"/>
                    </a:ext>
                  </a:extLst>
                </p:cNvPr>
                <p:cNvSpPr txBox="1"/>
                <p:nvPr/>
              </p:nvSpPr>
              <p:spPr>
                <a:xfrm>
                  <a:off x="2092669" y="1575879"/>
                  <a:ext cx="1605064" cy="510782"/>
                </a:xfrm>
                <a:prstGeom prst="rect">
                  <a:avLst/>
                </a:prstGeom>
                <a:noFill/>
              </p:spPr>
              <p:txBody>
                <a:bodyPr wrap="square" rtlCol="0">
                  <a:spAutoFit/>
                </a:bodyPr>
                <a:lstStyle/>
                <a:p>
                  <a:pPr algn="ctr"/>
                  <a:r>
                    <a:rPr lang="zh-TW" altLang="en-US" dirty="0">
                      <a:latin typeface="微軟正黑體" panose="020B0604030504040204" pitchFamily="34" charset="-120"/>
                      <a:ea typeface="微軟正黑體" panose="020B0604030504040204" pitchFamily="34" charset="-120"/>
                    </a:rPr>
                    <a:t>海水</a:t>
                  </a:r>
                </a:p>
              </p:txBody>
            </p:sp>
          </p:grpSp>
          <p:grpSp>
            <p:nvGrpSpPr>
              <p:cNvPr id="14" name="群組 13">
                <a:extLst>
                  <a:ext uri="{FF2B5EF4-FFF2-40B4-BE49-F238E27FC236}">
                    <a16:creationId xmlns:a16="http://schemas.microsoft.com/office/drawing/2014/main" id="{BAF87F76-03F8-44CB-B78E-05FEBA485020}"/>
                  </a:ext>
                </a:extLst>
              </p:cNvPr>
              <p:cNvGrpSpPr/>
              <p:nvPr/>
            </p:nvGrpSpPr>
            <p:grpSpPr>
              <a:xfrm>
                <a:off x="2123285" y="4857500"/>
                <a:ext cx="4273601" cy="1125663"/>
                <a:chOff x="2732885" y="4156460"/>
                <a:chExt cx="4273601" cy="1125663"/>
              </a:xfrm>
            </p:grpSpPr>
            <p:sp>
              <p:nvSpPr>
                <p:cNvPr id="11" name="矩形 10">
                  <a:extLst>
                    <a:ext uri="{FF2B5EF4-FFF2-40B4-BE49-F238E27FC236}">
                      <a16:creationId xmlns:a16="http://schemas.microsoft.com/office/drawing/2014/main" id="{12025BE4-3C29-481F-94BD-94E6FBAA8A6D}"/>
                    </a:ext>
                  </a:extLst>
                </p:cNvPr>
                <p:cNvSpPr/>
                <p:nvPr/>
              </p:nvSpPr>
              <p:spPr>
                <a:xfrm>
                  <a:off x="2732885" y="4156460"/>
                  <a:ext cx="291830" cy="112565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C4B9B7EA-69CC-4F5E-9457-22E5824A6FA8}"/>
                    </a:ext>
                  </a:extLst>
                </p:cNvPr>
                <p:cNvSpPr/>
                <p:nvPr/>
              </p:nvSpPr>
              <p:spPr>
                <a:xfrm>
                  <a:off x="6714657" y="4766551"/>
                  <a:ext cx="291829" cy="44005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2" name="矩形 11">
                  <a:extLst>
                    <a:ext uri="{FF2B5EF4-FFF2-40B4-BE49-F238E27FC236}">
                      <a16:creationId xmlns:a16="http://schemas.microsoft.com/office/drawing/2014/main" id="{4BDF5C63-72BF-4C30-88A5-09856A4CB9B4}"/>
                    </a:ext>
                  </a:extLst>
                </p:cNvPr>
                <p:cNvSpPr/>
                <p:nvPr/>
              </p:nvSpPr>
              <p:spPr>
                <a:xfrm rot="5400000">
                  <a:off x="4723770" y="2999410"/>
                  <a:ext cx="291828" cy="42735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sp>
            <p:nvSpPr>
              <p:cNvPr id="15" name="矩形 14">
                <a:extLst>
                  <a:ext uri="{FF2B5EF4-FFF2-40B4-BE49-F238E27FC236}">
                    <a16:creationId xmlns:a16="http://schemas.microsoft.com/office/drawing/2014/main" id="{6FFE4BF0-BB48-4EA6-8393-48E45D9E645E}"/>
                  </a:ext>
                </a:extLst>
              </p:cNvPr>
              <p:cNvSpPr/>
              <p:nvPr/>
            </p:nvSpPr>
            <p:spPr>
              <a:xfrm>
                <a:off x="4128693" y="5297244"/>
                <a:ext cx="1080000" cy="108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微軟正黑體" panose="020B0604030504040204" pitchFamily="34" charset="-120"/>
                    <a:ea typeface="微軟正黑體" panose="020B0604030504040204" pitchFamily="34" charset="-120"/>
                  </a:rPr>
                  <a:t>發電機</a:t>
                </a:r>
              </a:p>
            </p:txBody>
          </p:sp>
          <p:sp>
            <p:nvSpPr>
              <p:cNvPr id="17" name="矩形 16">
                <a:extLst>
                  <a:ext uri="{FF2B5EF4-FFF2-40B4-BE49-F238E27FC236}">
                    <a16:creationId xmlns:a16="http://schemas.microsoft.com/office/drawing/2014/main" id="{0BE32DCE-4867-4B01-9B5C-685304F35569}"/>
                  </a:ext>
                </a:extLst>
              </p:cNvPr>
              <p:cNvSpPr/>
              <p:nvPr/>
            </p:nvSpPr>
            <p:spPr>
              <a:xfrm>
                <a:off x="3857525" y="2300432"/>
                <a:ext cx="1631610" cy="790827"/>
              </a:xfrm>
              <a:prstGeom prst="rect">
                <a:avLst/>
              </a:prstGeom>
              <a:solidFill>
                <a:srgbClr val="D52F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Raspberry Pi</a:t>
                </a:r>
                <a:endParaRPr lang="zh-TW" altLang="en-US" dirty="0">
                  <a:solidFill>
                    <a:schemeClr val="tx1"/>
                  </a:solidFill>
                  <a:latin typeface="微軟正黑體" panose="020B0604030504040204" pitchFamily="34" charset="-120"/>
                  <a:ea typeface="微軟正黑體" panose="020B0604030504040204" pitchFamily="34" charset="-120"/>
                </a:endParaRPr>
              </a:p>
            </p:txBody>
          </p:sp>
          <p:cxnSp>
            <p:nvCxnSpPr>
              <p:cNvPr id="19" name="直線接點 18">
                <a:extLst>
                  <a:ext uri="{FF2B5EF4-FFF2-40B4-BE49-F238E27FC236}">
                    <a16:creationId xmlns:a16="http://schemas.microsoft.com/office/drawing/2014/main" id="{9105A73F-A907-4845-9383-1361F84AF224}"/>
                  </a:ext>
                </a:extLst>
              </p:cNvPr>
              <p:cNvCxnSpPr>
                <a:cxnSpLocks/>
                <a:stCxn id="17" idx="2"/>
                <a:endCxn id="15" idx="0"/>
              </p:cNvCxnSpPr>
              <p:nvPr/>
            </p:nvCxnSpPr>
            <p:spPr>
              <a:xfrm flipH="1">
                <a:off x="4668694" y="3091259"/>
                <a:ext cx="4637" cy="2205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CEC3B287-7776-472D-BAA1-FBB6AEFF8378}"/>
                  </a:ext>
                </a:extLst>
              </p:cNvPr>
              <p:cNvSpPr/>
              <p:nvPr/>
            </p:nvSpPr>
            <p:spPr>
              <a:xfrm>
                <a:off x="8671560" y="4194060"/>
                <a:ext cx="1384831" cy="1258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微軟正黑體" panose="020B0604030504040204" pitchFamily="34" charset="-120"/>
                    <a:ea typeface="微軟正黑體" panose="020B0604030504040204" pitchFamily="34" charset="-120"/>
                  </a:rPr>
                  <a:t>加熱器</a:t>
                </a:r>
              </a:p>
            </p:txBody>
          </p:sp>
          <p:grpSp>
            <p:nvGrpSpPr>
              <p:cNvPr id="25" name="群組 24">
                <a:extLst>
                  <a:ext uri="{FF2B5EF4-FFF2-40B4-BE49-F238E27FC236}">
                    <a16:creationId xmlns:a16="http://schemas.microsoft.com/office/drawing/2014/main" id="{8721E766-1463-4126-B89E-0B5CD7AF1BAF}"/>
                  </a:ext>
                </a:extLst>
              </p:cNvPr>
              <p:cNvGrpSpPr/>
              <p:nvPr/>
            </p:nvGrpSpPr>
            <p:grpSpPr>
              <a:xfrm>
                <a:off x="7515642" y="5452324"/>
                <a:ext cx="1994248" cy="532276"/>
                <a:chOff x="7515642" y="5452324"/>
                <a:chExt cx="1994248" cy="532276"/>
              </a:xfrm>
            </p:grpSpPr>
            <p:sp>
              <p:nvSpPr>
                <p:cNvPr id="21" name="矩形 20">
                  <a:extLst>
                    <a:ext uri="{FF2B5EF4-FFF2-40B4-BE49-F238E27FC236}">
                      <a16:creationId xmlns:a16="http://schemas.microsoft.com/office/drawing/2014/main" id="{FFC3DDC3-C92E-476F-95F7-76808F23C4D9}"/>
                    </a:ext>
                  </a:extLst>
                </p:cNvPr>
                <p:cNvSpPr/>
                <p:nvPr/>
              </p:nvSpPr>
              <p:spPr>
                <a:xfrm>
                  <a:off x="7515644" y="5467591"/>
                  <a:ext cx="291829" cy="515568"/>
                </a:xfrm>
                <a:prstGeom prst="rect">
                  <a:avLst/>
                </a:prstGeom>
                <a:solidFill>
                  <a:srgbClr val="F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23" name="矩形 22">
                  <a:extLst>
                    <a:ext uri="{FF2B5EF4-FFF2-40B4-BE49-F238E27FC236}">
                      <a16:creationId xmlns:a16="http://schemas.microsoft.com/office/drawing/2014/main" id="{07FEFA71-A56B-43A9-9B10-136D6A8CBE49}"/>
                    </a:ext>
                  </a:extLst>
                </p:cNvPr>
                <p:cNvSpPr/>
                <p:nvPr/>
              </p:nvSpPr>
              <p:spPr>
                <a:xfrm rot="5400000">
                  <a:off x="8366852" y="4841563"/>
                  <a:ext cx="291827" cy="1994247"/>
                </a:xfrm>
                <a:prstGeom prst="rect">
                  <a:avLst/>
                </a:prstGeom>
                <a:solidFill>
                  <a:srgbClr val="F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24" name="矩形 23">
                  <a:extLst>
                    <a:ext uri="{FF2B5EF4-FFF2-40B4-BE49-F238E27FC236}">
                      <a16:creationId xmlns:a16="http://schemas.microsoft.com/office/drawing/2014/main" id="{FAE84DED-7B16-4653-97AA-2A6D5E54FF61}"/>
                    </a:ext>
                  </a:extLst>
                </p:cNvPr>
                <p:cNvSpPr/>
                <p:nvPr/>
              </p:nvSpPr>
              <p:spPr>
                <a:xfrm>
                  <a:off x="9218060" y="5452324"/>
                  <a:ext cx="291830" cy="515567"/>
                </a:xfrm>
                <a:prstGeom prst="rect">
                  <a:avLst/>
                </a:prstGeom>
                <a:solidFill>
                  <a:srgbClr val="F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sp>
            <p:nvSpPr>
              <p:cNvPr id="27" name="矩形 26">
                <a:extLst>
                  <a:ext uri="{FF2B5EF4-FFF2-40B4-BE49-F238E27FC236}">
                    <a16:creationId xmlns:a16="http://schemas.microsoft.com/office/drawing/2014/main" id="{22612074-375F-4047-A3F1-A8FC4A2D7EBE}"/>
                  </a:ext>
                </a:extLst>
              </p:cNvPr>
              <p:cNvSpPr/>
              <p:nvPr/>
            </p:nvSpPr>
            <p:spPr>
              <a:xfrm>
                <a:off x="8319780" y="2267999"/>
                <a:ext cx="648000" cy="64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微軟正黑體" panose="020B0604030504040204" pitchFamily="34" charset="-120"/>
                    <a:ea typeface="微軟正黑體" panose="020B0604030504040204" pitchFamily="34" charset="-120"/>
                  </a:rPr>
                  <a:t>氣閥</a:t>
                </a:r>
              </a:p>
            </p:txBody>
          </p:sp>
          <p:cxnSp>
            <p:nvCxnSpPr>
              <p:cNvPr id="28" name="直線接點 27">
                <a:extLst>
                  <a:ext uri="{FF2B5EF4-FFF2-40B4-BE49-F238E27FC236}">
                    <a16:creationId xmlns:a16="http://schemas.microsoft.com/office/drawing/2014/main" id="{B80C8867-F6C7-42BE-A187-A32B2BBA4C32}"/>
                  </a:ext>
                </a:extLst>
              </p:cNvPr>
              <p:cNvCxnSpPr>
                <a:cxnSpLocks/>
                <a:endCxn id="17" idx="0"/>
              </p:cNvCxnSpPr>
              <p:nvPr/>
            </p:nvCxnSpPr>
            <p:spPr>
              <a:xfrm>
                <a:off x="4673331" y="1935931"/>
                <a:ext cx="0" cy="3645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70F4B4B5-AADD-4501-9458-3E398BE82F94}"/>
                  </a:ext>
                </a:extLst>
              </p:cNvPr>
              <p:cNvCxnSpPr>
                <a:cxnSpLocks/>
              </p:cNvCxnSpPr>
              <p:nvPr/>
            </p:nvCxnSpPr>
            <p:spPr>
              <a:xfrm>
                <a:off x="4641912" y="1959673"/>
                <a:ext cx="40248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FB27A9F5-9B3F-421F-80CD-79AECA784B00}"/>
                  </a:ext>
                </a:extLst>
              </p:cNvPr>
              <p:cNvCxnSpPr>
                <a:cxnSpLocks/>
                <a:endCxn id="27" idx="0"/>
              </p:cNvCxnSpPr>
              <p:nvPr/>
            </p:nvCxnSpPr>
            <p:spPr>
              <a:xfrm>
                <a:off x="8643780" y="1945101"/>
                <a:ext cx="1" cy="322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E7B8169C-07E6-4658-95BF-E66C9F6AE0A5}"/>
                  </a:ext>
                </a:extLst>
              </p:cNvPr>
              <p:cNvSpPr/>
              <p:nvPr/>
            </p:nvSpPr>
            <p:spPr>
              <a:xfrm>
                <a:off x="6823971" y="5907211"/>
                <a:ext cx="291829" cy="44005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89" name="矩形 88">
                <a:extLst>
                  <a:ext uri="{FF2B5EF4-FFF2-40B4-BE49-F238E27FC236}">
                    <a16:creationId xmlns:a16="http://schemas.microsoft.com/office/drawing/2014/main" id="{B59CC1D0-0807-47C0-8B2C-DA46C9F730AD}"/>
                  </a:ext>
                </a:extLst>
              </p:cNvPr>
              <p:cNvSpPr/>
              <p:nvPr/>
            </p:nvSpPr>
            <p:spPr>
              <a:xfrm>
                <a:off x="995462" y="3850862"/>
                <a:ext cx="2577830" cy="1601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70" name="矩形 69">
                <a:extLst>
                  <a:ext uri="{FF2B5EF4-FFF2-40B4-BE49-F238E27FC236}">
                    <a16:creationId xmlns:a16="http://schemas.microsoft.com/office/drawing/2014/main" id="{87C91D9A-23DE-4001-857F-020782707801}"/>
                  </a:ext>
                </a:extLst>
              </p:cNvPr>
              <p:cNvSpPr/>
              <p:nvPr/>
            </p:nvSpPr>
            <p:spPr>
              <a:xfrm>
                <a:off x="6645142" y="5466004"/>
                <a:ext cx="648000" cy="64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微軟正黑體" panose="020B0604030504040204" pitchFamily="34" charset="-120"/>
                    <a:ea typeface="微軟正黑體" panose="020B0604030504040204" pitchFamily="34" charset="-120"/>
                  </a:rPr>
                  <a:t>水閥</a:t>
                </a:r>
              </a:p>
            </p:txBody>
          </p:sp>
          <p:sp>
            <p:nvSpPr>
              <p:cNvPr id="82" name="矩形 81">
                <a:extLst>
                  <a:ext uri="{FF2B5EF4-FFF2-40B4-BE49-F238E27FC236}">
                    <a16:creationId xmlns:a16="http://schemas.microsoft.com/office/drawing/2014/main" id="{5EA6017D-3B01-4E42-A074-54168DE7FE96}"/>
                  </a:ext>
                </a:extLst>
              </p:cNvPr>
              <p:cNvSpPr/>
              <p:nvPr/>
            </p:nvSpPr>
            <p:spPr>
              <a:xfrm>
                <a:off x="9186818" y="2127785"/>
                <a:ext cx="1044710" cy="9284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微軟正黑體" panose="020B0604030504040204" pitchFamily="34" charset="-120"/>
                    <a:ea typeface="微軟正黑體" panose="020B0604030504040204" pitchFamily="34" charset="-120"/>
                  </a:rPr>
                  <a:t>淡水</a:t>
                </a:r>
              </a:p>
            </p:txBody>
          </p:sp>
          <p:sp>
            <p:nvSpPr>
              <p:cNvPr id="83" name="矩形: 圓角 82">
                <a:extLst>
                  <a:ext uri="{FF2B5EF4-FFF2-40B4-BE49-F238E27FC236}">
                    <a16:creationId xmlns:a16="http://schemas.microsoft.com/office/drawing/2014/main" id="{3AE74920-CA00-4175-9E24-F8D3FB7DCBAA}"/>
                  </a:ext>
                </a:extLst>
              </p:cNvPr>
              <p:cNvSpPr/>
              <p:nvPr/>
            </p:nvSpPr>
            <p:spPr>
              <a:xfrm>
                <a:off x="1617826" y="2849259"/>
                <a:ext cx="1315925" cy="26206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cxnSp>
            <p:nvCxnSpPr>
              <p:cNvPr id="86" name="直線接點 85">
                <a:extLst>
                  <a:ext uri="{FF2B5EF4-FFF2-40B4-BE49-F238E27FC236}">
                    <a16:creationId xmlns:a16="http://schemas.microsoft.com/office/drawing/2014/main" id="{5D257A28-0C08-4FA9-947D-ADD198A4946E}"/>
                  </a:ext>
                </a:extLst>
              </p:cNvPr>
              <p:cNvCxnSpPr>
                <a:cxnSpLocks/>
              </p:cNvCxnSpPr>
              <p:nvPr/>
            </p:nvCxnSpPr>
            <p:spPr>
              <a:xfrm flipH="1">
                <a:off x="995462" y="3840480"/>
                <a:ext cx="62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接點 87">
                <a:extLst>
                  <a:ext uri="{FF2B5EF4-FFF2-40B4-BE49-F238E27FC236}">
                    <a16:creationId xmlns:a16="http://schemas.microsoft.com/office/drawing/2014/main" id="{CC0441D6-3388-4A8E-B1BB-5953B1DA2C61}"/>
                  </a:ext>
                </a:extLst>
              </p:cNvPr>
              <p:cNvCxnSpPr>
                <a:cxnSpLocks/>
              </p:cNvCxnSpPr>
              <p:nvPr/>
            </p:nvCxnSpPr>
            <p:spPr>
              <a:xfrm flipH="1">
                <a:off x="2928016" y="3848100"/>
                <a:ext cx="628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495D2C79-3250-4B6B-AB53-D7CAA40604AC}"/>
                  </a:ext>
                </a:extLst>
              </p:cNvPr>
              <p:cNvSpPr/>
              <p:nvPr/>
            </p:nvSpPr>
            <p:spPr>
              <a:xfrm>
                <a:off x="5741950" y="4194060"/>
                <a:ext cx="2577830" cy="1278361"/>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nvGrpSpPr>
              <p:cNvPr id="99" name="群組 98">
                <a:extLst>
                  <a:ext uri="{FF2B5EF4-FFF2-40B4-BE49-F238E27FC236}">
                    <a16:creationId xmlns:a16="http://schemas.microsoft.com/office/drawing/2014/main" id="{914FF1C2-F72F-43EF-816D-68CDDE452E15}"/>
                  </a:ext>
                </a:extLst>
              </p:cNvPr>
              <p:cNvGrpSpPr/>
              <p:nvPr/>
            </p:nvGrpSpPr>
            <p:grpSpPr>
              <a:xfrm>
                <a:off x="6589864" y="2612125"/>
                <a:ext cx="875995" cy="1119550"/>
                <a:chOff x="6605613" y="2612125"/>
                <a:chExt cx="875995" cy="1119550"/>
              </a:xfrm>
            </p:grpSpPr>
            <p:grpSp>
              <p:nvGrpSpPr>
                <p:cNvPr id="97" name="群組 96">
                  <a:extLst>
                    <a:ext uri="{FF2B5EF4-FFF2-40B4-BE49-F238E27FC236}">
                      <a16:creationId xmlns:a16="http://schemas.microsoft.com/office/drawing/2014/main" id="{A73AA1C6-9D2C-4DEC-B467-D5339F295C9F}"/>
                    </a:ext>
                  </a:extLst>
                </p:cNvPr>
                <p:cNvGrpSpPr/>
                <p:nvPr/>
              </p:nvGrpSpPr>
              <p:grpSpPr>
                <a:xfrm>
                  <a:off x="6605613" y="2612125"/>
                  <a:ext cx="850504" cy="531158"/>
                  <a:chOff x="6301739" y="2631142"/>
                  <a:chExt cx="850504" cy="531158"/>
                </a:xfrm>
              </p:grpSpPr>
              <p:cxnSp>
                <p:nvCxnSpPr>
                  <p:cNvPr id="94" name="接點: 弧形 93">
                    <a:extLst>
                      <a:ext uri="{FF2B5EF4-FFF2-40B4-BE49-F238E27FC236}">
                        <a16:creationId xmlns:a16="http://schemas.microsoft.com/office/drawing/2014/main" id="{33BFDCC9-E3CE-4CA6-8685-02C14140065C}"/>
                      </a:ext>
                    </a:extLst>
                  </p:cNvPr>
                  <p:cNvCxnSpPr>
                    <a:cxnSpLocks/>
                  </p:cNvCxnSpPr>
                  <p:nvPr/>
                </p:nvCxnSpPr>
                <p:spPr>
                  <a:xfrm rot="7800000" flipH="1">
                    <a:off x="6263640" y="2674619"/>
                    <a:ext cx="525780" cy="449581"/>
                  </a:xfrm>
                  <a:prstGeom prst="curvedConnector3">
                    <a:avLst/>
                  </a:prstGeom>
                  <a:ln w="38100"/>
                </p:spPr>
                <p:style>
                  <a:lnRef idx="1">
                    <a:schemeClr val="accent1"/>
                  </a:lnRef>
                  <a:fillRef idx="0">
                    <a:schemeClr val="accent1"/>
                  </a:fillRef>
                  <a:effectRef idx="0">
                    <a:schemeClr val="accent1"/>
                  </a:effectRef>
                  <a:fontRef idx="minor">
                    <a:schemeClr val="tx1"/>
                  </a:fontRef>
                </p:style>
              </p:cxnSp>
              <p:cxnSp>
                <p:nvCxnSpPr>
                  <p:cNvPr id="95" name="接點: 弧形 94">
                    <a:extLst>
                      <a:ext uri="{FF2B5EF4-FFF2-40B4-BE49-F238E27FC236}">
                        <a16:creationId xmlns:a16="http://schemas.microsoft.com/office/drawing/2014/main" id="{9ED84E9D-76F6-449A-96F3-A9FABF30402D}"/>
                      </a:ext>
                    </a:extLst>
                  </p:cNvPr>
                  <p:cNvCxnSpPr>
                    <a:cxnSpLocks/>
                  </p:cNvCxnSpPr>
                  <p:nvPr/>
                </p:nvCxnSpPr>
                <p:spPr>
                  <a:xfrm rot="7800000" flipH="1">
                    <a:off x="6458640" y="2669242"/>
                    <a:ext cx="525780" cy="449581"/>
                  </a:xfrm>
                  <a:prstGeom prst="curvedConnector3">
                    <a:avLst/>
                  </a:prstGeom>
                  <a:ln w="38100"/>
                </p:spPr>
                <p:style>
                  <a:lnRef idx="1">
                    <a:schemeClr val="accent1"/>
                  </a:lnRef>
                  <a:fillRef idx="0">
                    <a:schemeClr val="accent1"/>
                  </a:fillRef>
                  <a:effectRef idx="0">
                    <a:schemeClr val="accent1"/>
                  </a:effectRef>
                  <a:fontRef idx="minor">
                    <a:schemeClr val="tx1"/>
                  </a:fontRef>
                </p:style>
              </p:cxnSp>
              <p:cxnSp>
                <p:nvCxnSpPr>
                  <p:cNvPr id="96" name="接點: 弧形 95">
                    <a:extLst>
                      <a:ext uri="{FF2B5EF4-FFF2-40B4-BE49-F238E27FC236}">
                        <a16:creationId xmlns:a16="http://schemas.microsoft.com/office/drawing/2014/main" id="{7C2F462C-B5E6-4B45-A3B5-785C04D0CD5F}"/>
                      </a:ext>
                    </a:extLst>
                  </p:cNvPr>
                  <p:cNvCxnSpPr>
                    <a:cxnSpLocks/>
                  </p:cNvCxnSpPr>
                  <p:nvPr/>
                </p:nvCxnSpPr>
                <p:spPr>
                  <a:xfrm rot="7800000" flipH="1">
                    <a:off x="6664563" y="2669241"/>
                    <a:ext cx="525780" cy="449581"/>
                  </a:xfrm>
                  <a:prstGeom prst="curvedConnector3">
                    <a:avLst/>
                  </a:prstGeom>
                  <a:ln w="38100"/>
                </p:spPr>
                <p:style>
                  <a:lnRef idx="1">
                    <a:schemeClr val="accent1"/>
                  </a:lnRef>
                  <a:fillRef idx="0">
                    <a:schemeClr val="accent1"/>
                  </a:fillRef>
                  <a:effectRef idx="0">
                    <a:schemeClr val="accent1"/>
                  </a:effectRef>
                  <a:fontRef idx="minor">
                    <a:schemeClr val="tx1"/>
                  </a:fontRef>
                </p:style>
              </p:cxnSp>
            </p:grpSp>
            <p:sp>
              <p:nvSpPr>
                <p:cNvPr id="98" name="文字方塊 97">
                  <a:extLst>
                    <a:ext uri="{FF2B5EF4-FFF2-40B4-BE49-F238E27FC236}">
                      <a16:creationId xmlns:a16="http://schemas.microsoft.com/office/drawing/2014/main" id="{7D41ED30-D2EC-4C1B-A28E-7E01B91BF874}"/>
                    </a:ext>
                  </a:extLst>
                </p:cNvPr>
                <p:cNvSpPr txBox="1"/>
                <p:nvPr/>
              </p:nvSpPr>
              <p:spPr>
                <a:xfrm>
                  <a:off x="6619587" y="3220893"/>
                  <a:ext cx="862021" cy="510782"/>
                </a:xfrm>
                <a:prstGeom prst="rect">
                  <a:avLst/>
                </a:prstGeom>
                <a:noFill/>
              </p:spPr>
              <p:txBody>
                <a:bodyPr wrap="square" rtlCol="0">
                  <a:spAutoFit/>
                </a:bodyPr>
                <a:lstStyle/>
                <a:p>
                  <a:pPr algn="ctr"/>
                  <a:r>
                    <a:rPr lang="zh-TW" altLang="en-US" dirty="0">
                      <a:latin typeface="微軟正黑體" panose="020B0604030504040204" pitchFamily="34" charset="-120"/>
                      <a:ea typeface="微軟正黑體" panose="020B0604030504040204" pitchFamily="34" charset="-120"/>
                    </a:rPr>
                    <a:t>蒸氣</a:t>
                  </a:r>
                </a:p>
              </p:txBody>
            </p:sp>
          </p:grpSp>
          <p:sp>
            <p:nvSpPr>
              <p:cNvPr id="101" name="矩形 100">
                <a:extLst>
                  <a:ext uri="{FF2B5EF4-FFF2-40B4-BE49-F238E27FC236}">
                    <a16:creationId xmlns:a16="http://schemas.microsoft.com/office/drawing/2014/main" id="{CA28901A-B228-4AC0-84F5-C8AFD50AB9F9}"/>
                  </a:ext>
                </a:extLst>
              </p:cNvPr>
              <p:cNvSpPr/>
              <p:nvPr/>
            </p:nvSpPr>
            <p:spPr>
              <a:xfrm>
                <a:off x="6446786" y="6331213"/>
                <a:ext cx="1044710" cy="9284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微軟正黑體" panose="020B0604030504040204" pitchFamily="34" charset="-120"/>
                    <a:ea typeface="微軟正黑體" panose="020B0604030504040204" pitchFamily="34" charset="-120"/>
                  </a:rPr>
                  <a:t>鹽</a:t>
                </a:r>
              </a:p>
            </p:txBody>
          </p:sp>
        </p:grpSp>
        <p:grpSp>
          <p:nvGrpSpPr>
            <p:cNvPr id="159" name="群組 158">
              <a:extLst>
                <a:ext uri="{FF2B5EF4-FFF2-40B4-BE49-F238E27FC236}">
                  <a16:creationId xmlns:a16="http://schemas.microsoft.com/office/drawing/2014/main" id="{35B50071-6464-48F2-B837-C02BA50E5BC6}"/>
                </a:ext>
              </a:extLst>
            </p:cNvPr>
            <p:cNvGrpSpPr/>
            <p:nvPr/>
          </p:nvGrpSpPr>
          <p:grpSpPr>
            <a:xfrm>
              <a:off x="1678569" y="2949839"/>
              <a:ext cx="1304856" cy="792026"/>
              <a:chOff x="1678569" y="2949839"/>
              <a:chExt cx="1304856" cy="792026"/>
            </a:xfrm>
          </p:grpSpPr>
          <p:grpSp>
            <p:nvGrpSpPr>
              <p:cNvPr id="140" name="群組 139">
                <a:extLst>
                  <a:ext uri="{FF2B5EF4-FFF2-40B4-BE49-F238E27FC236}">
                    <a16:creationId xmlns:a16="http://schemas.microsoft.com/office/drawing/2014/main" id="{F52574C2-C40F-4D17-B14B-6D21CCFAEA8E}"/>
                  </a:ext>
                </a:extLst>
              </p:cNvPr>
              <p:cNvGrpSpPr/>
              <p:nvPr/>
            </p:nvGrpSpPr>
            <p:grpSpPr>
              <a:xfrm>
                <a:off x="2219298" y="2949839"/>
                <a:ext cx="615754" cy="792026"/>
                <a:chOff x="2303118" y="2949839"/>
                <a:chExt cx="615754" cy="792026"/>
              </a:xfrm>
            </p:grpSpPr>
            <p:sp>
              <p:nvSpPr>
                <p:cNvPr id="136" name="矩形 135">
                  <a:extLst>
                    <a:ext uri="{FF2B5EF4-FFF2-40B4-BE49-F238E27FC236}">
                      <a16:creationId xmlns:a16="http://schemas.microsoft.com/office/drawing/2014/main" id="{BE9A750D-6D2E-4096-9B39-1B65F2CBF2F8}"/>
                    </a:ext>
                  </a:extLst>
                </p:cNvPr>
                <p:cNvSpPr/>
                <p:nvPr/>
              </p:nvSpPr>
              <p:spPr>
                <a:xfrm>
                  <a:off x="2306320" y="2949839"/>
                  <a:ext cx="612552" cy="78091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A8208A76-1C46-4192-999F-4EE8F4D00B94}"/>
                    </a:ext>
                  </a:extLst>
                </p:cNvPr>
                <p:cNvSpPr/>
                <p:nvPr/>
              </p:nvSpPr>
              <p:spPr>
                <a:xfrm>
                  <a:off x="2303118" y="3479800"/>
                  <a:ext cx="615754" cy="2620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solidFill>
                        <a:schemeClr val="tx1"/>
                      </a:solidFill>
                      <a:latin typeface="微軟正黑體" panose="020B0604030504040204" pitchFamily="34" charset="-120"/>
                      <a:ea typeface="微軟正黑體" panose="020B0604030504040204" pitchFamily="34" charset="-120"/>
                    </a:rPr>
                    <a:t>垃圾</a:t>
                  </a:r>
                </a:p>
              </p:txBody>
            </p:sp>
          </p:grpSp>
          <p:sp>
            <p:nvSpPr>
              <p:cNvPr id="138" name="矩形 137">
                <a:extLst>
                  <a:ext uri="{FF2B5EF4-FFF2-40B4-BE49-F238E27FC236}">
                    <a16:creationId xmlns:a16="http://schemas.microsoft.com/office/drawing/2014/main" id="{45F5F153-FE79-4BDA-B0D9-5E8BA3345CF6}"/>
                  </a:ext>
                </a:extLst>
              </p:cNvPr>
              <p:cNvSpPr/>
              <p:nvPr/>
            </p:nvSpPr>
            <p:spPr>
              <a:xfrm>
                <a:off x="1678569" y="3098420"/>
                <a:ext cx="540000" cy="74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DE5E193A-CA4F-409C-9893-F32738C9A034}"/>
                  </a:ext>
                </a:extLst>
              </p:cNvPr>
              <p:cNvSpPr/>
              <p:nvPr/>
            </p:nvSpPr>
            <p:spPr>
              <a:xfrm>
                <a:off x="2839425" y="2996473"/>
                <a:ext cx="144000" cy="74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grpSp>
          <p:nvGrpSpPr>
            <p:cNvPr id="160" name="群組 159">
              <a:extLst>
                <a:ext uri="{FF2B5EF4-FFF2-40B4-BE49-F238E27FC236}">
                  <a16:creationId xmlns:a16="http://schemas.microsoft.com/office/drawing/2014/main" id="{BEDCA824-B353-4A18-9416-6E1F40E2C841}"/>
                </a:ext>
              </a:extLst>
            </p:cNvPr>
            <p:cNvGrpSpPr/>
            <p:nvPr/>
          </p:nvGrpSpPr>
          <p:grpSpPr>
            <a:xfrm>
              <a:off x="301112" y="3063166"/>
              <a:ext cx="1360948" cy="230832"/>
              <a:chOff x="301112" y="3063166"/>
              <a:chExt cx="1360948" cy="230832"/>
            </a:xfrm>
          </p:grpSpPr>
          <p:cxnSp>
            <p:nvCxnSpPr>
              <p:cNvPr id="135" name="直線接點 134">
                <a:extLst>
                  <a:ext uri="{FF2B5EF4-FFF2-40B4-BE49-F238E27FC236}">
                    <a16:creationId xmlns:a16="http://schemas.microsoft.com/office/drawing/2014/main" id="{47863A20-ED05-4EC7-828C-7B76DFCEFDA1}"/>
                  </a:ext>
                </a:extLst>
              </p:cNvPr>
              <p:cNvCxnSpPr/>
              <p:nvPr/>
            </p:nvCxnSpPr>
            <p:spPr>
              <a:xfrm>
                <a:off x="632905" y="3175488"/>
                <a:ext cx="1029155" cy="0"/>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48" name="文字方塊 147">
                <a:extLst>
                  <a:ext uri="{FF2B5EF4-FFF2-40B4-BE49-F238E27FC236}">
                    <a16:creationId xmlns:a16="http://schemas.microsoft.com/office/drawing/2014/main" id="{21E8896F-D6A7-4669-8F71-6EB16D70317C}"/>
                  </a:ext>
                </a:extLst>
              </p:cNvPr>
              <p:cNvSpPr txBox="1"/>
              <p:nvPr/>
            </p:nvSpPr>
            <p:spPr>
              <a:xfrm>
                <a:off x="301112" y="3063166"/>
                <a:ext cx="426086" cy="230832"/>
              </a:xfrm>
              <a:prstGeom prst="rect">
                <a:avLst/>
              </a:prstGeom>
              <a:noFill/>
            </p:spPr>
            <p:txBody>
              <a:bodyPr wrap="square" rtlCol="0">
                <a:spAutoFit/>
              </a:bodyPr>
              <a:lstStyle/>
              <a:p>
                <a:r>
                  <a:rPr lang="zh-TW" altLang="en-US" sz="900" dirty="0">
                    <a:latin typeface="微軟正黑體" panose="020B0604030504040204" pitchFamily="34" charset="-120"/>
                    <a:ea typeface="微軟正黑體" panose="020B0604030504040204" pitchFamily="34" charset="-120"/>
                  </a:rPr>
                  <a:t>網子</a:t>
                </a:r>
              </a:p>
            </p:txBody>
          </p:sp>
        </p:grpSp>
      </p:grpSp>
      <p:sp>
        <p:nvSpPr>
          <p:cNvPr id="149" name="矩形: 圓角 148">
            <a:extLst>
              <a:ext uri="{FF2B5EF4-FFF2-40B4-BE49-F238E27FC236}">
                <a16:creationId xmlns:a16="http://schemas.microsoft.com/office/drawing/2014/main" id="{1564AB42-AC7A-4E65-A141-4AD2C0C0EB74}"/>
              </a:ext>
            </a:extLst>
          </p:cNvPr>
          <p:cNvSpPr/>
          <p:nvPr/>
        </p:nvSpPr>
        <p:spPr>
          <a:xfrm>
            <a:off x="10951084" y="2044892"/>
            <a:ext cx="11125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dirty="0">
                <a:latin typeface="微軟正黑體" panose="020B0604030504040204" pitchFamily="34" charset="-120"/>
                <a:ea typeface="微軟正黑體" panose="020B0604030504040204" pitchFamily="34" charset="-120"/>
              </a:rPr>
              <a:t>太陽加熱加熱器</a:t>
            </a:r>
          </a:p>
        </p:txBody>
      </p:sp>
      <p:sp>
        <p:nvSpPr>
          <p:cNvPr id="150" name="箭號: 向右 149">
            <a:extLst>
              <a:ext uri="{FF2B5EF4-FFF2-40B4-BE49-F238E27FC236}">
                <a16:creationId xmlns:a16="http://schemas.microsoft.com/office/drawing/2014/main" id="{EA32E387-B5E9-4002-9901-48E7FF7DBDF1}"/>
              </a:ext>
            </a:extLst>
          </p:cNvPr>
          <p:cNvSpPr/>
          <p:nvPr/>
        </p:nvSpPr>
        <p:spPr>
          <a:xfrm>
            <a:off x="10442813" y="2190842"/>
            <a:ext cx="464820" cy="33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154" name="文字方塊 153">
            <a:extLst>
              <a:ext uri="{FF2B5EF4-FFF2-40B4-BE49-F238E27FC236}">
                <a16:creationId xmlns:a16="http://schemas.microsoft.com/office/drawing/2014/main" id="{AE6704DA-A9BE-4289-941B-099E0BB09FAF}"/>
              </a:ext>
            </a:extLst>
          </p:cNvPr>
          <p:cNvSpPr txBox="1"/>
          <p:nvPr/>
        </p:nvSpPr>
        <p:spPr>
          <a:xfrm>
            <a:off x="9407440" y="352028"/>
            <a:ext cx="837089"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流程 </a:t>
            </a:r>
            <a:r>
              <a:rPr lang="en-US" altLang="zh-TW" dirty="0">
                <a:latin typeface="微軟正黑體" panose="020B0604030504040204" pitchFamily="34" charset="-120"/>
                <a:ea typeface="微軟正黑體" panose="020B0604030504040204" pitchFamily="34" charset="-120"/>
              </a:rPr>
              <a:t>1</a:t>
            </a:r>
          </a:p>
        </p:txBody>
      </p:sp>
      <p:sp>
        <p:nvSpPr>
          <p:cNvPr id="156" name="文字方塊 155">
            <a:extLst>
              <a:ext uri="{FF2B5EF4-FFF2-40B4-BE49-F238E27FC236}">
                <a16:creationId xmlns:a16="http://schemas.microsoft.com/office/drawing/2014/main" id="{B67C981D-B718-4342-B986-F050D35434AD}"/>
              </a:ext>
            </a:extLst>
          </p:cNvPr>
          <p:cNvSpPr txBox="1"/>
          <p:nvPr/>
        </p:nvSpPr>
        <p:spPr>
          <a:xfrm>
            <a:off x="9446811" y="1663326"/>
            <a:ext cx="77938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流程</a:t>
            </a:r>
            <a:r>
              <a:rPr lang="en-US" altLang="zh-TW" dirty="0">
                <a:latin typeface="微軟正黑體" panose="020B0604030504040204" pitchFamily="34" charset="-120"/>
                <a:ea typeface="微軟正黑體" panose="020B0604030504040204" pitchFamily="34" charset="-120"/>
              </a:rPr>
              <a:t>2</a:t>
            </a:r>
          </a:p>
        </p:txBody>
      </p:sp>
      <p:sp>
        <p:nvSpPr>
          <p:cNvPr id="158" name="文字方塊 157">
            <a:extLst>
              <a:ext uri="{FF2B5EF4-FFF2-40B4-BE49-F238E27FC236}">
                <a16:creationId xmlns:a16="http://schemas.microsoft.com/office/drawing/2014/main" id="{E9CF7EC8-F966-42CC-98E5-49B8C537F9F2}"/>
              </a:ext>
            </a:extLst>
          </p:cNvPr>
          <p:cNvSpPr txBox="1"/>
          <p:nvPr/>
        </p:nvSpPr>
        <p:spPr>
          <a:xfrm>
            <a:off x="9280242" y="5566920"/>
            <a:ext cx="1107996" cy="369332"/>
          </a:xfrm>
          <a:prstGeom prst="rect">
            <a:avLst/>
          </a:prstGeom>
          <a:noFill/>
        </p:spPr>
        <p:txBody>
          <a:bodyPr wrap="none" rtlCol="0">
            <a:spAutoFit/>
          </a:bodyPr>
          <a:lstStyle/>
          <a:p>
            <a:pPr algn="ctr"/>
            <a:r>
              <a:rPr lang="zh-TW" altLang="en-US" dirty="0">
                <a:latin typeface="微軟正黑體" panose="020B0604030504040204" pitchFamily="34" charset="-120"/>
                <a:ea typeface="微軟正黑體" panose="020B0604030504040204" pitchFamily="34" charset="-120"/>
              </a:rPr>
              <a:t>收集程序</a:t>
            </a:r>
            <a:endParaRPr lang="en-US" altLang="zh-TW" dirty="0">
              <a:latin typeface="微軟正黑體" panose="020B0604030504040204" pitchFamily="34" charset="-120"/>
              <a:ea typeface="微軟正黑體" panose="020B0604030504040204" pitchFamily="34" charset="-120"/>
            </a:endParaRPr>
          </a:p>
        </p:txBody>
      </p:sp>
      <p:sp>
        <p:nvSpPr>
          <p:cNvPr id="169" name="文字方塊 168">
            <a:extLst>
              <a:ext uri="{FF2B5EF4-FFF2-40B4-BE49-F238E27FC236}">
                <a16:creationId xmlns:a16="http://schemas.microsoft.com/office/drawing/2014/main" id="{DDF93644-1283-4148-9C5E-0FC5C212501A}"/>
              </a:ext>
            </a:extLst>
          </p:cNvPr>
          <p:cNvSpPr txBox="1"/>
          <p:nvPr/>
        </p:nvSpPr>
        <p:spPr>
          <a:xfrm>
            <a:off x="2706127" y="963559"/>
            <a:ext cx="4255803" cy="861774"/>
          </a:xfrm>
          <a:prstGeom prst="rect">
            <a:avLst/>
          </a:prstGeom>
          <a:noFill/>
        </p:spPr>
        <p:txBody>
          <a:bodyPr wrap="square" rtlCol="0">
            <a:spAutoFit/>
          </a:bodyPr>
          <a:lstStyle/>
          <a:p>
            <a:pPr algn="ctr"/>
            <a:r>
              <a:rPr lang="zh-TW" altLang="en-US" sz="5000" dirty="0">
                <a:latin typeface="微軟正黑體" panose="020B0604030504040204" pitchFamily="34" charset="-120"/>
                <a:ea typeface="微軟正黑體" panose="020B0604030504040204" pitchFamily="34" charset="-120"/>
              </a:rPr>
              <a:t>硬體架構</a:t>
            </a:r>
          </a:p>
        </p:txBody>
      </p:sp>
    </p:spTree>
    <p:extLst>
      <p:ext uri="{BB962C8B-B14F-4D97-AF65-F5344CB8AC3E}">
        <p14:creationId xmlns:p14="http://schemas.microsoft.com/office/powerpoint/2010/main" val="33963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2FC601-D85B-462D-9AAD-B7BFFD7776AB}"/>
              </a:ext>
            </a:extLst>
          </p:cNvPr>
          <p:cNvSpPr>
            <a:spLocks noGrp="1"/>
          </p:cNvSpPr>
          <p:nvPr>
            <p:ph type="title"/>
          </p:nvPr>
        </p:nvSpPr>
        <p:spPr/>
        <p:txBody>
          <a:bodyPr/>
          <a:lstStyle/>
          <a:p>
            <a:pPr algn="ctr"/>
            <a:r>
              <a:rPr lang="zh-TW" altLang="en-US" dirty="0"/>
              <a:t>原理與功能</a:t>
            </a:r>
          </a:p>
        </p:txBody>
      </p:sp>
      <p:sp>
        <p:nvSpPr>
          <p:cNvPr id="3" name="內容版面配置區 2">
            <a:extLst>
              <a:ext uri="{FF2B5EF4-FFF2-40B4-BE49-F238E27FC236}">
                <a16:creationId xmlns:a16="http://schemas.microsoft.com/office/drawing/2014/main" id="{10172E9A-D3EE-4DA2-9423-C3AD8C4736F4}"/>
              </a:ext>
            </a:extLst>
          </p:cNvPr>
          <p:cNvSpPr>
            <a:spLocks noGrp="1"/>
          </p:cNvSpPr>
          <p:nvPr>
            <p:ph idx="1"/>
          </p:nvPr>
        </p:nvSpPr>
        <p:spPr/>
        <p:txBody>
          <a:bodyPr/>
          <a:lstStyle/>
          <a:p>
            <a:pPr>
              <a:spcAft>
                <a:spcPts val="1200"/>
              </a:spcAft>
            </a:pPr>
            <a:r>
              <a:rPr lang="zh-TW" altLang="en-US" dirty="0"/>
              <a:t>當潮水退去之後，整個系統裡面也充滿了水，利用內部的水加上整齊彎曲的管子來收集</a:t>
            </a:r>
            <a:r>
              <a:rPr lang="zh-TW" altLang="en-US" dirty="0">
                <a:solidFill>
                  <a:schemeClr val="accent1">
                    <a:lumMod val="75000"/>
                  </a:schemeClr>
                </a:solidFill>
              </a:rPr>
              <a:t>太陽的熱能</a:t>
            </a:r>
            <a:r>
              <a:rPr lang="zh-TW" altLang="en-US" dirty="0"/>
              <a:t>，其中管子是在沙灘上面的，為了</a:t>
            </a:r>
            <a:r>
              <a:rPr lang="zh-TW" altLang="en-US" dirty="0">
                <a:solidFill>
                  <a:schemeClr val="accent1">
                    <a:lumMod val="75000"/>
                  </a:schemeClr>
                </a:solidFill>
              </a:rPr>
              <a:t>不影響生態</a:t>
            </a:r>
            <a:r>
              <a:rPr lang="zh-TW" altLang="en-US" dirty="0"/>
              <a:t>。</a:t>
            </a:r>
          </a:p>
          <a:p>
            <a:r>
              <a:rPr lang="zh-TW" altLang="en-US" dirty="0"/>
              <a:t>加熱管子後讓</a:t>
            </a:r>
            <a:r>
              <a:rPr lang="zh-TW" altLang="en-US" dirty="0">
                <a:solidFill>
                  <a:schemeClr val="accent1">
                    <a:lumMod val="75000"/>
                  </a:schemeClr>
                </a:solidFill>
              </a:rPr>
              <a:t>水沸騰產生蒸氣</a:t>
            </a:r>
            <a:r>
              <a:rPr lang="zh-TW" altLang="en-US" dirty="0"/>
              <a:t>，當氣閘與水閘都關閉，此系統</a:t>
            </a:r>
            <a:r>
              <a:rPr lang="zh-TW" altLang="en-US" dirty="0">
                <a:solidFill>
                  <a:schemeClr val="accent1">
                    <a:lumMod val="75000"/>
                  </a:schemeClr>
                </a:solidFill>
              </a:rPr>
              <a:t>呈現密閉的狀態</a:t>
            </a:r>
            <a:r>
              <a:rPr lang="zh-TW" altLang="en-US" dirty="0"/>
              <a:t>，空氣會</a:t>
            </a:r>
            <a:r>
              <a:rPr lang="zh-TW" altLang="en-US" dirty="0">
                <a:solidFill>
                  <a:schemeClr val="accent1">
                    <a:lumMod val="75000"/>
                  </a:schemeClr>
                </a:solidFill>
              </a:rPr>
              <a:t>推擠</a:t>
            </a:r>
            <a:r>
              <a:rPr lang="zh-TW" altLang="en-US" dirty="0"/>
              <a:t>水使水會推到另一端，這個過程雖然</a:t>
            </a:r>
            <a:r>
              <a:rPr lang="zh-TW" altLang="en-US" dirty="0">
                <a:solidFill>
                  <a:schemeClr val="accent1">
                    <a:lumMod val="75000"/>
                  </a:schemeClr>
                </a:solidFill>
              </a:rPr>
              <a:t>緩慢</a:t>
            </a:r>
            <a:r>
              <a:rPr lang="zh-TW" altLang="en-US" dirty="0"/>
              <a:t>，開啟氣閘，</a:t>
            </a:r>
            <a:r>
              <a:rPr lang="zh-TW" altLang="en-US" dirty="0">
                <a:solidFill>
                  <a:schemeClr val="accent1">
                    <a:lumMod val="75000"/>
                  </a:schemeClr>
                </a:solidFill>
              </a:rPr>
              <a:t>放出水蒸汽</a:t>
            </a:r>
            <a:r>
              <a:rPr lang="zh-TW" altLang="en-US" dirty="0"/>
              <a:t>後，水會從高處往下</a:t>
            </a:r>
            <a:r>
              <a:rPr lang="zh-TW" altLang="en-US" dirty="0">
                <a:solidFill>
                  <a:schemeClr val="accent1">
                    <a:lumMod val="75000"/>
                  </a:schemeClr>
                </a:solidFill>
              </a:rPr>
              <a:t>發電</a:t>
            </a:r>
            <a:r>
              <a:rPr lang="zh-TW" altLang="en-US" dirty="0"/>
              <a:t>，直到</a:t>
            </a:r>
            <a:r>
              <a:rPr lang="zh-TW" altLang="en-US" dirty="0">
                <a:solidFill>
                  <a:schemeClr val="accent1">
                    <a:lumMod val="75000"/>
                  </a:schemeClr>
                </a:solidFill>
              </a:rPr>
              <a:t>回復平衡</a:t>
            </a:r>
            <a:r>
              <a:rPr lang="zh-TW" altLang="en-US" dirty="0"/>
              <a:t>，關閉氣閘，不斷</a:t>
            </a:r>
            <a:r>
              <a:rPr lang="zh-TW" altLang="en-US" dirty="0">
                <a:solidFill>
                  <a:schemeClr val="accent1">
                    <a:lumMod val="75000"/>
                  </a:schemeClr>
                </a:solidFill>
              </a:rPr>
              <a:t>循環</a:t>
            </a:r>
            <a:r>
              <a:rPr lang="zh-TW" altLang="en-US" dirty="0"/>
              <a:t>。</a:t>
            </a:r>
          </a:p>
        </p:txBody>
      </p:sp>
    </p:spTree>
    <p:extLst>
      <p:ext uri="{BB962C8B-B14F-4D97-AF65-F5344CB8AC3E}">
        <p14:creationId xmlns:p14="http://schemas.microsoft.com/office/powerpoint/2010/main" val="368186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3C047-456C-41D5-8238-7A45E743B262}"/>
              </a:ext>
            </a:extLst>
          </p:cNvPr>
          <p:cNvSpPr>
            <a:spLocks noGrp="1"/>
          </p:cNvSpPr>
          <p:nvPr>
            <p:ph type="title"/>
          </p:nvPr>
        </p:nvSpPr>
        <p:spPr>
          <a:xfrm>
            <a:off x="838200" y="2766219"/>
            <a:ext cx="10515600" cy="1325563"/>
          </a:xfrm>
        </p:spPr>
        <p:txBody>
          <a:bodyPr>
            <a:normAutofit/>
          </a:bodyPr>
          <a:lstStyle/>
          <a:p>
            <a:pPr algn="ctr"/>
            <a:r>
              <a:rPr lang="zh-TW" altLang="en-US" sz="7200" dirty="0"/>
              <a:t>進入</a:t>
            </a:r>
            <a:r>
              <a:rPr lang="en-US" altLang="zh-TW" sz="7200" dirty="0"/>
              <a:t>DEMO</a:t>
            </a:r>
            <a:endParaRPr lang="zh-TW" altLang="en-US" sz="7200" dirty="0"/>
          </a:p>
        </p:txBody>
      </p:sp>
    </p:spTree>
    <p:extLst>
      <p:ext uri="{BB962C8B-B14F-4D97-AF65-F5344CB8AC3E}">
        <p14:creationId xmlns:p14="http://schemas.microsoft.com/office/powerpoint/2010/main" val="110285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141A95-1778-4291-A601-A62459B69CA2}"/>
              </a:ext>
            </a:extLst>
          </p:cNvPr>
          <p:cNvSpPr>
            <a:spLocks noGrp="1"/>
          </p:cNvSpPr>
          <p:nvPr>
            <p:ph type="title"/>
          </p:nvPr>
        </p:nvSpPr>
        <p:spPr>
          <a:xfrm>
            <a:off x="838200" y="365126"/>
            <a:ext cx="10515600" cy="1194734"/>
          </a:xfrm>
        </p:spPr>
        <p:txBody>
          <a:bodyPr>
            <a:normAutofit/>
          </a:bodyPr>
          <a:lstStyle/>
          <a:p>
            <a:pPr algn="ctr"/>
            <a:r>
              <a:rPr lang="zh-TW" altLang="en-US" sz="5000" dirty="0"/>
              <a:t>設計過程與遭遇問題</a:t>
            </a:r>
          </a:p>
        </p:txBody>
      </p:sp>
      <p:sp>
        <p:nvSpPr>
          <p:cNvPr id="3" name="內容版面配置區 2">
            <a:extLst>
              <a:ext uri="{FF2B5EF4-FFF2-40B4-BE49-F238E27FC236}">
                <a16:creationId xmlns:a16="http://schemas.microsoft.com/office/drawing/2014/main" id="{4019AA10-6FAD-4F3E-8FC1-CD5230A496E0}"/>
              </a:ext>
            </a:extLst>
          </p:cNvPr>
          <p:cNvSpPr>
            <a:spLocks noGrp="1"/>
          </p:cNvSpPr>
          <p:nvPr>
            <p:ph idx="1"/>
          </p:nvPr>
        </p:nvSpPr>
        <p:spPr>
          <a:xfrm>
            <a:off x="838200" y="1690688"/>
            <a:ext cx="10515600" cy="4486275"/>
          </a:xfrm>
        </p:spPr>
        <p:txBody>
          <a:bodyPr>
            <a:normAutofit/>
          </a:bodyPr>
          <a:lstStyle/>
          <a:p>
            <a:pPr>
              <a:spcAft>
                <a:spcPts val="1200"/>
              </a:spcAft>
            </a:pPr>
            <a:r>
              <a:rPr lang="zh-TW" altLang="en-US" dirty="0"/>
              <a:t>剛開始設計的時候，以永動機為初始點。</a:t>
            </a:r>
            <a:endParaRPr lang="en-US" altLang="zh-TW" dirty="0"/>
          </a:p>
          <a:p>
            <a:pPr marL="4320000" indent="0">
              <a:spcAft>
                <a:spcPts val="1200"/>
              </a:spcAft>
              <a:buNone/>
            </a:pPr>
            <a:endParaRPr lang="en-US" altLang="zh-TW" dirty="0"/>
          </a:p>
          <a:p>
            <a:pPr marL="4320000" indent="0">
              <a:spcAft>
                <a:spcPts val="1200"/>
              </a:spcAft>
              <a:buNone/>
            </a:pPr>
            <a:endParaRPr lang="en-US" altLang="zh-TW" dirty="0"/>
          </a:p>
          <a:p>
            <a:pPr marL="4320000" indent="0">
              <a:spcAft>
                <a:spcPts val="1200"/>
              </a:spcAft>
              <a:buNone/>
            </a:pPr>
            <a:r>
              <a:rPr lang="zh-TW" altLang="en-US" dirty="0"/>
              <a:t>這一系列的流程，在利用海潮的時候能夠收集垃圾過濾，還能夠獲得免費的電能，海潮退去之後利用太陽光來推動發電，可以收集淡水與鹽巴。</a:t>
            </a:r>
            <a:endParaRPr lang="en-US" altLang="zh-TW" dirty="0"/>
          </a:p>
          <a:p>
            <a:endParaRPr lang="en-US" altLang="zh-TW" dirty="0"/>
          </a:p>
          <a:p>
            <a:endParaRPr lang="en-US" altLang="zh-TW" dirty="0"/>
          </a:p>
          <a:p>
            <a:endParaRPr lang="zh-TW" altLang="en-US" dirty="0"/>
          </a:p>
        </p:txBody>
      </p:sp>
      <p:grpSp>
        <p:nvGrpSpPr>
          <p:cNvPr id="4" name="群組 3">
            <a:extLst>
              <a:ext uri="{FF2B5EF4-FFF2-40B4-BE49-F238E27FC236}">
                <a16:creationId xmlns:a16="http://schemas.microsoft.com/office/drawing/2014/main" id="{9DE68C37-F5FC-4DFB-A188-31CE679EE100}"/>
              </a:ext>
            </a:extLst>
          </p:cNvPr>
          <p:cNvGrpSpPr/>
          <p:nvPr/>
        </p:nvGrpSpPr>
        <p:grpSpPr>
          <a:xfrm>
            <a:off x="838200" y="3482991"/>
            <a:ext cx="3644818" cy="3130696"/>
            <a:chOff x="838200" y="3482991"/>
            <a:chExt cx="3644818" cy="3130696"/>
          </a:xfrm>
        </p:grpSpPr>
        <p:sp>
          <p:nvSpPr>
            <p:cNvPr id="5" name="矩形: 圓角 4">
              <a:extLst>
                <a:ext uri="{FF2B5EF4-FFF2-40B4-BE49-F238E27FC236}">
                  <a16:creationId xmlns:a16="http://schemas.microsoft.com/office/drawing/2014/main" id="{9F99AF6F-75FF-4315-93C2-2C6F6E6D30C1}"/>
                </a:ext>
              </a:extLst>
            </p:cNvPr>
            <p:cNvSpPr/>
            <p:nvPr/>
          </p:nvSpPr>
          <p:spPr>
            <a:xfrm>
              <a:off x="2086046" y="3482991"/>
              <a:ext cx="1198486" cy="61179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發電機</a:t>
              </a:r>
            </a:p>
          </p:txBody>
        </p:sp>
        <p:sp>
          <p:nvSpPr>
            <p:cNvPr id="6" name="矩形: 圓角 5">
              <a:extLst>
                <a:ext uri="{FF2B5EF4-FFF2-40B4-BE49-F238E27FC236}">
                  <a16:creationId xmlns:a16="http://schemas.microsoft.com/office/drawing/2014/main" id="{99A87C56-2EB1-4DD8-9368-BD92C881EB58}"/>
                </a:ext>
              </a:extLst>
            </p:cNvPr>
            <p:cNvSpPr/>
            <p:nvPr/>
          </p:nvSpPr>
          <p:spPr>
            <a:xfrm>
              <a:off x="887560" y="4313602"/>
              <a:ext cx="1198486" cy="611792"/>
            </a:xfrm>
            <a:prstGeom prst="round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蒸氣</a:t>
              </a:r>
            </a:p>
          </p:txBody>
        </p:sp>
        <p:sp>
          <p:nvSpPr>
            <p:cNvPr id="7" name="箭號: 向右 6">
              <a:extLst>
                <a:ext uri="{FF2B5EF4-FFF2-40B4-BE49-F238E27FC236}">
                  <a16:creationId xmlns:a16="http://schemas.microsoft.com/office/drawing/2014/main" id="{A0430B57-73AD-4B41-8012-AA805CF59A4A}"/>
                </a:ext>
              </a:extLst>
            </p:cNvPr>
            <p:cNvSpPr/>
            <p:nvPr/>
          </p:nvSpPr>
          <p:spPr>
            <a:xfrm>
              <a:off x="2274439" y="4339672"/>
              <a:ext cx="821699" cy="5516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累積</a:t>
              </a:r>
            </a:p>
          </p:txBody>
        </p:sp>
        <p:sp>
          <p:nvSpPr>
            <p:cNvPr id="8" name="矩形: 圓角 7">
              <a:extLst>
                <a:ext uri="{FF2B5EF4-FFF2-40B4-BE49-F238E27FC236}">
                  <a16:creationId xmlns:a16="http://schemas.microsoft.com/office/drawing/2014/main" id="{FFA8F994-8D97-4072-B7EE-656EF87518CB}"/>
                </a:ext>
              </a:extLst>
            </p:cNvPr>
            <p:cNvSpPr/>
            <p:nvPr/>
          </p:nvSpPr>
          <p:spPr>
            <a:xfrm>
              <a:off x="3284532" y="4313602"/>
              <a:ext cx="1198486" cy="611792"/>
            </a:xfrm>
            <a:prstGeom prst="round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壓力</a:t>
              </a:r>
            </a:p>
          </p:txBody>
        </p:sp>
        <p:sp>
          <p:nvSpPr>
            <p:cNvPr id="9" name="矩形: 圓角 8">
              <a:extLst>
                <a:ext uri="{FF2B5EF4-FFF2-40B4-BE49-F238E27FC236}">
                  <a16:creationId xmlns:a16="http://schemas.microsoft.com/office/drawing/2014/main" id="{FC85E985-8954-4CAD-A52F-E41BC93097E6}"/>
                </a:ext>
              </a:extLst>
            </p:cNvPr>
            <p:cNvSpPr/>
            <p:nvPr/>
          </p:nvSpPr>
          <p:spPr>
            <a:xfrm>
              <a:off x="3284532" y="5973290"/>
              <a:ext cx="1198486" cy="611792"/>
            </a:xfrm>
            <a:prstGeom prst="round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位能</a:t>
              </a:r>
            </a:p>
          </p:txBody>
        </p:sp>
        <p:sp>
          <p:nvSpPr>
            <p:cNvPr id="10" name="矩形: 圓角 9">
              <a:extLst>
                <a:ext uri="{FF2B5EF4-FFF2-40B4-BE49-F238E27FC236}">
                  <a16:creationId xmlns:a16="http://schemas.microsoft.com/office/drawing/2014/main" id="{BFABC100-2847-4DF8-AC19-6BB97844FF8E}"/>
                </a:ext>
              </a:extLst>
            </p:cNvPr>
            <p:cNvSpPr/>
            <p:nvPr/>
          </p:nvSpPr>
          <p:spPr>
            <a:xfrm>
              <a:off x="838200" y="6001895"/>
              <a:ext cx="1198486" cy="611792"/>
            </a:xfrm>
            <a:prstGeom prst="round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電能</a:t>
              </a:r>
            </a:p>
          </p:txBody>
        </p:sp>
        <p:grpSp>
          <p:nvGrpSpPr>
            <p:cNvPr id="11" name="群組 10">
              <a:extLst>
                <a:ext uri="{FF2B5EF4-FFF2-40B4-BE49-F238E27FC236}">
                  <a16:creationId xmlns:a16="http://schemas.microsoft.com/office/drawing/2014/main" id="{700C9C44-6A1A-40AB-9813-9888F4C684C7}"/>
                </a:ext>
              </a:extLst>
            </p:cNvPr>
            <p:cNvGrpSpPr/>
            <p:nvPr/>
          </p:nvGrpSpPr>
          <p:grpSpPr>
            <a:xfrm>
              <a:off x="1046855" y="3570982"/>
              <a:ext cx="905040" cy="691870"/>
              <a:chOff x="1126960" y="3560697"/>
              <a:chExt cx="905040" cy="691870"/>
            </a:xfrm>
          </p:grpSpPr>
          <p:grpSp>
            <p:nvGrpSpPr>
              <p:cNvPr id="14" name="群組 13">
                <a:extLst>
                  <a:ext uri="{FF2B5EF4-FFF2-40B4-BE49-F238E27FC236}">
                    <a16:creationId xmlns:a16="http://schemas.microsoft.com/office/drawing/2014/main" id="{3A706607-2332-4B23-A114-99E46C879F58}"/>
                  </a:ext>
                </a:extLst>
              </p:cNvPr>
              <p:cNvGrpSpPr/>
              <p:nvPr/>
            </p:nvGrpSpPr>
            <p:grpSpPr>
              <a:xfrm>
                <a:off x="1126960" y="3560697"/>
                <a:ext cx="905040" cy="691870"/>
                <a:chOff x="1126960" y="3560697"/>
                <a:chExt cx="905040" cy="691870"/>
              </a:xfrm>
            </p:grpSpPr>
            <p:sp>
              <p:nvSpPr>
                <p:cNvPr id="16" name="箭號: 彎曲 15">
                  <a:extLst>
                    <a:ext uri="{FF2B5EF4-FFF2-40B4-BE49-F238E27FC236}">
                      <a16:creationId xmlns:a16="http://schemas.microsoft.com/office/drawing/2014/main" id="{FE93235A-7CC0-46FA-91AC-362A7F14914D}"/>
                    </a:ext>
                  </a:extLst>
                </p:cNvPr>
                <p:cNvSpPr/>
                <p:nvPr/>
              </p:nvSpPr>
              <p:spPr>
                <a:xfrm>
                  <a:off x="1472707" y="3715668"/>
                  <a:ext cx="559293" cy="536899"/>
                </a:xfrm>
                <a:prstGeom prst="ben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微軟正黑體" panose="020B0604030504040204" pitchFamily="34" charset="-120"/>
                    <a:ea typeface="微軟正黑體" panose="020B0604030504040204" pitchFamily="34" charset="-120"/>
                  </a:endParaRPr>
                </a:p>
              </p:txBody>
            </p:sp>
            <p:sp>
              <p:nvSpPr>
                <p:cNvPr id="17" name="乘號 16">
                  <a:extLst>
                    <a:ext uri="{FF2B5EF4-FFF2-40B4-BE49-F238E27FC236}">
                      <a16:creationId xmlns:a16="http://schemas.microsoft.com/office/drawing/2014/main" id="{92C53A11-CB44-48FB-8A2A-795B56DEC3A4}"/>
                    </a:ext>
                  </a:extLst>
                </p:cNvPr>
                <p:cNvSpPr/>
                <p:nvPr/>
              </p:nvSpPr>
              <p:spPr>
                <a:xfrm>
                  <a:off x="1126960" y="3560697"/>
                  <a:ext cx="879895" cy="611792"/>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pSp>
          <p:sp>
            <p:nvSpPr>
              <p:cNvPr id="15" name="文字方塊 14">
                <a:extLst>
                  <a:ext uri="{FF2B5EF4-FFF2-40B4-BE49-F238E27FC236}">
                    <a16:creationId xmlns:a16="http://schemas.microsoft.com/office/drawing/2014/main" id="{48E00A14-C2A4-4544-825B-BD07534ED6DC}"/>
                  </a:ext>
                </a:extLst>
              </p:cNvPr>
              <p:cNvSpPr txBox="1"/>
              <p:nvPr/>
            </p:nvSpPr>
            <p:spPr>
              <a:xfrm>
                <a:off x="1286766" y="3705018"/>
                <a:ext cx="687577"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不夠</a:t>
                </a:r>
              </a:p>
            </p:txBody>
          </p:sp>
        </p:grpSp>
        <p:sp>
          <p:nvSpPr>
            <p:cNvPr id="12" name="箭號: 向右 11">
              <a:extLst>
                <a:ext uri="{FF2B5EF4-FFF2-40B4-BE49-F238E27FC236}">
                  <a16:creationId xmlns:a16="http://schemas.microsoft.com/office/drawing/2014/main" id="{F85CB4C4-E29F-469E-B3E8-C2E7EAB5B877}"/>
                </a:ext>
              </a:extLst>
            </p:cNvPr>
            <p:cNvSpPr/>
            <p:nvPr/>
          </p:nvSpPr>
          <p:spPr>
            <a:xfrm flipH="1">
              <a:off x="2249759" y="6033384"/>
              <a:ext cx="821699" cy="5516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轉換</a:t>
              </a:r>
            </a:p>
          </p:txBody>
        </p:sp>
        <p:sp>
          <p:nvSpPr>
            <p:cNvPr id="13" name="箭號: 向右 12">
              <a:extLst>
                <a:ext uri="{FF2B5EF4-FFF2-40B4-BE49-F238E27FC236}">
                  <a16:creationId xmlns:a16="http://schemas.microsoft.com/office/drawing/2014/main" id="{01D30E32-1EE8-448E-B317-50725C7D6955}"/>
                </a:ext>
              </a:extLst>
            </p:cNvPr>
            <p:cNvSpPr/>
            <p:nvPr/>
          </p:nvSpPr>
          <p:spPr>
            <a:xfrm rot="5400000">
              <a:off x="3472925" y="5191223"/>
              <a:ext cx="821699" cy="5516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轉換</a:t>
              </a:r>
            </a:p>
          </p:txBody>
        </p:sp>
      </p:grpSp>
      <p:graphicFrame>
        <p:nvGraphicFramePr>
          <p:cNvPr id="18" name="表格 17">
            <a:extLst>
              <a:ext uri="{FF2B5EF4-FFF2-40B4-BE49-F238E27FC236}">
                <a16:creationId xmlns:a16="http://schemas.microsoft.com/office/drawing/2014/main" id="{E7F87E0F-C564-4B39-AE6C-E0D0CC5D57D7}"/>
              </a:ext>
            </a:extLst>
          </p:cNvPr>
          <p:cNvGraphicFramePr>
            <a:graphicFrameLocks noGrp="1"/>
          </p:cNvGraphicFramePr>
          <p:nvPr>
            <p:extLst>
              <p:ext uri="{D42A27DB-BD31-4B8C-83A1-F6EECF244321}">
                <p14:modId xmlns:p14="http://schemas.microsoft.com/office/powerpoint/2010/main" val="3585263474"/>
              </p:ext>
            </p:extLst>
          </p:nvPr>
        </p:nvGraphicFramePr>
        <p:xfrm>
          <a:off x="1046855" y="2317479"/>
          <a:ext cx="6207760" cy="73660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3766942166"/>
                    </a:ext>
                  </a:extLst>
                </a:gridCol>
                <a:gridCol w="1371600">
                  <a:extLst>
                    <a:ext uri="{9D8B030D-6E8A-4147-A177-3AD203B41FA5}">
                      <a16:colId xmlns:a16="http://schemas.microsoft.com/office/drawing/2014/main" val="3025449252"/>
                    </a:ext>
                  </a:extLst>
                </a:gridCol>
                <a:gridCol w="3870960">
                  <a:extLst>
                    <a:ext uri="{9D8B030D-6E8A-4147-A177-3AD203B41FA5}">
                      <a16:colId xmlns:a16="http://schemas.microsoft.com/office/drawing/2014/main" val="3458601493"/>
                    </a:ext>
                  </a:extLst>
                </a:gridCol>
              </a:tblGrid>
              <a:tr h="346057">
                <a:tc rowSpan="2">
                  <a:txBody>
                    <a:bodyPr/>
                    <a:lstStyle/>
                    <a:p>
                      <a:pPr algn="ctr"/>
                      <a:r>
                        <a:rPr lang="zh-TW" altLang="en-US" b="1" dirty="0"/>
                        <a:t>熱力學</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第一定律</a:t>
                      </a:r>
                    </a:p>
                  </a:txBody>
                  <a:tcPr anchor="ctr"/>
                </a:tc>
                <a:tc>
                  <a:txBody>
                    <a:bodyPr/>
                    <a:lstStyle/>
                    <a:p>
                      <a:r>
                        <a:rPr lang="zh-TW" altLang="en-US" dirty="0"/>
                        <a:t>絕熱系統永不作功</a:t>
                      </a:r>
                    </a:p>
                  </a:txBody>
                  <a:tcPr/>
                </a:tc>
                <a:extLst>
                  <a:ext uri="{0D108BD9-81ED-4DB2-BD59-A6C34878D82A}">
                    <a16:rowId xmlns:a16="http://schemas.microsoft.com/office/drawing/2014/main" val="1376996044"/>
                  </a:ext>
                </a:extLst>
              </a:tr>
              <a:tr h="370840">
                <a:tc vMerge="1">
                  <a:txBody>
                    <a:bodyPr/>
                    <a:lstStyle/>
                    <a:p>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第二定律</a:t>
                      </a:r>
                    </a:p>
                  </a:txBody>
                  <a:tcPr anchor="ctr"/>
                </a:tc>
                <a:tc>
                  <a:txBody>
                    <a:bodyPr/>
                    <a:lstStyle/>
                    <a:p>
                      <a:r>
                        <a:rPr lang="zh-TW" altLang="en-US" dirty="0"/>
                        <a:t>孤立系統自發地朝著熱力學平衡方向</a:t>
                      </a:r>
                    </a:p>
                  </a:txBody>
                  <a:tcPr/>
                </a:tc>
                <a:extLst>
                  <a:ext uri="{0D108BD9-81ED-4DB2-BD59-A6C34878D82A}">
                    <a16:rowId xmlns:a16="http://schemas.microsoft.com/office/drawing/2014/main" val="1150212536"/>
                  </a:ext>
                </a:extLst>
              </a:tr>
            </a:tbl>
          </a:graphicData>
        </a:graphic>
      </p:graphicFrame>
      <p:sp>
        <p:nvSpPr>
          <p:cNvPr id="19" name="箭號: 向右 18">
            <a:extLst>
              <a:ext uri="{FF2B5EF4-FFF2-40B4-BE49-F238E27FC236}">
                <a16:creationId xmlns:a16="http://schemas.microsoft.com/office/drawing/2014/main" id="{074FE5EA-5B41-49F3-9F02-C3B20590BE36}"/>
              </a:ext>
            </a:extLst>
          </p:cNvPr>
          <p:cNvSpPr/>
          <p:nvPr/>
        </p:nvSpPr>
        <p:spPr>
          <a:xfrm>
            <a:off x="7407015" y="2317479"/>
            <a:ext cx="1148080" cy="672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結論</a:t>
            </a:r>
          </a:p>
        </p:txBody>
      </p:sp>
      <p:sp>
        <p:nvSpPr>
          <p:cNvPr id="20" name="矩形 19">
            <a:extLst>
              <a:ext uri="{FF2B5EF4-FFF2-40B4-BE49-F238E27FC236}">
                <a16:creationId xmlns:a16="http://schemas.microsoft.com/office/drawing/2014/main" id="{5C029A62-34F2-4C98-88F5-670035E35528}"/>
              </a:ext>
            </a:extLst>
          </p:cNvPr>
          <p:cNvSpPr/>
          <p:nvPr/>
        </p:nvSpPr>
        <p:spPr>
          <a:xfrm>
            <a:off x="8707495" y="2317479"/>
            <a:ext cx="2367280" cy="73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必須要有提供能源者</a:t>
            </a:r>
          </a:p>
        </p:txBody>
      </p:sp>
    </p:spTree>
    <p:extLst>
      <p:ext uri="{BB962C8B-B14F-4D97-AF65-F5344CB8AC3E}">
        <p14:creationId xmlns:p14="http://schemas.microsoft.com/office/powerpoint/2010/main" val="1114377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793</Words>
  <Application>Microsoft Office PowerPoint</Application>
  <PresentationFormat>寬螢幕</PresentationFormat>
  <Paragraphs>81</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微軟正黑體</vt:lpstr>
      <vt:lpstr>新細明體</vt:lpstr>
      <vt:lpstr>標楷體</vt:lpstr>
      <vt:lpstr>Arial</vt:lpstr>
      <vt:lpstr>Calibri</vt:lpstr>
      <vt:lpstr>Calibri Light</vt:lpstr>
      <vt:lpstr>Office 佈景主題</vt:lpstr>
      <vt:lpstr>永續能源 再生能源與生態環保</vt:lpstr>
      <vt:lpstr>動機</vt:lpstr>
      <vt:lpstr>特點</vt:lpstr>
      <vt:lpstr>概念與發想</vt:lpstr>
      <vt:lpstr>PowerPoint 簡報</vt:lpstr>
      <vt:lpstr>原理與功能</vt:lpstr>
      <vt:lpstr>進入DEMO</vt:lpstr>
      <vt:lpstr>設計過程與遭遇問題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永續環境與</dc:title>
  <dc:creator>SORA</dc:creator>
  <cp:lastModifiedBy>SORA</cp:lastModifiedBy>
  <cp:revision>34</cp:revision>
  <dcterms:created xsi:type="dcterms:W3CDTF">2018-06-02T11:28:52Z</dcterms:created>
  <dcterms:modified xsi:type="dcterms:W3CDTF">2018-06-03T02:18:29Z</dcterms:modified>
</cp:coreProperties>
</file>