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6" r:id="rId2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7468-047F-148A-1D41-271EE3B27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8D03C-3A9C-9952-77A1-0FB7FA848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1A597-72D5-8567-9D9F-25A4742E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10F10-A8C6-60E3-8D7C-98DBC46B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2209-B432-DCA3-E849-D0354D5D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11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462D-29B6-C912-1CDE-B1B56AA2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832BE-8D24-CCB1-E9BB-1F60F8355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CE8B3-D200-609F-74E9-626D9E19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263E-6EF2-0839-C89F-0879137D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89CC6-7CE0-4B7E-4CE1-46D1303B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87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EADE2-EF97-769E-E6A2-EAD2E7636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B0B31-376C-31DD-416A-6A29F2DCF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8EE41-E8AF-2BC2-5549-47C0DDF6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0A288-165A-3CA6-784A-130CCC08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763B7-A714-019D-A40D-9EA4DDFF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42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1BCC-0FAC-29F6-0923-4956CF75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A3DF-694E-825F-B803-6CFCFEA1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E19C4-E8D2-9FE3-1CF1-4EE84034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D8BB-2CA4-B624-09C0-1B47BE85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45F4-9AE9-4224-C15E-7ADC4DCD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42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3CA9-6654-40EB-FE27-3FF2DD78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CDAB3-BC1A-63BE-E62E-1EBDA4C6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2C1C8-172C-295E-E408-AE8575D6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6BC3-2DF9-E11C-1943-C7628CC0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48C54-2A43-666E-33FA-8E4F5C2B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82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F2EB-A74A-04D9-0E58-1B477BFA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6148D-9882-67E6-40A9-AE46359A3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25D51-4CF6-A1FA-C469-C1EF9EDE5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0A2AD-532E-8BE3-454D-C5DEB8C9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8B513-E090-9E35-3E18-13C56F76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B3384-A9DD-9B8C-EB22-0A4817CF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05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5DC7-0214-EBFB-63B7-A44014B2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8BA8B-187F-8539-A1F6-C87F5FA8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2665C-E7A0-A38C-DD77-F0FBE35AB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EA8FE-C014-9CF1-AB3C-1D7143327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7400E-574E-A182-3973-B55BA9F3F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39C79-990C-76B4-AFC1-498D8F1C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27D9A-899F-93A1-1252-076EE884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7ED84-6BBC-EEF0-58B1-82E629F7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04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94A4-62B1-E3DD-409A-E907C098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8A36A-288E-C981-709A-114B7889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18BBF-4723-2F8B-6D95-5DB2B6DA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04073-2A71-A876-FDB7-294E436B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23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5EA1F-6565-9F66-D7CD-61CB18E3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A93FA-7DC0-A530-932A-DA35F301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50598-9607-FC06-9B82-A68806CE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8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8939-C327-51F2-0BF3-5F79A39B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CDBA4-B7CD-6F8E-0390-6BE482B64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84A46-7493-37E8-90DE-9660746EB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E4435-E08A-2137-A2F5-F50ED101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33AF4-6C72-8FC8-C8B7-72E9F581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1429E-7E73-3956-AB62-35E0F385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33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9C72-8DBB-F410-246F-2D7A20F7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1283C-B7DF-B4C8-14CA-C38F1CAC5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22558-E7EA-6B01-CD53-B27F38034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E45D1-5200-39AA-5D84-C566F1D3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EC2F-DED1-7113-A499-5288D1F1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53EDD-90E0-A771-31CA-B5B57C49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32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BBCC8-78A9-8759-0FCF-D512BDF5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11919-1883-1A61-8A46-880CF6110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E8743-5C17-7496-EEA5-E08536926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192A50-5EA5-4A05-9467-D1AD35B8423A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BDA9A-5698-DA27-415C-2D5014EE6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CD9B4-1274-646C-8F67-41C5FA098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86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llm.c/blob/master/llmc/attention.cuh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arpathy/llm.c/blob/master/dev/cuda/attention_forward.cu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llm.c/blob/master/llmc/layernorm.cuh" TargetMode="External"/><Relationship Id="rId2" Type="http://schemas.openxmlformats.org/officeDocument/2006/relationships/hyperlink" Target="https://github.com/karpathy/llm.c/blob/master/dev/cuda/residual_forward.c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github.com/karpathy/llm.c/blob/master/cuda/layernorm_forward.cu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llm.c/blob/master/dev/cuda/gelu_forward.cu" TargetMode="External"/><Relationship Id="rId2" Type="http://schemas.openxmlformats.org/officeDocument/2006/relationships/hyperlink" Target="https://github.com/karpathy/llm.c/blob/master/llmc/gelu.cu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llm.c/blob/master/dev/cuda/matmul_forward.cu" TargetMode="External"/><Relationship Id="rId2" Type="http://schemas.openxmlformats.org/officeDocument/2006/relationships/hyperlink" Target="https://github.com/karpathy/llm.c/blob/master/llmc/matmul.cu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pathy/llm.c/blob/master/dev/cuda/attention_forward.cu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llm.c/blob/master/dev/cuda/layernorm_forward.cu" TargetMode="External"/><Relationship Id="rId2" Type="http://schemas.openxmlformats.org/officeDocument/2006/relationships/hyperlink" Target="https://github.com/karpathy/llm.c/blob/master/dev/cuda/gelu_forward.c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arpathy/llm.c/blob/master/dev/cuda/crossentropy_forward.cu" TargetMode="External"/><Relationship Id="rId4" Type="http://schemas.openxmlformats.org/officeDocument/2006/relationships/hyperlink" Target="https://github.com/karpathy/llm.c/blob/master/dev/cuda/residual_forward.cu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pathy/llm.c/blob/master/README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6D41-3B87-A4A6-503D-3E5DF0073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GPT-2: Architecture and GPU Acceleration</a:t>
            </a:r>
            <a:endParaRPr lang="pt-BR" sz="5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990E9-CFDB-3480-5DF7-30089550A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Deep Dive into its Inner Workings and Optimization for High Performance</a:t>
            </a:r>
            <a:endParaRPr lang="pt-BR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F7BC4D-2903-995B-128B-59C1559C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E57EFC6B-F2A8-4B42-8053-2E2EFC333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6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BF030-8E5F-7861-BD7D-C48EF901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The Heart of GPT: Attention (Part 2)</a:t>
            </a:r>
            <a:endParaRPr lang="pt-BR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9E630-68F9-EB07-E75B-675A47F4B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42" y="511293"/>
            <a:ext cx="4008460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6B36-A4F2-5C6B-54C0-35487A09D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1400"/>
              <a:t>Process per head (cont.):        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1400"/>
              <a:t>Attention Score Calculation: `Scores = (Q * K^T) / sqrt(</a:t>
            </a:r>
            <a:r>
              <a:rPr lang="en-US" sz="1400" err="1"/>
              <a:t>d_k</a:t>
            </a:r>
            <a:r>
              <a:rPr lang="en-US" sz="1400"/>
              <a:t>)`            * `</a:t>
            </a:r>
            <a:r>
              <a:rPr lang="en-US" sz="1400" err="1"/>
              <a:t>d_k</a:t>
            </a:r>
            <a:r>
              <a:rPr lang="en-US" sz="1400"/>
              <a:t>` is the dimension of the Key vectors.        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1400"/>
              <a:t>Masking: A mask is applied so tokens cannot "see" future tokens (essential for autoregression). Scores of future tokens are set to `-infinity`.        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1400" err="1"/>
              <a:t>Softmax</a:t>
            </a:r>
            <a:r>
              <a:rPr lang="en-US" sz="1400"/>
              <a:t>: Applied to the masked scores to obtain attention weights (probabilities that sum to 1).        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1400"/>
              <a:t>Head Output: Weighted sum of the Value vectors: `</a:t>
            </a:r>
            <a:r>
              <a:rPr lang="en-US" sz="1400" err="1"/>
              <a:t>Output_head</a:t>
            </a:r>
            <a:r>
              <a:rPr lang="en-US" sz="1400"/>
              <a:t> = </a:t>
            </a:r>
            <a:r>
              <a:rPr lang="en-US" sz="1400" err="1"/>
              <a:t>Attention_Weights</a:t>
            </a:r>
            <a:r>
              <a:rPr lang="en-US" sz="1400"/>
              <a:t> * V`.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113027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F8D24-C579-617E-D919-BA3D6BE2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s-PE" sz="3600"/>
              <a:t>The Power of "Multi-Head"</a:t>
            </a:r>
            <a:endParaRPr lang="pt-BR" sz="3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machine&#10;&#10;AI-generated content may be incorrect.">
            <a:extLst>
              <a:ext uri="{FF2B5EF4-FFF2-40B4-BE49-F238E27FC236}">
                <a16:creationId xmlns:a16="http://schemas.microsoft.com/office/drawing/2014/main" id="{3824A855-715D-11B0-9E58-287D8AE2F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44" y="1082463"/>
            <a:ext cx="5628018" cy="446020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0E1E-95A2-F241-7292-1FF32A560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300" dirty="0"/>
              <a:t>Multiple Heads: The attention process (Q, K, V, weight calculation) is performed `H` times in parallel, each time with different learned projection matrices. </a:t>
            </a:r>
          </a:p>
          <a:p>
            <a:r>
              <a:rPr lang="en-US" sz="1300" dirty="0"/>
              <a:t>Benefit: Each "head" can learn to focus on different types of relationships or aspects of the sequence. </a:t>
            </a:r>
          </a:p>
          <a:p>
            <a:r>
              <a:rPr lang="en-US" sz="1300" dirty="0"/>
              <a:t>Concatenation and Final Projection: The outputs of all `H` heads are concatenated and then passed through a final linear layer to produce the output of the Multi-Head Attention layer. </a:t>
            </a:r>
          </a:p>
          <a:p>
            <a:r>
              <a:rPr lang="en-US" sz="1300" dirty="0"/>
              <a:t>Reference: `</a:t>
            </a:r>
            <a:r>
              <a:rPr lang="en-US" sz="1300" dirty="0" err="1"/>
              <a:t>llmc</a:t>
            </a:r>
            <a:r>
              <a:rPr lang="en-US" sz="1300" dirty="0"/>
              <a:t>/</a:t>
            </a:r>
            <a:r>
              <a:rPr lang="en-US" sz="1300" dirty="0" err="1"/>
              <a:t>attention.cuh</a:t>
            </a:r>
            <a:r>
              <a:rPr lang="en-US" sz="1300" dirty="0"/>
              <a:t>`, `dev/</a:t>
            </a:r>
            <a:r>
              <a:rPr lang="en-US" sz="1300" dirty="0" err="1"/>
              <a:t>cuda</a:t>
            </a:r>
            <a:r>
              <a:rPr lang="en-US" sz="1300" dirty="0"/>
              <a:t>/attention_forward.cu` in `</a:t>
            </a:r>
            <a:r>
              <a:rPr lang="en-US" sz="1300" dirty="0" err="1"/>
              <a:t>llm.c</a:t>
            </a:r>
            <a:r>
              <a:rPr lang="en-US" sz="1300" dirty="0"/>
              <a:t>:</a:t>
            </a:r>
          </a:p>
          <a:p>
            <a:pPr lvl="1"/>
            <a:r>
              <a:rPr lang="pt-BR" sz="1300" dirty="0">
                <a:hlinkClick r:id="rId3"/>
              </a:rPr>
              <a:t>https://github.com/karpathy/llm.c/blob/master</a:t>
            </a:r>
            <a:r>
              <a:rPr lang="en-US" sz="1300" dirty="0">
                <a:hlinkClick r:id="rId3"/>
              </a:rPr>
              <a:t>/</a:t>
            </a:r>
            <a:r>
              <a:rPr lang="en-US" sz="1300" dirty="0" err="1">
                <a:hlinkClick r:id="rId3"/>
              </a:rPr>
              <a:t>llmc</a:t>
            </a:r>
            <a:r>
              <a:rPr lang="en-US" sz="1300" dirty="0">
                <a:hlinkClick r:id="rId3"/>
              </a:rPr>
              <a:t>/</a:t>
            </a:r>
            <a:r>
              <a:rPr lang="en-US" sz="1300" dirty="0" err="1">
                <a:hlinkClick r:id="rId3"/>
              </a:rPr>
              <a:t>attention.cuh</a:t>
            </a:r>
            <a:endParaRPr lang="en-US" sz="1300" dirty="0"/>
          </a:p>
          <a:p>
            <a:pPr lvl="1"/>
            <a:r>
              <a:rPr lang="pt-BR" sz="1300" dirty="0">
                <a:hlinkClick r:id="rId4"/>
              </a:rPr>
              <a:t>https://github.com/karpathy/llm.c/blob/master</a:t>
            </a:r>
            <a:r>
              <a:rPr lang="en-US" sz="1300" dirty="0">
                <a:hlinkClick r:id="rId4"/>
              </a:rPr>
              <a:t>/dev/cuda/attention_forward.cu</a:t>
            </a:r>
            <a:endParaRPr lang="en-US" sz="1300" dirty="0"/>
          </a:p>
          <a:p>
            <a:pPr lvl="1"/>
            <a:endParaRPr lang="pt-BR" sz="13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55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25744-3F1A-557C-30FA-35B0EAB9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s-PE" sz="4800"/>
              <a:t>Stability and Gradient Flow</a:t>
            </a:r>
            <a:endParaRPr lang="pt-BR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D7E6-0EB6-3673-F6BE-B3E54716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s-PE" sz="1000" dirty="0"/>
              <a:t>Residual </a:t>
            </a:r>
            <a:r>
              <a:rPr lang="es-PE" sz="1000" dirty="0" err="1"/>
              <a:t>Connection</a:t>
            </a:r>
            <a:r>
              <a:rPr lang="es-PE" sz="1000" dirty="0"/>
              <a:t> (</a:t>
            </a:r>
            <a:r>
              <a:rPr lang="es-PE" sz="1000" dirty="0" err="1"/>
              <a:t>Skip</a:t>
            </a:r>
            <a:r>
              <a:rPr lang="es-PE" sz="1000" dirty="0"/>
              <a:t> </a:t>
            </a:r>
            <a:r>
              <a:rPr lang="es-PE" sz="1000" dirty="0" err="1"/>
              <a:t>Connection</a:t>
            </a:r>
            <a:r>
              <a:rPr lang="es-PE" sz="1000" dirty="0"/>
              <a:t>): </a:t>
            </a:r>
          </a:p>
          <a:p>
            <a:pPr lvl="1"/>
            <a:r>
              <a:rPr lang="es-PE" sz="1000" dirty="0"/>
              <a:t>The input to the </a:t>
            </a:r>
            <a:r>
              <a:rPr lang="es-PE" sz="1000" dirty="0" err="1"/>
              <a:t>sublayer</a:t>
            </a:r>
            <a:r>
              <a:rPr lang="es-PE" sz="1000" dirty="0"/>
              <a:t> (</a:t>
            </a:r>
            <a:r>
              <a:rPr lang="es-PE" sz="1000" dirty="0" err="1"/>
              <a:t>e.g</a:t>
            </a:r>
            <a:r>
              <a:rPr lang="es-PE" sz="1000" dirty="0"/>
              <a:t>., </a:t>
            </a:r>
            <a:r>
              <a:rPr lang="es-PE" sz="1000" dirty="0" err="1"/>
              <a:t>Attention</a:t>
            </a:r>
            <a:r>
              <a:rPr lang="es-PE" sz="1000" dirty="0"/>
              <a:t>) </a:t>
            </a:r>
            <a:r>
              <a:rPr lang="es-PE" sz="1000" dirty="0" err="1"/>
              <a:t>is</a:t>
            </a:r>
            <a:r>
              <a:rPr lang="es-PE" sz="1000" dirty="0"/>
              <a:t> </a:t>
            </a:r>
            <a:r>
              <a:rPr lang="es-PE" sz="1000" dirty="0" err="1"/>
              <a:t>added</a:t>
            </a:r>
            <a:r>
              <a:rPr lang="es-PE" sz="1000" dirty="0"/>
              <a:t> to </a:t>
            </a:r>
            <a:r>
              <a:rPr lang="es-PE" sz="1000" dirty="0" err="1"/>
              <a:t>its</a:t>
            </a:r>
            <a:r>
              <a:rPr lang="es-PE" sz="1000" dirty="0"/>
              <a:t> output: `Input + </a:t>
            </a:r>
            <a:r>
              <a:rPr lang="es-PE" sz="1000" dirty="0" err="1"/>
              <a:t>Sublayer</a:t>
            </a:r>
            <a:r>
              <a:rPr lang="es-PE" sz="1000" dirty="0"/>
              <a:t>(Input)`. </a:t>
            </a:r>
          </a:p>
          <a:p>
            <a:pPr lvl="1"/>
            <a:r>
              <a:rPr lang="es-PE" sz="1000" dirty="0" err="1"/>
              <a:t>Helps</a:t>
            </a:r>
            <a:r>
              <a:rPr lang="es-PE" sz="1000" dirty="0"/>
              <a:t> </a:t>
            </a:r>
            <a:r>
              <a:rPr lang="es-PE" sz="1000" dirty="0" err="1"/>
              <a:t>train</a:t>
            </a:r>
            <a:r>
              <a:rPr lang="es-PE" sz="1000" dirty="0"/>
              <a:t> </a:t>
            </a:r>
            <a:r>
              <a:rPr lang="es-PE" sz="1000" dirty="0" err="1"/>
              <a:t>deeper</a:t>
            </a:r>
            <a:r>
              <a:rPr lang="es-PE" sz="1000" dirty="0"/>
              <a:t> </a:t>
            </a:r>
            <a:r>
              <a:rPr lang="es-PE" sz="1000" dirty="0" err="1"/>
              <a:t>networks</a:t>
            </a:r>
            <a:r>
              <a:rPr lang="es-PE" sz="1000" dirty="0"/>
              <a:t> </a:t>
            </a:r>
            <a:r>
              <a:rPr lang="es-PE" sz="1000" dirty="0" err="1"/>
              <a:t>by</a:t>
            </a:r>
            <a:r>
              <a:rPr lang="es-PE" sz="1000" dirty="0"/>
              <a:t> </a:t>
            </a:r>
            <a:r>
              <a:rPr lang="es-PE" sz="1000" dirty="0" err="1"/>
              <a:t>facilitating</a:t>
            </a:r>
            <a:r>
              <a:rPr lang="es-PE" sz="1000" dirty="0"/>
              <a:t> </a:t>
            </a:r>
            <a:r>
              <a:rPr lang="es-PE" sz="1000" dirty="0" err="1"/>
              <a:t>gradient</a:t>
            </a:r>
            <a:r>
              <a:rPr lang="es-PE" sz="1000" dirty="0"/>
              <a:t> </a:t>
            </a:r>
            <a:r>
              <a:rPr lang="es-PE" sz="1000" dirty="0" err="1"/>
              <a:t>flow</a:t>
            </a:r>
            <a:r>
              <a:rPr lang="es-PE" sz="1000" dirty="0"/>
              <a:t>. </a:t>
            </a:r>
          </a:p>
          <a:p>
            <a:pPr lvl="1"/>
            <a:r>
              <a:rPr lang="es-PE" sz="1000" dirty="0"/>
              <a:t>(Reference: `</a:t>
            </a:r>
            <a:r>
              <a:rPr lang="es-PE" sz="1000" dirty="0" err="1"/>
              <a:t>dev</a:t>
            </a:r>
            <a:r>
              <a:rPr lang="es-PE" sz="1000" dirty="0"/>
              <a:t>/</a:t>
            </a:r>
            <a:r>
              <a:rPr lang="es-PE" sz="1000" dirty="0" err="1"/>
              <a:t>cuda</a:t>
            </a:r>
            <a:r>
              <a:rPr lang="es-PE" sz="1000" dirty="0"/>
              <a:t>/residual_forward.cu` in `</a:t>
            </a:r>
            <a:r>
              <a:rPr lang="es-PE" sz="1000" dirty="0" err="1"/>
              <a:t>llm.c</a:t>
            </a:r>
            <a:r>
              <a:rPr lang="es-PE" sz="1000" dirty="0"/>
              <a:t>` </a:t>
            </a:r>
          </a:p>
          <a:p>
            <a:pPr lvl="2"/>
            <a:r>
              <a:rPr lang="pt-BR" sz="1000" dirty="0">
                <a:hlinkClick r:id="rId2"/>
              </a:rPr>
              <a:t>https://github.com/karpathy/llm.c/blob/master</a:t>
            </a:r>
            <a:r>
              <a:rPr lang="es-PE" sz="1000" dirty="0">
                <a:hlinkClick r:id="rId2"/>
              </a:rPr>
              <a:t>/dev/cuda/residual_forward.cu</a:t>
            </a:r>
            <a:endParaRPr lang="es-PE" sz="1000" dirty="0"/>
          </a:p>
          <a:p>
            <a:r>
              <a:rPr lang="es-PE" sz="1000" dirty="0" err="1"/>
              <a:t>Layer</a:t>
            </a:r>
            <a:r>
              <a:rPr lang="es-PE" sz="1000" dirty="0"/>
              <a:t> </a:t>
            </a:r>
            <a:r>
              <a:rPr lang="es-PE" sz="1000" dirty="0" err="1"/>
              <a:t>Normalization</a:t>
            </a:r>
            <a:r>
              <a:rPr lang="es-PE" sz="1000" dirty="0"/>
              <a:t>: </a:t>
            </a:r>
          </a:p>
          <a:p>
            <a:pPr lvl="1"/>
            <a:r>
              <a:rPr lang="es-PE" sz="1000" dirty="0" err="1"/>
              <a:t>Normalizes</a:t>
            </a:r>
            <a:r>
              <a:rPr lang="es-PE" sz="1000" dirty="0"/>
              <a:t> </a:t>
            </a:r>
            <a:r>
              <a:rPr lang="es-PE" sz="1000" dirty="0" err="1"/>
              <a:t>activations</a:t>
            </a:r>
            <a:r>
              <a:rPr lang="es-PE" sz="1000" dirty="0"/>
              <a:t> </a:t>
            </a:r>
            <a:r>
              <a:rPr lang="es-PE" sz="1000" dirty="0" err="1"/>
              <a:t>within</a:t>
            </a:r>
            <a:r>
              <a:rPr lang="es-PE" sz="1000" dirty="0"/>
              <a:t> the </a:t>
            </a:r>
            <a:r>
              <a:rPr lang="es-PE" sz="1000" dirty="0" err="1"/>
              <a:t>same</a:t>
            </a:r>
            <a:r>
              <a:rPr lang="es-PE" sz="1000" dirty="0"/>
              <a:t> </a:t>
            </a:r>
            <a:r>
              <a:rPr lang="es-PE" sz="1000" dirty="0" err="1"/>
              <a:t>layer</a:t>
            </a:r>
            <a:r>
              <a:rPr lang="es-PE" sz="1000" dirty="0"/>
              <a:t> for </a:t>
            </a:r>
            <a:r>
              <a:rPr lang="es-PE" sz="1000" dirty="0" err="1"/>
              <a:t>each</a:t>
            </a:r>
            <a:r>
              <a:rPr lang="es-PE" sz="1000" dirty="0"/>
              <a:t> token. </a:t>
            </a:r>
          </a:p>
          <a:p>
            <a:pPr lvl="1"/>
            <a:r>
              <a:rPr lang="es-PE" sz="1000" dirty="0" err="1"/>
              <a:t>Stabilizes</a:t>
            </a:r>
            <a:r>
              <a:rPr lang="es-PE" sz="1000" dirty="0"/>
              <a:t> training and reduces </a:t>
            </a:r>
            <a:r>
              <a:rPr lang="es-PE" sz="1000" dirty="0" err="1"/>
              <a:t>sensitivity</a:t>
            </a:r>
            <a:r>
              <a:rPr lang="es-PE" sz="1000" dirty="0"/>
              <a:t> to </a:t>
            </a:r>
            <a:r>
              <a:rPr lang="es-PE" sz="1000" dirty="0" err="1"/>
              <a:t>weight</a:t>
            </a:r>
            <a:r>
              <a:rPr lang="es-PE" sz="1000" dirty="0"/>
              <a:t> </a:t>
            </a:r>
            <a:r>
              <a:rPr lang="es-PE" sz="1000" dirty="0" err="1"/>
              <a:t>initialization</a:t>
            </a:r>
            <a:r>
              <a:rPr lang="es-PE" sz="1000" dirty="0"/>
              <a:t>. </a:t>
            </a:r>
          </a:p>
          <a:p>
            <a:pPr lvl="1"/>
            <a:r>
              <a:rPr lang="es-PE" sz="1000" dirty="0" err="1"/>
              <a:t>Applied</a:t>
            </a:r>
            <a:r>
              <a:rPr lang="es-PE" sz="1000" dirty="0"/>
              <a:t> AFTER the residual </a:t>
            </a:r>
            <a:r>
              <a:rPr lang="es-PE" sz="1000" dirty="0" err="1"/>
              <a:t>connection</a:t>
            </a:r>
            <a:r>
              <a:rPr lang="es-PE" sz="1000" dirty="0"/>
              <a:t> in GPT-2 (Post-LN </a:t>
            </a:r>
            <a:r>
              <a:rPr lang="es-PE" sz="1000" dirty="0" err="1"/>
              <a:t>variant</a:t>
            </a:r>
            <a:r>
              <a:rPr lang="es-PE" sz="1000" dirty="0"/>
              <a:t>, </a:t>
            </a:r>
            <a:r>
              <a:rPr lang="es-PE" sz="1000" dirty="0" err="1"/>
              <a:t>though</a:t>
            </a:r>
            <a:r>
              <a:rPr lang="es-PE" sz="1000" dirty="0"/>
              <a:t> Pre-LN </a:t>
            </a:r>
            <a:r>
              <a:rPr lang="es-PE" sz="1000" dirty="0" err="1"/>
              <a:t>is</a:t>
            </a:r>
            <a:r>
              <a:rPr lang="es-PE" sz="1000" dirty="0"/>
              <a:t> </a:t>
            </a:r>
            <a:r>
              <a:rPr lang="es-PE" sz="1000" dirty="0" err="1"/>
              <a:t>common</a:t>
            </a:r>
            <a:r>
              <a:rPr lang="es-PE" sz="1000" dirty="0"/>
              <a:t> in </a:t>
            </a:r>
            <a:r>
              <a:rPr lang="es-PE" sz="1000" dirty="0" err="1"/>
              <a:t>other</a:t>
            </a:r>
            <a:r>
              <a:rPr lang="es-PE" sz="1000" dirty="0"/>
              <a:t> </a:t>
            </a:r>
            <a:r>
              <a:rPr lang="es-PE" sz="1000" dirty="0" err="1"/>
              <a:t>models</a:t>
            </a:r>
            <a:r>
              <a:rPr lang="es-PE" sz="1000" dirty="0"/>
              <a:t>). </a:t>
            </a:r>
          </a:p>
          <a:p>
            <a:pPr lvl="1"/>
            <a:r>
              <a:rPr lang="es-PE" sz="1000" dirty="0"/>
              <a:t>Reference: `</a:t>
            </a:r>
            <a:r>
              <a:rPr lang="es-PE" sz="1000" dirty="0" err="1"/>
              <a:t>llmc</a:t>
            </a:r>
            <a:r>
              <a:rPr lang="es-PE" sz="1000" dirty="0"/>
              <a:t>/</a:t>
            </a:r>
            <a:r>
              <a:rPr lang="es-PE" sz="1000" dirty="0" err="1"/>
              <a:t>layernorm.cuh</a:t>
            </a:r>
            <a:r>
              <a:rPr lang="es-PE" sz="1000" dirty="0"/>
              <a:t>`, `</a:t>
            </a:r>
            <a:r>
              <a:rPr lang="es-PE" sz="1000" dirty="0" err="1"/>
              <a:t>dev</a:t>
            </a:r>
            <a:r>
              <a:rPr lang="es-PE" sz="1000" dirty="0"/>
              <a:t>/</a:t>
            </a:r>
            <a:r>
              <a:rPr lang="es-PE" sz="1000" dirty="0" err="1"/>
              <a:t>cuda</a:t>
            </a:r>
            <a:r>
              <a:rPr lang="es-PE" sz="1000" dirty="0"/>
              <a:t>/layernorm_forward.cu` in `</a:t>
            </a:r>
            <a:r>
              <a:rPr lang="es-PE" sz="1000" dirty="0" err="1"/>
              <a:t>llm.c</a:t>
            </a:r>
            <a:r>
              <a:rPr lang="es-PE" sz="1000" dirty="0"/>
              <a:t>` </a:t>
            </a:r>
          </a:p>
          <a:p>
            <a:pPr lvl="2"/>
            <a:r>
              <a:rPr lang="pt-BR" sz="1000" dirty="0">
                <a:hlinkClick r:id="rId3"/>
              </a:rPr>
              <a:t>https://github.com/karpathy/llm.c/blob/master</a:t>
            </a:r>
            <a:r>
              <a:rPr lang="es-PE" sz="1000" dirty="0">
                <a:hlinkClick r:id="rId3"/>
              </a:rPr>
              <a:t>/</a:t>
            </a:r>
            <a:r>
              <a:rPr lang="es-PE" sz="1000" dirty="0" err="1">
                <a:hlinkClick r:id="rId3"/>
              </a:rPr>
              <a:t>llmc</a:t>
            </a:r>
            <a:r>
              <a:rPr lang="es-PE" sz="1000" dirty="0">
                <a:hlinkClick r:id="rId3"/>
              </a:rPr>
              <a:t>/</a:t>
            </a:r>
            <a:r>
              <a:rPr lang="es-PE" sz="1000" dirty="0" err="1">
                <a:hlinkClick r:id="rId3"/>
              </a:rPr>
              <a:t>layernorm.cuh</a:t>
            </a:r>
            <a:endParaRPr lang="es-PE" sz="1000" dirty="0"/>
          </a:p>
          <a:p>
            <a:pPr lvl="2"/>
            <a:r>
              <a:rPr lang="pt-BR" sz="1000" dirty="0">
                <a:hlinkClick r:id="rId4"/>
              </a:rPr>
              <a:t>https://github.com/karpathy/llm.c/blob/master/dev/</a:t>
            </a:r>
            <a:r>
              <a:rPr lang="es-PE" sz="1000" dirty="0">
                <a:hlinkClick r:id="rId4"/>
              </a:rPr>
              <a:t>cuda/layernorm_forward.cu</a:t>
            </a:r>
            <a:endParaRPr lang="es-PE" sz="1000" dirty="0"/>
          </a:p>
          <a:p>
            <a:pPr marL="914400" lvl="2" indent="0">
              <a:buNone/>
            </a:pPr>
            <a:endParaRPr lang="pt-BR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51150-1C48-536C-7245-49BE9E4A4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111" y="627954"/>
            <a:ext cx="3038039" cy="53533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97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0314E-8387-8365-0D50-94874968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s-PE" sz="3300"/>
              <a:t>Additional Positional Processing</a:t>
            </a:r>
            <a:endParaRPr lang="pt-BR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7B6F1-6C7C-A0E1-9669-E89D267CC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s-PE" sz="1400" dirty="0" err="1"/>
              <a:t>Applied</a:t>
            </a:r>
            <a:r>
              <a:rPr lang="es-PE" sz="1400" dirty="0"/>
              <a:t> </a:t>
            </a:r>
            <a:r>
              <a:rPr lang="es-PE" sz="1400" dirty="0" err="1"/>
              <a:t>independently</a:t>
            </a:r>
            <a:r>
              <a:rPr lang="es-PE" sz="1400" dirty="0"/>
              <a:t> to the output </a:t>
            </a:r>
            <a:r>
              <a:rPr lang="es-PE" sz="1400" dirty="0" err="1"/>
              <a:t>of</a:t>
            </a:r>
            <a:r>
              <a:rPr lang="es-PE" sz="1400" dirty="0"/>
              <a:t> </a:t>
            </a:r>
            <a:r>
              <a:rPr lang="es-PE" sz="1400" dirty="0" err="1"/>
              <a:t>each</a:t>
            </a:r>
            <a:r>
              <a:rPr lang="es-PE" sz="1400" dirty="0"/>
              <a:t> position </a:t>
            </a:r>
            <a:r>
              <a:rPr lang="es-PE" sz="1400" dirty="0" err="1"/>
              <a:t>from</a:t>
            </a:r>
            <a:r>
              <a:rPr lang="es-PE" sz="1400" dirty="0"/>
              <a:t> the </a:t>
            </a:r>
            <a:r>
              <a:rPr lang="es-PE" sz="1400" dirty="0" err="1"/>
              <a:t>previous</a:t>
            </a:r>
            <a:r>
              <a:rPr lang="es-PE" sz="1400" dirty="0"/>
              <a:t> </a:t>
            </a:r>
            <a:r>
              <a:rPr lang="es-PE" sz="1400" dirty="0" err="1"/>
              <a:t>layer</a:t>
            </a:r>
            <a:r>
              <a:rPr lang="es-PE" sz="1400" dirty="0"/>
              <a:t> (</a:t>
            </a:r>
            <a:r>
              <a:rPr lang="es-PE" sz="1400" dirty="0" err="1"/>
              <a:t>Attention</a:t>
            </a:r>
            <a:r>
              <a:rPr lang="es-PE" sz="1400" dirty="0"/>
              <a:t> + </a:t>
            </a:r>
            <a:r>
              <a:rPr lang="es-PE" sz="1400" dirty="0" err="1"/>
              <a:t>LayerNorm</a:t>
            </a:r>
            <a:r>
              <a:rPr lang="es-PE" sz="1400" dirty="0"/>
              <a:t>). </a:t>
            </a:r>
          </a:p>
          <a:p>
            <a:r>
              <a:rPr lang="es-PE" sz="1400" dirty="0" err="1"/>
              <a:t>Typically</a:t>
            </a:r>
            <a:r>
              <a:rPr lang="es-PE" sz="1400" dirty="0"/>
              <a:t> </a:t>
            </a:r>
            <a:r>
              <a:rPr lang="es-PE" sz="1400" dirty="0" err="1"/>
              <a:t>consists</a:t>
            </a:r>
            <a:r>
              <a:rPr lang="es-PE" sz="1400" dirty="0"/>
              <a:t> </a:t>
            </a:r>
            <a:r>
              <a:rPr lang="es-PE" sz="1400" dirty="0" err="1"/>
              <a:t>of</a:t>
            </a:r>
            <a:r>
              <a:rPr lang="es-PE" sz="1400" dirty="0"/>
              <a:t>: </a:t>
            </a:r>
          </a:p>
          <a:p>
            <a:pPr lvl="1"/>
            <a:r>
              <a:rPr lang="es-PE" sz="1400" dirty="0"/>
              <a:t>1. Linear </a:t>
            </a:r>
            <a:r>
              <a:rPr lang="es-PE" sz="1400" dirty="0" err="1"/>
              <a:t>Layer</a:t>
            </a:r>
            <a:r>
              <a:rPr lang="es-PE" sz="1400" dirty="0"/>
              <a:t> (</a:t>
            </a:r>
            <a:r>
              <a:rPr lang="es-PE" sz="1400" dirty="0" err="1"/>
              <a:t>expands</a:t>
            </a:r>
            <a:r>
              <a:rPr lang="es-PE" sz="1400" dirty="0"/>
              <a:t> </a:t>
            </a:r>
            <a:r>
              <a:rPr lang="es-PE" sz="1400" dirty="0" err="1"/>
              <a:t>dimension</a:t>
            </a:r>
            <a:r>
              <a:rPr lang="es-PE" sz="1400" dirty="0"/>
              <a:t>). </a:t>
            </a:r>
          </a:p>
          <a:p>
            <a:pPr lvl="1"/>
            <a:r>
              <a:rPr lang="es-PE" sz="1400" dirty="0"/>
              <a:t>2. Non-linear </a:t>
            </a:r>
            <a:r>
              <a:rPr lang="es-PE" sz="1400" dirty="0" err="1"/>
              <a:t>Activation</a:t>
            </a:r>
            <a:r>
              <a:rPr lang="es-PE" sz="1400" dirty="0"/>
              <a:t> </a:t>
            </a:r>
            <a:r>
              <a:rPr lang="es-PE" sz="1400" dirty="0" err="1"/>
              <a:t>Function</a:t>
            </a:r>
            <a:r>
              <a:rPr lang="es-PE" sz="1400" dirty="0"/>
              <a:t> (</a:t>
            </a:r>
            <a:r>
              <a:rPr lang="es-PE" sz="1400" dirty="0" err="1"/>
              <a:t>e.g</a:t>
            </a:r>
            <a:r>
              <a:rPr lang="es-PE" sz="1400" dirty="0"/>
              <a:t>., GELU - Gaussian Error Linear Unit). </a:t>
            </a:r>
          </a:p>
          <a:p>
            <a:pPr lvl="2"/>
            <a:r>
              <a:rPr lang="es-PE" sz="1400" dirty="0"/>
              <a:t>Reference: `</a:t>
            </a:r>
            <a:r>
              <a:rPr lang="es-PE" sz="1400" dirty="0" err="1"/>
              <a:t>llmc</a:t>
            </a:r>
            <a:r>
              <a:rPr lang="es-PE" sz="1400" dirty="0"/>
              <a:t>/</a:t>
            </a:r>
            <a:r>
              <a:rPr lang="es-PE" sz="1400" dirty="0" err="1"/>
              <a:t>gelu.cuh</a:t>
            </a:r>
            <a:r>
              <a:rPr lang="es-PE" sz="1400" dirty="0"/>
              <a:t>`, `</a:t>
            </a:r>
            <a:r>
              <a:rPr lang="es-PE" sz="1400" dirty="0" err="1"/>
              <a:t>dev</a:t>
            </a:r>
            <a:r>
              <a:rPr lang="es-PE" sz="1400" dirty="0"/>
              <a:t>/</a:t>
            </a:r>
            <a:r>
              <a:rPr lang="es-PE" sz="1400" dirty="0" err="1"/>
              <a:t>cuda</a:t>
            </a:r>
            <a:r>
              <a:rPr lang="es-PE" sz="1400" dirty="0"/>
              <a:t>/gelu_forward.cu` in `</a:t>
            </a:r>
            <a:r>
              <a:rPr lang="es-PE" sz="1400" dirty="0" err="1"/>
              <a:t>llm.c</a:t>
            </a:r>
            <a:r>
              <a:rPr lang="es-PE" sz="1400" dirty="0"/>
              <a:t>` </a:t>
            </a:r>
          </a:p>
          <a:p>
            <a:pPr lvl="3"/>
            <a:r>
              <a:rPr lang="es-PE" sz="1400" dirty="0">
                <a:hlinkClick r:id="rId2"/>
              </a:rPr>
              <a:t>https://github.com/karpathy/llm.c/blob/master/llmc/gelu.cuh</a:t>
            </a:r>
            <a:endParaRPr lang="es-PE" sz="1400" dirty="0"/>
          </a:p>
          <a:p>
            <a:pPr lvl="3"/>
            <a:r>
              <a:rPr lang="es-PE" sz="1400" dirty="0">
                <a:hlinkClick r:id="rId3"/>
              </a:rPr>
              <a:t>https://github.com/karpathy/llm.c/blob/master/dev/cuda/gelu_forward.cu</a:t>
            </a:r>
            <a:endParaRPr lang="es-PE" sz="1400" dirty="0"/>
          </a:p>
          <a:p>
            <a:pPr lvl="1"/>
            <a:r>
              <a:rPr lang="es-PE" sz="1400" dirty="0"/>
              <a:t>3. Linear </a:t>
            </a:r>
            <a:r>
              <a:rPr lang="es-PE" sz="1400" dirty="0" err="1"/>
              <a:t>Layer</a:t>
            </a:r>
            <a:r>
              <a:rPr lang="es-PE" sz="1400" dirty="0"/>
              <a:t> (</a:t>
            </a:r>
            <a:r>
              <a:rPr lang="es-PE" sz="1400" dirty="0" err="1"/>
              <a:t>contracts</a:t>
            </a:r>
            <a:r>
              <a:rPr lang="es-PE" sz="1400" dirty="0"/>
              <a:t> </a:t>
            </a:r>
            <a:r>
              <a:rPr lang="es-PE" sz="1400" dirty="0" err="1"/>
              <a:t>dimension</a:t>
            </a:r>
            <a:r>
              <a:rPr lang="es-PE" sz="1400" dirty="0"/>
              <a:t> back to original). </a:t>
            </a:r>
          </a:p>
          <a:p>
            <a:r>
              <a:rPr lang="es-PE" sz="1400" dirty="0" err="1"/>
              <a:t>Followed</a:t>
            </a:r>
            <a:r>
              <a:rPr lang="es-PE" sz="1400" dirty="0"/>
              <a:t> </a:t>
            </a:r>
            <a:r>
              <a:rPr lang="es-PE" sz="1400" dirty="0" err="1"/>
              <a:t>by</a:t>
            </a:r>
            <a:r>
              <a:rPr lang="es-PE" sz="1400" dirty="0"/>
              <a:t> </a:t>
            </a:r>
            <a:r>
              <a:rPr lang="es-PE" sz="1400" dirty="0" err="1"/>
              <a:t>another</a:t>
            </a:r>
            <a:r>
              <a:rPr lang="es-PE" sz="1400" dirty="0"/>
              <a:t> Residual </a:t>
            </a:r>
            <a:r>
              <a:rPr lang="es-PE" sz="1400" dirty="0" err="1"/>
              <a:t>Connection</a:t>
            </a:r>
            <a:r>
              <a:rPr lang="es-PE" sz="1400" dirty="0"/>
              <a:t> and </a:t>
            </a:r>
            <a:r>
              <a:rPr lang="es-PE" sz="1400" dirty="0" err="1"/>
              <a:t>Layer</a:t>
            </a:r>
            <a:r>
              <a:rPr lang="es-PE" sz="1400" dirty="0"/>
              <a:t> </a:t>
            </a:r>
            <a:r>
              <a:rPr lang="es-PE" sz="1400" dirty="0" err="1"/>
              <a:t>Normalization</a:t>
            </a:r>
            <a:r>
              <a:rPr lang="es-PE" sz="1400" dirty="0"/>
              <a:t>.</a:t>
            </a:r>
            <a:endParaRPr lang="pt-BR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87C6B-0942-292F-827C-D19A0BF20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368" y="901032"/>
            <a:ext cx="2839502" cy="511622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3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44747-0987-1639-5949-EB44AB72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s-PE" sz="5400"/>
              <a:t>Why GPUs for LLMs?</a:t>
            </a:r>
            <a:endParaRPr lang="pt-BR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C1C7-72D6-6F6B-E84B-BB3A8A11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1900" dirty="0"/>
              <a:t>LLMs require an enormous amount of computation. </a:t>
            </a:r>
          </a:p>
          <a:p>
            <a:r>
              <a:rPr lang="en-US" sz="1900" dirty="0"/>
              <a:t>GPUs are designed for massive data parallelism. </a:t>
            </a:r>
          </a:p>
          <a:p>
            <a:r>
              <a:rPr lang="en-US" sz="1900" dirty="0"/>
              <a:t>Key GPU Features for Acceleration:** </a:t>
            </a:r>
          </a:p>
          <a:p>
            <a:pPr lvl="1"/>
            <a:r>
              <a:rPr lang="en-US" sz="1900" dirty="0"/>
              <a:t>Thousands of Cores: Execute many operations simultaneously. </a:t>
            </a:r>
          </a:p>
          <a:p>
            <a:pPr lvl="1"/>
            <a:r>
              <a:rPr lang="en-US" sz="1900" dirty="0"/>
              <a:t>SIMT (Single Instruction, Multiple Threads): Groups of threads (warps) execute the same instruction on different data. </a:t>
            </a:r>
          </a:p>
          <a:p>
            <a:pPr lvl="1"/>
            <a:r>
              <a:rPr lang="en-US" sz="1900" dirty="0"/>
              <a:t>High Memory Bandwidth: Essential for feeding data to cores quickly. </a:t>
            </a:r>
          </a:p>
          <a:p>
            <a:pPr lvl="1"/>
            <a:r>
              <a:rPr lang="en-US" sz="1900" dirty="0"/>
              <a:t>Memory Hierarchy: Global, Shared, L1/L2, Registers. Efficient management is crucial. </a:t>
            </a:r>
          </a:p>
          <a:p>
            <a:r>
              <a:rPr lang="en-US" sz="1900" dirty="0"/>
              <a:t>CUDA Kernels: Functions written in C/C++ that run on the GPU, leveraging its parallelism.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740530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41323-00AD-9F8B-FCD9-A2CE3E23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PE" sz="4800"/>
              <a:t>GPUs and Matrix Multiplication (GEMM)</a:t>
            </a:r>
            <a:endParaRPr lang="pt-BR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B5457-AE6C-5589-9D29-2C0316873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s-PE" sz="1100" dirty="0"/>
              <a:t>Dense </a:t>
            </a:r>
            <a:r>
              <a:rPr lang="es-PE" sz="1100" dirty="0" err="1"/>
              <a:t>matrix</a:t>
            </a:r>
            <a:r>
              <a:rPr lang="es-PE" sz="1100" dirty="0"/>
              <a:t> </a:t>
            </a:r>
            <a:r>
              <a:rPr lang="es-PE" sz="1100" dirty="0" err="1"/>
              <a:t>multiplications</a:t>
            </a:r>
            <a:r>
              <a:rPr lang="es-PE" sz="1100" dirty="0"/>
              <a:t> are the </a:t>
            </a:r>
            <a:r>
              <a:rPr lang="es-PE" sz="1100" dirty="0" err="1"/>
              <a:t>most</a:t>
            </a:r>
            <a:r>
              <a:rPr lang="es-PE" sz="1100" dirty="0"/>
              <a:t> </a:t>
            </a:r>
            <a:r>
              <a:rPr lang="es-PE" sz="1100" dirty="0" err="1"/>
              <a:t>common</a:t>
            </a:r>
            <a:r>
              <a:rPr lang="es-PE" sz="1100" dirty="0"/>
              <a:t> and </a:t>
            </a:r>
            <a:r>
              <a:rPr lang="es-PE" sz="1100" dirty="0" err="1"/>
              <a:t>expensive</a:t>
            </a:r>
            <a:r>
              <a:rPr lang="es-PE" sz="1100" dirty="0"/>
              <a:t> </a:t>
            </a:r>
            <a:r>
              <a:rPr lang="es-PE" sz="1100" dirty="0" err="1"/>
              <a:t>operation</a:t>
            </a:r>
            <a:r>
              <a:rPr lang="es-PE" sz="1100" dirty="0"/>
              <a:t> in LLMs (QKV </a:t>
            </a:r>
            <a:r>
              <a:rPr lang="es-PE" sz="1100" dirty="0" err="1"/>
              <a:t>projections</a:t>
            </a:r>
            <a:r>
              <a:rPr lang="es-PE" sz="1100" dirty="0"/>
              <a:t>, FFN </a:t>
            </a:r>
            <a:r>
              <a:rPr lang="es-PE" sz="1100" dirty="0" err="1"/>
              <a:t>layers</a:t>
            </a:r>
            <a:r>
              <a:rPr lang="es-PE" sz="1100" dirty="0"/>
              <a:t>, output </a:t>
            </a:r>
            <a:r>
              <a:rPr lang="es-PE" sz="1100" dirty="0" err="1"/>
              <a:t>layer</a:t>
            </a:r>
            <a:r>
              <a:rPr lang="es-PE" sz="1100" dirty="0"/>
              <a:t>). </a:t>
            </a:r>
          </a:p>
          <a:p>
            <a:r>
              <a:rPr lang="es-PE" sz="1100" dirty="0"/>
              <a:t>GPU Strategy (GEMM </a:t>
            </a:r>
            <a:r>
              <a:rPr lang="es-PE" sz="1100" dirty="0" err="1"/>
              <a:t>Kernel</a:t>
            </a:r>
            <a:r>
              <a:rPr lang="es-PE" sz="1100" dirty="0"/>
              <a:t>):</a:t>
            </a:r>
          </a:p>
          <a:p>
            <a:pPr lvl="1"/>
            <a:r>
              <a:rPr lang="es-PE" sz="1100" dirty="0"/>
              <a:t>The output </a:t>
            </a:r>
            <a:r>
              <a:rPr lang="es-PE" sz="1100" dirty="0" err="1"/>
              <a:t>matrix</a:t>
            </a:r>
            <a:r>
              <a:rPr lang="es-PE" sz="1100" dirty="0"/>
              <a:t> </a:t>
            </a:r>
            <a:r>
              <a:rPr lang="es-PE" sz="1100" dirty="0" err="1"/>
              <a:t>is</a:t>
            </a:r>
            <a:r>
              <a:rPr lang="es-PE" sz="1100" dirty="0"/>
              <a:t> </a:t>
            </a:r>
            <a:r>
              <a:rPr lang="es-PE" sz="1100" dirty="0" err="1"/>
              <a:t>divided</a:t>
            </a:r>
            <a:r>
              <a:rPr lang="es-PE" sz="1100" dirty="0"/>
              <a:t> </a:t>
            </a:r>
            <a:r>
              <a:rPr lang="es-PE" sz="1100" dirty="0" err="1"/>
              <a:t>into</a:t>
            </a:r>
            <a:r>
              <a:rPr lang="es-PE" sz="1100" dirty="0"/>
              <a:t> tiles. </a:t>
            </a:r>
          </a:p>
          <a:p>
            <a:pPr lvl="1"/>
            <a:r>
              <a:rPr lang="es-PE" sz="1100" dirty="0" err="1"/>
              <a:t>Each</a:t>
            </a:r>
            <a:r>
              <a:rPr lang="es-PE" sz="1100" dirty="0"/>
              <a:t> GPU </a:t>
            </a:r>
            <a:r>
              <a:rPr lang="es-PE" sz="1100" dirty="0" err="1"/>
              <a:t>thread</a:t>
            </a:r>
            <a:r>
              <a:rPr lang="es-PE" sz="1100" dirty="0"/>
              <a:t> block computes </a:t>
            </a:r>
            <a:r>
              <a:rPr lang="es-PE" sz="1100" dirty="0" err="1"/>
              <a:t>one</a:t>
            </a:r>
            <a:r>
              <a:rPr lang="es-PE" sz="1100" dirty="0"/>
              <a:t> tile </a:t>
            </a:r>
            <a:r>
              <a:rPr lang="es-PE" sz="1100" dirty="0" err="1"/>
              <a:t>of</a:t>
            </a:r>
            <a:r>
              <a:rPr lang="es-PE" sz="1100" dirty="0"/>
              <a:t> the </a:t>
            </a:r>
            <a:r>
              <a:rPr lang="es-PE" sz="1100" dirty="0" err="1"/>
              <a:t>result</a:t>
            </a:r>
            <a:r>
              <a:rPr lang="es-PE" sz="1100" dirty="0"/>
              <a:t> </a:t>
            </a:r>
            <a:r>
              <a:rPr lang="es-PE" sz="1100" dirty="0" err="1"/>
              <a:t>matrix</a:t>
            </a:r>
            <a:r>
              <a:rPr lang="es-PE" sz="1100" dirty="0"/>
              <a:t>. </a:t>
            </a:r>
          </a:p>
          <a:p>
            <a:pPr lvl="1"/>
            <a:r>
              <a:rPr lang="es-PE" sz="1100" dirty="0" err="1"/>
              <a:t>Threads</a:t>
            </a:r>
            <a:r>
              <a:rPr lang="es-PE" sz="1100" dirty="0"/>
              <a:t> </a:t>
            </a:r>
            <a:r>
              <a:rPr lang="es-PE" sz="1100" dirty="0" err="1"/>
              <a:t>within</a:t>
            </a:r>
            <a:r>
              <a:rPr lang="es-PE" sz="1100" dirty="0"/>
              <a:t> a block </a:t>
            </a:r>
            <a:r>
              <a:rPr lang="es-PE" sz="1100" dirty="0" err="1"/>
              <a:t>collaborate</a:t>
            </a:r>
            <a:r>
              <a:rPr lang="es-PE" sz="1100" dirty="0"/>
              <a:t>: </a:t>
            </a:r>
          </a:p>
          <a:p>
            <a:pPr lvl="2"/>
            <a:r>
              <a:rPr lang="es-PE" sz="1100" dirty="0"/>
              <a:t>Load tiles </a:t>
            </a:r>
            <a:r>
              <a:rPr lang="es-PE" sz="1100" dirty="0" err="1"/>
              <a:t>of</a:t>
            </a:r>
            <a:r>
              <a:rPr lang="es-PE" sz="1100" dirty="0"/>
              <a:t> input matrices </a:t>
            </a:r>
            <a:r>
              <a:rPr lang="es-PE" sz="1100" dirty="0" err="1"/>
              <a:t>into</a:t>
            </a:r>
            <a:r>
              <a:rPr lang="es-PE" sz="1100" dirty="0"/>
              <a:t> **</a:t>
            </a:r>
            <a:r>
              <a:rPr lang="es-PE" sz="1100" dirty="0" err="1"/>
              <a:t>shared</a:t>
            </a:r>
            <a:r>
              <a:rPr lang="es-PE" sz="1100" dirty="0"/>
              <a:t> </a:t>
            </a:r>
            <a:r>
              <a:rPr lang="es-PE" sz="1100" dirty="0" err="1"/>
              <a:t>memory</a:t>
            </a:r>
            <a:r>
              <a:rPr lang="es-PE" sz="1100" dirty="0"/>
              <a:t>** (</a:t>
            </a:r>
            <a:r>
              <a:rPr lang="es-PE" sz="1100" dirty="0" err="1"/>
              <a:t>faster</a:t>
            </a:r>
            <a:r>
              <a:rPr lang="es-PE" sz="1100" dirty="0"/>
              <a:t> and reduces global </a:t>
            </a:r>
            <a:r>
              <a:rPr lang="es-PE" sz="1100" dirty="0" err="1"/>
              <a:t>memory</a:t>
            </a:r>
            <a:r>
              <a:rPr lang="es-PE" sz="1100" dirty="0"/>
              <a:t> </a:t>
            </a:r>
            <a:r>
              <a:rPr lang="es-PE" sz="1100" dirty="0" err="1"/>
              <a:t>access</a:t>
            </a:r>
            <a:r>
              <a:rPr lang="es-PE" sz="1100" dirty="0"/>
              <a:t>). * </a:t>
            </a:r>
            <a:r>
              <a:rPr lang="es-PE" sz="1100" dirty="0" err="1"/>
              <a:t>Perform</a:t>
            </a:r>
            <a:r>
              <a:rPr lang="es-PE" sz="1100" dirty="0"/>
              <a:t> </a:t>
            </a:r>
            <a:r>
              <a:rPr lang="es-PE" sz="1100" dirty="0" err="1"/>
              <a:t>partial</a:t>
            </a:r>
            <a:r>
              <a:rPr lang="es-PE" sz="1100" dirty="0"/>
              <a:t> </a:t>
            </a:r>
            <a:r>
              <a:rPr lang="es-PE" sz="1100" dirty="0" err="1"/>
              <a:t>dot</a:t>
            </a:r>
            <a:r>
              <a:rPr lang="es-PE" sz="1100" dirty="0"/>
              <a:t> </a:t>
            </a:r>
            <a:r>
              <a:rPr lang="es-PE" sz="1100" dirty="0" err="1"/>
              <a:t>products</a:t>
            </a:r>
            <a:r>
              <a:rPr lang="es-PE" sz="1100" dirty="0"/>
              <a:t> and </a:t>
            </a:r>
            <a:r>
              <a:rPr lang="es-PE" sz="1100" dirty="0" err="1"/>
              <a:t>accumulate</a:t>
            </a:r>
            <a:r>
              <a:rPr lang="es-PE" sz="1100" dirty="0"/>
              <a:t> </a:t>
            </a:r>
            <a:r>
              <a:rPr lang="es-PE" sz="1100" dirty="0" err="1"/>
              <a:t>results</a:t>
            </a:r>
            <a:r>
              <a:rPr lang="es-PE" sz="1100" dirty="0"/>
              <a:t>. </a:t>
            </a:r>
          </a:p>
          <a:p>
            <a:pPr lvl="2"/>
            <a:r>
              <a:rPr lang="es-PE" sz="1100" dirty="0" err="1"/>
              <a:t>Libraries</a:t>
            </a:r>
            <a:r>
              <a:rPr lang="es-PE" sz="1100" dirty="0"/>
              <a:t> </a:t>
            </a:r>
            <a:r>
              <a:rPr lang="es-PE" sz="1100" dirty="0" err="1"/>
              <a:t>like</a:t>
            </a:r>
            <a:r>
              <a:rPr lang="es-PE" sz="1100" dirty="0"/>
              <a:t> </a:t>
            </a:r>
            <a:r>
              <a:rPr lang="es-PE" sz="1100" dirty="0" err="1"/>
              <a:t>cuBLAS</a:t>
            </a:r>
            <a:r>
              <a:rPr lang="es-PE" sz="1100" dirty="0"/>
              <a:t> </a:t>
            </a:r>
            <a:r>
              <a:rPr lang="es-PE" sz="1100" dirty="0" err="1"/>
              <a:t>offer</a:t>
            </a:r>
            <a:r>
              <a:rPr lang="es-PE" sz="1100" dirty="0"/>
              <a:t> </a:t>
            </a:r>
            <a:r>
              <a:rPr lang="es-PE" sz="1100" dirty="0" err="1"/>
              <a:t>highly</a:t>
            </a:r>
            <a:r>
              <a:rPr lang="es-PE" sz="1100" dirty="0"/>
              <a:t> </a:t>
            </a:r>
            <a:r>
              <a:rPr lang="es-PE" sz="1100" dirty="0" err="1"/>
              <a:t>optimized</a:t>
            </a:r>
            <a:r>
              <a:rPr lang="es-PE" sz="1100" dirty="0"/>
              <a:t> GEMM </a:t>
            </a:r>
            <a:r>
              <a:rPr lang="es-PE" sz="1100" dirty="0" err="1"/>
              <a:t>implementations</a:t>
            </a:r>
            <a:r>
              <a:rPr lang="es-PE" sz="1100" dirty="0"/>
              <a:t>. </a:t>
            </a:r>
          </a:p>
          <a:p>
            <a:pPr lvl="2"/>
            <a:r>
              <a:rPr lang="es-PE" sz="1100" dirty="0"/>
              <a:t>Reference: `</a:t>
            </a:r>
            <a:r>
              <a:rPr lang="es-PE" sz="1100" dirty="0" err="1"/>
              <a:t>llmc</a:t>
            </a:r>
            <a:r>
              <a:rPr lang="es-PE" sz="1100" dirty="0"/>
              <a:t>/</a:t>
            </a:r>
            <a:r>
              <a:rPr lang="es-PE" sz="1100" dirty="0" err="1"/>
              <a:t>matmul.cuh</a:t>
            </a:r>
            <a:r>
              <a:rPr lang="es-PE" sz="1100" dirty="0"/>
              <a:t>`, `</a:t>
            </a:r>
            <a:r>
              <a:rPr lang="es-PE" sz="1100" dirty="0" err="1"/>
              <a:t>dev</a:t>
            </a:r>
            <a:r>
              <a:rPr lang="es-PE" sz="1100" dirty="0"/>
              <a:t>/</a:t>
            </a:r>
            <a:r>
              <a:rPr lang="es-PE" sz="1100" dirty="0" err="1"/>
              <a:t>cuda</a:t>
            </a:r>
            <a:r>
              <a:rPr lang="es-PE" sz="1100" dirty="0"/>
              <a:t>/matmul_forward.cu` in `</a:t>
            </a:r>
            <a:r>
              <a:rPr lang="es-PE" sz="1100" dirty="0" err="1"/>
              <a:t>llm.c</a:t>
            </a:r>
            <a:r>
              <a:rPr lang="es-PE" sz="1100" dirty="0"/>
              <a:t>` </a:t>
            </a:r>
          </a:p>
          <a:p>
            <a:pPr lvl="3"/>
            <a:r>
              <a:rPr lang="es-PE" sz="1100" dirty="0">
                <a:hlinkClick r:id="rId2"/>
              </a:rPr>
              <a:t>https://github.com/karpathy/llm.c/blob/master/llmc/matmul.cuh</a:t>
            </a:r>
            <a:endParaRPr lang="es-PE" sz="1100" dirty="0"/>
          </a:p>
          <a:p>
            <a:pPr lvl="3"/>
            <a:r>
              <a:rPr lang="es-PE" sz="1100" dirty="0">
                <a:hlinkClick r:id="rId3"/>
              </a:rPr>
              <a:t>https://github.com/karpathy/llm.c/blob/master/dev/cuda/matmul_forward.cu</a:t>
            </a:r>
            <a:endParaRPr lang="pt-BR" sz="1100" dirty="0"/>
          </a:p>
          <a:p>
            <a:pPr lvl="3"/>
            <a:endParaRPr lang="es-PE" sz="1100" dirty="0"/>
          </a:p>
        </p:txBody>
      </p:sp>
      <p:pic>
        <p:nvPicPr>
          <p:cNvPr id="5" name="Picture 4" descr="A diagram of a computer&#10;&#10;AI-generated content may be incorrect.">
            <a:extLst>
              <a:ext uri="{FF2B5EF4-FFF2-40B4-BE49-F238E27FC236}">
                <a16:creationId xmlns:a16="http://schemas.microsoft.com/office/drawing/2014/main" id="{84490010-0961-A6FF-F085-D735E0F81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532" y="3111748"/>
            <a:ext cx="5150277" cy="24592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5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80C784-110D-4B06-88CC-598E9649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08C4E0-4DED-48FF-8CF1-AE38C675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6378" y="361339"/>
            <a:ext cx="5420283" cy="609304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05E3D-F09D-1B92-98FE-3A9D212C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12" y="943156"/>
            <a:ext cx="5217894" cy="4919035"/>
          </a:xfrm>
        </p:spPr>
        <p:txBody>
          <a:bodyPr anchor="ctr">
            <a:normAutofit/>
          </a:bodyPr>
          <a:lstStyle/>
          <a:p>
            <a:r>
              <a:rPr lang="es-PE" sz="4800">
                <a:solidFill>
                  <a:schemeClr val="tx1">
                    <a:lumMod val="85000"/>
                    <a:lumOff val="15000"/>
                  </a:schemeClr>
                </a:solidFill>
              </a:rPr>
              <a:t>Parallelizing the Attention Mechanism</a:t>
            </a:r>
            <a:endParaRPr lang="pt-BR" sz="4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94FF-E4B5-E454-46B0-4419E95C9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277" y="1032387"/>
            <a:ext cx="4707611" cy="4999620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dirty="0"/>
              <a:t>Q, K, V Projections: </a:t>
            </a:r>
          </a:p>
          <a:p>
            <a:pPr lvl="1"/>
            <a:r>
              <a:rPr lang="en-US" sz="1500" dirty="0"/>
              <a:t>Are 3 matrix multiplications (Input * </a:t>
            </a:r>
            <a:r>
              <a:rPr lang="en-US" sz="1500" dirty="0" err="1"/>
              <a:t>Wq</a:t>
            </a:r>
            <a:r>
              <a:rPr lang="en-US" sz="1500" dirty="0"/>
              <a:t>, Input * </a:t>
            </a:r>
            <a:r>
              <a:rPr lang="en-US" sz="1500" dirty="0" err="1"/>
              <a:t>Wk</a:t>
            </a:r>
            <a:r>
              <a:rPr lang="en-US" sz="1500" dirty="0"/>
              <a:t>, Input * Wv). </a:t>
            </a:r>
          </a:p>
          <a:p>
            <a:pPr lvl="1"/>
            <a:r>
              <a:rPr lang="en-US" sz="1500" dirty="0"/>
              <a:t>Can be executed in parallel for all tokens and all heads. </a:t>
            </a:r>
          </a:p>
          <a:p>
            <a:pPr lvl="1"/>
            <a:r>
              <a:rPr lang="en-US" sz="1500" dirty="0"/>
              <a:t>Each multiplication is accelerated as described before (GEMM on GPU).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Score Calculation (`Q * K^T`):</a:t>
            </a:r>
          </a:p>
          <a:p>
            <a:pPr lvl="1"/>
            <a:r>
              <a:rPr lang="en-US" sz="1500" dirty="0"/>
              <a:t>One matrix multiplication per head. </a:t>
            </a:r>
          </a:p>
          <a:p>
            <a:pPr lvl="1"/>
            <a:r>
              <a:rPr lang="en-US" sz="1500" dirty="0"/>
              <a:t>Highly parallelizable: </a:t>
            </a:r>
          </a:p>
          <a:p>
            <a:pPr lvl="2"/>
            <a:r>
              <a:rPr lang="en-US" sz="1500" dirty="0"/>
              <a:t>Across heads: Each head is independent. </a:t>
            </a:r>
          </a:p>
          <a:p>
            <a:pPr lvl="2"/>
            <a:r>
              <a:rPr lang="en-US" sz="1500" dirty="0"/>
              <a:t>Within a head: Each element of the (L x L) score matrix `</a:t>
            </a:r>
            <a:r>
              <a:rPr lang="en-US" sz="1500" dirty="0" err="1"/>
              <a:t>Score_ij</a:t>
            </a:r>
            <a:r>
              <a:rPr lang="en-US" sz="1500" dirty="0"/>
              <a:t> = dot(</a:t>
            </a:r>
            <a:r>
              <a:rPr lang="en-US" sz="1500" dirty="0" err="1"/>
              <a:t>Q_i</a:t>
            </a:r>
            <a:r>
              <a:rPr lang="en-US" sz="1500" dirty="0"/>
              <a:t>, </a:t>
            </a:r>
            <a:r>
              <a:rPr lang="en-US" sz="1500" dirty="0" err="1"/>
              <a:t>K_j</a:t>
            </a:r>
            <a:r>
              <a:rPr lang="en-US" sz="1500" dirty="0"/>
              <a:t>)` can be computed by a thread or group of threads. </a:t>
            </a:r>
          </a:p>
          <a:p>
            <a:pPr lvl="1"/>
            <a:r>
              <a:rPr lang="en-US" sz="1500" dirty="0"/>
              <a:t>Reference: `dev/</a:t>
            </a:r>
            <a:r>
              <a:rPr lang="en-US" sz="1500" dirty="0" err="1"/>
              <a:t>cuda</a:t>
            </a:r>
            <a:r>
              <a:rPr lang="en-US" sz="1500" dirty="0"/>
              <a:t>/attention_forward.cu` </a:t>
            </a:r>
          </a:p>
          <a:p>
            <a:pPr lvl="2"/>
            <a:r>
              <a:rPr lang="en-US" sz="1500" dirty="0">
                <a:hlinkClick r:id="rId2"/>
              </a:rPr>
              <a:t>https://github.com/karpathy/llm.c/blob/master/dev/cuda/attention_forward.cu</a:t>
            </a:r>
            <a:endParaRPr lang="en-US" sz="1500" dirty="0"/>
          </a:p>
          <a:p>
            <a:pPr lvl="2"/>
            <a:endParaRPr lang="pt-BR" sz="15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E97524-2AF7-40D7-8909-4B15DF1F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DF94E9-88AB-40DF-ABD9-A57240A3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953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80C784-110D-4B06-88CC-598E9649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08C4E0-4DED-48FF-8CF1-AE38C675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6378" y="361339"/>
            <a:ext cx="5420283" cy="609304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3977C-2F68-D5FC-F73C-3955CAB8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12" y="943156"/>
            <a:ext cx="5217894" cy="4919035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Parallelizing the Attention Mechanism (cont.)</a:t>
            </a:r>
            <a:endParaRPr lang="pt-BR" sz="4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E50B3-8802-48A4-1394-FA88463A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277" y="1032387"/>
            <a:ext cx="4707611" cy="499962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1100"/>
              <a:t>Masking:</a:t>
            </a:r>
          </a:p>
          <a:p>
            <a:pPr lvl="1"/>
            <a:r>
              <a:rPr lang="en-US" sz="1100"/>
              <a:t>Element-wise operation on the score matrix. </a:t>
            </a:r>
          </a:p>
          <a:p>
            <a:pPr lvl="1"/>
            <a:r>
              <a:rPr lang="en-US" sz="1100"/>
              <a:t>Perfectly parallelizable: each thread can apply the mask to one or several elements.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100"/>
              <a:t>Softmax:</a:t>
            </a:r>
          </a:p>
          <a:p>
            <a:pPr lvl="1"/>
            <a:r>
              <a:rPr lang="en-US" sz="1100"/>
              <a:t>Applied row-wise to the masked score matrix. </a:t>
            </a:r>
          </a:p>
          <a:p>
            <a:pPr lvl="1"/>
            <a:r>
              <a:rPr lang="en-US" sz="1100"/>
              <a:t>Parallelization per row: Each row can be processed independently. </a:t>
            </a:r>
          </a:p>
          <a:p>
            <a:pPr lvl="1"/>
            <a:r>
              <a:rPr lang="en-US" sz="1100"/>
              <a:t>Within a row (parallel reduction):</a:t>
            </a:r>
          </a:p>
          <a:p>
            <a:pPr lvl="2"/>
            <a:r>
              <a:rPr lang="en-US" sz="1100"/>
              <a:t>Find row maximum. </a:t>
            </a:r>
          </a:p>
          <a:p>
            <a:pPr lvl="2"/>
            <a:r>
              <a:rPr lang="en-US" sz="1100"/>
              <a:t>Subtract maximum (numerical stability). </a:t>
            </a:r>
          </a:p>
          <a:p>
            <a:pPr lvl="2"/>
            <a:r>
              <a:rPr lang="en-US" sz="1100"/>
              <a:t>Exponentiate. </a:t>
            </a:r>
          </a:p>
          <a:p>
            <a:pPr lvl="2"/>
            <a:r>
              <a:rPr lang="en-US" sz="1100"/>
              <a:t>Sum exponentiated values. </a:t>
            </a:r>
          </a:p>
          <a:p>
            <a:pPr lvl="2"/>
            <a:r>
              <a:rPr lang="en-US" sz="1100"/>
              <a:t>Divide each exponentiated value by the sum. </a:t>
            </a:r>
          </a:p>
          <a:p>
            <a:pPr lvl="2"/>
            <a:r>
              <a:rPr lang="en-US" sz="1100"/>
              <a:t>Threads in a block collaborate using shared memory for these reductions. </a:t>
            </a:r>
          </a:p>
          <a:p>
            <a:pPr lvl="1"/>
            <a:r>
              <a:rPr lang="en-US" sz="1100"/>
              <a:t>Reference: `dev/cuda/softmax_forward.cu` </a:t>
            </a:r>
          </a:p>
          <a:p>
            <a:pPr lvl="2"/>
            <a:r>
              <a:rPr lang="en-US" sz="1100"/>
              <a:t>https://github.com/karpathy/llm.c/blob/master/dev/cuda/softmax_forward.cu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100"/>
              <a:t>Weighted Sum (`Attention_Weights * V`): </a:t>
            </a:r>
          </a:p>
          <a:p>
            <a:pPr lvl="2"/>
            <a:r>
              <a:rPr lang="en-US" sz="1100"/>
              <a:t>Another matrix multiplication per head. Accelerated with GEMM.</a:t>
            </a:r>
            <a:endParaRPr lang="pt-BR" sz="11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E97524-2AF7-40D7-8909-4B15DF1F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DF94E9-88AB-40DF-ABD9-A57240A3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204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09B31-EE3C-4DCE-88F0-EA3FE2AB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82D9556-7EB0-4226-B5CF-E48584DA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17261" y="889461"/>
            <a:ext cx="3011208" cy="5138270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FBF48-C68C-6451-BBA7-63E54A80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2503565"/>
            <a:ext cx="3619499" cy="1850872"/>
          </a:xfrm>
        </p:spPr>
        <p:txBody>
          <a:bodyPr>
            <a:normAutofit/>
          </a:bodyPr>
          <a:lstStyle/>
          <a:p>
            <a:r>
              <a:rPr lang="en-US" sz="4100"/>
              <a:t>Optimizing the Rest of the Model</a:t>
            </a:r>
            <a:endParaRPr lang="pt-BR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E99FC-9A57-4226-7EB5-4849CA36F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40229"/>
            <a:ext cx="5669806" cy="5436734"/>
          </a:xfrm>
        </p:spPr>
        <p:txBody>
          <a:bodyPr anchor="ctr">
            <a:normAutofit/>
          </a:bodyPr>
          <a:lstStyle/>
          <a:p>
            <a:r>
              <a:rPr lang="es-PE" sz="1300"/>
              <a:t>Feed-Forward Networks (FFN):</a:t>
            </a:r>
          </a:p>
          <a:p>
            <a:pPr lvl="1"/>
            <a:r>
              <a:rPr lang="es-PE" sz="1300"/>
              <a:t>Linear layers: accelerated with GEMM. </a:t>
            </a:r>
          </a:p>
          <a:p>
            <a:pPr lvl="1"/>
            <a:r>
              <a:rPr lang="es-PE" sz="1300"/>
              <a:t>GELU activation: element-wise, highly parallel. </a:t>
            </a:r>
          </a:p>
          <a:p>
            <a:pPr lvl="1"/>
            <a:r>
              <a:rPr lang="es-PE" sz="1300"/>
              <a:t>Reference: `dev/cuda/gelu_forward.cu` </a:t>
            </a:r>
          </a:p>
          <a:p>
            <a:pPr lvl="2"/>
            <a:r>
              <a:rPr lang="es-PE" sz="1300">
                <a:hlinkClick r:id="rId2"/>
              </a:rPr>
              <a:t>https://github.com/karpathy/llm.c/blob/master/dev/cuda/gelu_forward.cu</a:t>
            </a:r>
            <a:r>
              <a:rPr lang="es-PE" sz="1300"/>
              <a:t> </a:t>
            </a:r>
          </a:p>
          <a:p>
            <a:r>
              <a:rPr lang="es-PE" sz="1300"/>
              <a:t>Layer Normalization (LayerNorm):</a:t>
            </a:r>
          </a:p>
          <a:p>
            <a:pPr lvl="1"/>
            <a:r>
              <a:rPr lang="es-PE" sz="1300"/>
              <a:t>Mean and variance calculation: parallel reductions per token (threads in a block collaborate). </a:t>
            </a:r>
          </a:p>
          <a:p>
            <a:pPr lvl="1"/>
            <a:r>
              <a:rPr lang="es-PE" sz="1300"/>
              <a:t>Normalization: element-wise operation. </a:t>
            </a:r>
          </a:p>
          <a:p>
            <a:pPr lvl="1"/>
            <a:r>
              <a:rPr lang="es-PE" sz="1300"/>
              <a:t>Reference: `dev/cuda/layernorm_forward.cu` </a:t>
            </a:r>
          </a:p>
          <a:p>
            <a:pPr lvl="2"/>
            <a:r>
              <a:rPr lang="es-PE" sz="1300">
                <a:hlinkClick r:id="rId3"/>
              </a:rPr>
              <a:t>https://github.com/karpathy/llm.c/blob/master/dev/cuda/layernorm_forward.cu</a:t>
            </a:r>
            <a:r>
              <a:rPr lang="es-PE" sz="1300"/>
              <a:t> </a:t>
            </a:r>
          </a:p>
          <a:p>
            <a:r>
              <a:rPr lang="es-PE" sz="1300"/>
              <a:t>Residual Connections: Element-wise additions, perfectly parallel. </a:t>
            </a:r>
          </a:p>
          <a:p>
            <a:pPr lvl="1"/>
            <a:r>
              <a:rPr lang="es-PE" sz="1300"/>
              <a:t>Reference: `dev/cuda/residual_forward.cu` </a:t>
            </a:r>
          </a:p>
          <a:p>
            <a:pPr lvl="2"/>
            <a:r>
              <a:rPr lang="es-PE" sz="1300">
                <a:hlinkClick r:id="rId4"/>
              </a:rPr>
              <a:t>https://github.com/karpathy/llm.c/blob/master/dev/cuda/residual_forward.cu</a:t>
            </a:r>
            <a:r>
              <a:rPr lang="es-PE" sz="1300"/>
              <a:t> </a:t>
            </a:r>
          </a:p>
          <a:p>
            <a:r>
              <a:rPr lang="es-PE" sz="1300"/>
              <a:t>Loss Calculation (Cross-Entropy during training):</a:t>
            </a:r>
          </a:p>
          <a:p>
            <a:pPr lvl="1"/>
            <a:r>
              <a:rPr lang="es-PE" sz="1300"/>
              <a:t>Involves a softmax and then element-wise operations and reductions. Also benefits from GPU parallelism. </a:t>
            </a:r>
          </a:p>
          <a:p>
            <a:pPr lvl="1"/>
            <a:r>
              <a:rPr lang="es-PE" sz="1300"/>
              <a:t>Reference: `dev/cuda/crossentropy_forward.cu` </a:t>
            </a:r>
          </a:p>
          <a:p>
            <a:pPr lvl="2"/>
            <a:r>
              <a:rPr lang="es-PE" sz="1300">
                <a:hlinkClick r:id="rId5"/>
              </a:rPr>
              <a:t>https://github.com/karpathy/llm.c/blob/master/dev/cuda/crossentropy_forward.cu</a:t>
            </a:r>
            <a:r>
              <a:rPr lang="es-PE" sz="1300"/>
              <a:t> </a:t>
            </a:r>
            <a:endParaRPr lang="pt-BR" sz="1300"/>
          </a:p>
        </p:txBody>
      </p:sp>
    </p:spTree>
    <p:extLst>
      <p:ext uri="{BB962C8B-B14F-4D97-AF65-F5344CB8AC3E}">
        <p14:creationId xmlns:p14="http://schemas.microsoft.com/office/powerpoint/2010/main" val="2519358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B126D4-E8C4-13E2-62C3-360E26469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A4A57-62AE-755C-423A-D8453BB79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4200"/>
              <a:t>GPT-2: Architecture and GPU Acceleration</a:t>
            </a:r>
            <a:endParaRPr lang="pt-BR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64104-62D8-E6B7-280F-72D895D47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A Deep Dive into its Inner Workings and Optimization for High Performance</a:t>
            </a:r>
            <a:endParaRPr lang="pt-BR" sz="20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55487308-F85C-4CDB-6C2C-7EE36790E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2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1826-AD8B-A5DB-090C-8D17F95C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s-PE" sz="3200"/>
              <a:t>Introduction</a:t>
            </a:r>
            <a:endParaRPr lang="pt-BR" sz="32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4323-8718-D310-D352-3F2DA4F02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pt-BR" sz="1700" dirty="0" err="1"/>
              <a:t>Welcome</a:t>
            </a:r>
            <a:r>
              <a:rPr lang="pt-BR" sz="1700" dirty="0"/>
              <a:t> to the </a:t>
            </a:r>
            <a:r>
              <a:rPr lang="pt-BR" sz="1700" dirty="0" err="1"/>
              <a:t>session</a:t>
            </a:r>
            <a:r>
              <a:rPr lang="pt-BR" sz="1700" dirty="0"/>
              <a:t>.</a:t>
            </a:r>
          </a:p>
          <a:p>
            <a:r>
              <a:rPr lang="pt-BR" sz="1700" dirty="0" err="1"/>
              <a:t>Brief</a:t>
            </a:r>
            <a:r>
              <a:rPr lang="pt-BR" sz="1700" dirty="0"/>
              <a:t> overview </a:t>
            </a:r>
            <a:r>
              <a:rPr lang="pt-BR" sz="1700" dirty="0" err="1"/>
              <a:t>of</a:t>
            </a:r>
            <a:r>
              <a:rPr lang="pt-BR" sz="1700" dirty="0"/>
              <a:t> the </a:t>
            </a:r>
            <a:r>
              <a:rPr lang="pt-BR" sz="1700" dirty="0" err="1"/>
              <a:t>objective</a:t>
            </a:r>
            <a:r>
              <a:rPr lang="pt-BR" sz="1700" dirty="0"/>
              <a:t>: </a:t>
            </a:r>
            <a:r>
              <a:rPr lang="pt-BR" sz="1700" dirty="0" err="1"/>
              <a:t>Understand</a:t>
            </a:r>
            <a:r>
              <a:rPr lang="pt-BR" sz="1700" dirty="0"/>
              <a:t> GPT-2 </a:t>
            </a:r>
            <a:r>
              <a:rPr lang="pt-BR" sz="1700" dirty="0" err="1"/>
              <a:t>and</a:t>
            </a:r>
            <a:r>
              <a:rPr lang="pt-BR" sz="1700" dirty="0"/>
              <a:t> </a:t>
            </a:r>
            <a:r>
              <a:rPr lang="pt-BR" sz="1700" dirty="0" err="1"/>
              <a:t>how</a:t>
            </a:r>
            <a:r>
              <a:rPr lang="pt-BR" sz="1700" dirty="0"/>
              <a:t> </a:t>
            </a:r>
            <a:r>
              <a:rPr lang="pt-BR" sz="1700" dirty="0" err="1"/>
              <a:t>GPUs</a:t>
            </a:r>
            <a:r>
              <a:rPr lang="pt-BR" sz="1700" dirty="0"/>
              <a:t> </a:t>
            </a:r>
            <a:r>
              <a:rPr lang="pt-BR" sz="1700" dirty="0" err="1"/>
              <a:t>boost</a:t>
            </a:r>
            <a:r>
              <a:rPr lang="pt-BR" sz="1700" dirty="0"/>
              <a:t> its performance.</a:t>
            </a:r>
          </a:p>
          <a:p>
            <a:r>
              <a:rPr lang="pt-BR" sz="1700" dirty="0" err="1"/>
              <a:t>Mention</a:t>
            </a:r>
            <a:r>
              <a:rPr lang="pt-BR" sz="1700" dirty="0"/>
              <a:t> the </a:t>
            </a:r>
            <a:r>
              <a:rPr lang="pt-BR" sz="1700" dirty="0" err="1"/>
              <a:t>relevance</a:t>
            </a:r>
            <a:r>
              <a:rPr lang="pt-BR" sz="1700" dirty="0"/>
              <a:t> </a:t>
            </a:r>
            <a:r>
              <a:rPr lang="pt-BR" sz="1700" dirty="0" err="1"/>
              <a:t>of</a:t>
            </a:r>
            <a:r>
              <a:rPr lang="pt-BR" sz="1700" dirty="0"/>
              <a:t> LLMs </a:t>
            </a:r>
            <a:r>
              <a:rPr lang="pt-BR" sz="1700" dirty="0" err="1"/>
              <a:t>and</a:t>
            </a:r>
            <a:r>
              <a:rPr lang="pt-BR" sz="1700" dirty="0"/>
              <a:t> high-performance </a:t>
            </a:r>
            <a:r>
              <a:rPr lang="pt-BR" sz="1700" dirty="0" err="1"/>
              <a:t>computing</a:t>
            </a:r>
            <a:r>
              <a:rPr lang="pt-BR" sz="1700" dirty="0"/>
              <a:t>.</a:t>
            </a:r>
          </a:p>
          <a:p>
            <a:r>
              <a:rPr lang="pt-BR" sz="1700" dirty="0"/>
              <a:t>Conceptual </a:t>
            </a:r>
            <a:r>
              <a:rPr lang="pt-BR" sz="1700" dirty="0" err="1"/>
              <a:t>reference</a:t>
            </a:r>
            <a:r>
              <a:rPr lang="pt-BR" sz="1700" dirty="0"/>
              <a:t> to </a:t>
            </a:r>
            <a:r>
              <a:rPr lang="pt-BR" sz="1700" dirty="0" err="1"/>
              <a:t>Andrej</a:t>
            </a:r>
            <a:r>
              <a:rPr lang="pt-BR" sz="1700" dirty="0"/>
              <a:t> </a:t>
            </a:r>
            <a:r>
              <a:rPr lang="pt-BR" sz="1700" dirty="0" err="1"/>
              <a:t>Karpathy's</a:t>
            </a:r>
            <a:r>
              <a:rPr lang="pt-BR" sz="1700" dirty="0"/>
              <a:t> </a:t>
            </a:r>
            <a:r>
              <a:rPr lang="pt-BR" sz="1700" dirty="0" err="1"/>
              <a:t>llm.c</a:t>
            </a:r>
            <a:r>
              <a:rPr lang="pt-BR" sz="1700" dirty="0"/>
              <a:t> </a:t>
            </a:r>
            <a:r>
              <a:rPr lang="pt-BR" sz="1700" dirty="0" err="1"/>
              <a:t>project</a:t>
            </a:r>
            <a:r>
              <a:rPr lang="pt-BR" sz="1700" dirty="0"/>
              <a:t> as a C/CUDA </a:t>
            </a:r>
            <a:r>
              <a:rPr lang="pt-BR" sz="1700" dirty="0" err="1"/>
              <a:t>implementation</a:t>
            </a:r>
            <a:r>
              <a:rPr lang="pt-BR" sz="1700" dirty="0"/>
              <a:t> </a:t>
            </a:r>
            <a:r>
              <a:rPr lang="pt-BR" sz="1700" dirty="0" err="1"/>
              <a:t>example</a:t>
            </a:r>
            <a:r>
              <a:rPr lang="pt-BR" sz="1700" dirty="0"/>
              <a:t>. </a:t>
            </a:r>
          </a:p>
          <a:p>
            <a:pPr lvl="1"/>
            <a:r>
              <a:rPr lang="pt-BR" sz="1700" dirty="0" err="1"/>
              <a:t>Source</a:t>
            </a:r>
            <a:r>
              <a:rPr lang="pt-BR" sz="1700" dirty="0"/>
              <a:t>: https://github.com/karpathy/llm.c/blob/master/README.md</a:t>
            </a:r>
          </a:p>
        </p:txBody>
      </p:sp>
      <p:pic>
        <p:nvPicPr>
          <p:cNvPr id="7" name="Graphic 6" descr="Presentation with Checklist">
            <a:extLst>
              <a:ext uri="{FF2B5EF4-FFF2-40B4-BE49-F238E27FC236}">
                <a16:creationId xmlns:a16="http://schemas.microsoft.com/office/drawing/2014/main" id="{F5201FE4-A181-5899-6921-4712683E3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1780" y="771753"/>
            <a:ext cx="5316095" cy="5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8D4E0-367F-2070-9817-46A4641A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/>
              <a:t>What You Need to Know</a:t>
            </a:r>
            <a:endParaRPr lang="pt-BR" sz="5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51674-A16F-33CB-E593-7D6D1470B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US" sz="2000"/>
              <a:t>Basic concepts of neural networks and deep learning.</a:t>
            </a:r>
          </a:p>
          <a:p>
            <a:r>
              <a:rPr lang="en-US" sz="2000"/>
              <a:t>Notions of Natural Language Processing (NLP).</a:t>
            </a:r>
          </a:p>
          <a:p>
            <a:r>
              <a:rPr lang="en-US" sz="2000"/>
              <a:t>Solid understanding of GPU architecture:</a:t>
            </a:r>
          </a:p>
          <a:p>
            <a:pPr lvl="1"/>
            <a:r>
              <a:rPr lang="en-US" sz="2000"/>
              <a:t>CUDA, kernels, threads, blocks, grids, warps.</a:t>
            </a:r>
          </a:p>
          <a:p>
            <a:pPr lvl="1"/>
            <a:r>
              <a:rPr lang="en-US" sz="2000"/>
              <a:t>Shared memory, global memory, SIMT execution.</a:t>
            </a:r>
          </a:p>
          <a:p>
            <a:r>
              <a:rPr lang="en-US" sz="2000"/>
              <a:t>(Optional) Basic familiarity with C programming (for the llm.c context).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06728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438BC-29EC-0CE9-7774-74AB41C0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What Will We Learn Today?</a:t>
            </a:r>
            <a:endParaRPr lang="pt-BR" sz="48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10BB7F-B0F7-A033-0394-8A0539338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pt-BR" sz="2000" dirty="0"/>
              <a:t>Break down the </a:t>
            </a:r>
            <a:r>
              <a:rPr lang="pt-BR" sz="2000" dirty="0" err="1"/>
              <a:t>architectural</a:t>
            </a:r>
            <a:r>
              <a:rPr lang="pt-BR" sz="2000" dirty="0"/>
              <a:t> </a:t>
            </a:r>
            <a:r>
              <a:rPr lang="pt-BR" sz="2000" dirty="0" err="1"/>
              <a:t>components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GPT-2.</a:t>
            </a:r>
          </a:p>
          <a:p>
            <a:r>
              <a:rPr lang="pt-BR" sz="2000" dirty="0" err="1"/>
              <a:t>Understand</a:t>
            </a:r>
            <a:r>
              <a:rPr lang="pt-BR" sz="2000" dirty="0"/>
              <a:t> </a:t>
            </a:r>
            <a:r>
              <a:rPr lang="pt-BR" sz="2000" dirty="0" err="1"/>
              <a:t>how</a:t>
            </a:r>
            <a:r>
              <a:rPr lang="pt-BR" sz="2000" dirty="0"/>
              <a:t> </a:t>
            </a:r>
            <a:r>
              <a:rPr lang="pt-BR" sz="2000" dirty="0" err="1"/>
              <a:t>critical</a:t>
            </a:r>
            <a:r>
              <a:rPr lang="pt-BR" sz="2000" dirty="0"/>
              <a:t> </a:t>
            </a:r>
            <a:r>
              <a:rPr lang="pt-BR" sz="2000" dirty="0" err="1"/>
              <a:t>operations</a:t>
            </a:r>
            <a:r>
              <a:rPr lang="pt-BR" sz="2000" dirty="0"/>
              <a:t> (</a:t>
            </a:r>
            <a:r>
              <a:rPr lang="pt-BR" sz="2000" dirty="0" err="1"/>
              <a:t>especially</a:t>
            </a:r>
            <a:r>
              <a:rPr lang="pt-BR" sz="2000" dirty="0"/>
              <a:t> </a:t>
            </a:r>
            <a:r>
              <a:rPr lang="pt-BR" sz="2000" dirty="0" err="1"/>
              <a:t>attention</a:t>
            </a:r>
            <a:r>
              <a:rPr lang="pt-BR" sz="2000" dirty="0"/>
              <a:t>) are </a:t>
            </a:r>
            <a:r>
              <a:rPr lang="pt-BR" sz="2000" dirty="0" err="1"/>
              <a:t>parallelized</a:t>
            </a:r>
            <a:r>
              <a:rPr lang="pt-BR" sz="2000" dirty="0"/>
              <a:t> for </a:t>
            </a:r>
            <a:r>
              <a:rPr lang="pt-BR" sz="2000" dirty="0" err="1"/>
              <a:t>GPUs</a:t>
            </a:r>
            <a:r>
              <a:rPr lang="pt-BR" sz="2000" dirty="0"/>
              <a:t>.</a:t>
            </a:r>
          </a:p>
          <a:p>
            <a:r>
              <a:rPr lang="pt-BR" sz="2000" dirty="0" err="1"/>
              <a:t>Appreciate</a:t>
            </a:r>
            <a:r>
              <a:rPr lang="pt-BR" sz="2000" dirty="0"/>
              <a:t> the role </a:t>
            </a:r>
            <a:r>
              <a:rPr lang="pt-BR" sz="2000" dirty="0" err="1"/>
              <a:t>of</a:t>
            </a:r>
            <a:r>
              <a:rPr lang="pt-BR" sz="2000" dirty="0"/>
              <a:t> GPU features (</a:t>
            </a:r>
            <a:r>
              <a:rPr lang="pt-BR" sz="2000" dirty="0" err="1"/>
              <a:t>parallelism</a:t>
            </a:r>
            <a:r>
              <a:rPr lang="pt-BR" sz="2000" dirty="0"/>
              <a:t>, bandwidth) in </a:t>
            </a:r>
            <a:r>
              <a:rPr lang="pt-BR" sz="2000" dirty="0" err="1"/>
              <a:t>acceleration</a:t>
            </a:r>
            <a:r>
              <a:rPr lang="pt-BR" sz="2000" dirty="0"/>
              <a:t>.</a:t>
            </a:r>
          </a:p>
          <a:p>
            <a:r>
              <a:rPr lang="pt-BR" sz="2000" dirty="0"/>
              <a:t>Conceptualize CUDA </a:t>
            </a:r>
            <a:r>
              <a:rPr lang="pt-BR" sz="2000" dirty="0" err="1"/>
              <a:t>implementation</a:t>
            </a:r>
            <a:r>
              <a:rPr lang="pt-BR" sz="2000" dirty="0"/>
              <a:t> (e.g., </a:t>
            </a:r>
            <a:r>
              <a:rPr lang="pt-BR" sz="2000" dirty="0" err="1"/>
              <a:t>llm.c</a:t>
            </a:r>
            <a:r>
              <a:rPr lang="pt-BR" sz="2000" dirty="0"/>
              <a:t>). </a:t>
            </a:r>
          </a:p>
          <a:p>
            <a:pPr lvl="1"/>
            <a:r>
              <a:rPr lang="pt-BR" sz="2000" dirty="0" err="1"/>
              <a:t>Source</a:t>
            </a:r>
            <a:r>
              <a:rPr lang="pt-BR" sz="2000" dirty="0"/>
              <a:t>: https://github.com/karpathy/llm.c/blob/master/README.md</a:t>
            </a:r>
          </a:p>
          <a:p>
            <a:r>
              <a:rPr lang="pt-BR" sz="2000" dirty="0"/>
              <a:t>Prepare for a conceptual </a:t>
            </a:r>
            <a:r>
              <a:rPr lang="pt-BR" sz="2000" dirty="0" err="1"/>
              <a:t>practical</a:t>
            </a:r>
            <a:r>
              <a:rPr lang="pt-BR" sz="2000" dirty="0"/>
              <a:t> </a:t>
            </a:r>
            <a:r>
              <a:rPr lang="pt-BR" sz="2000" dirty="0" err="1"/>
              <a:t>exercise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917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F3D6-BE1D-8883-B490-6E57D8C5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The Basics: From Transformer to GPT</a:t>
            </a:r>
            <a:endParaRPr lang="pt-BR" sz="4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3A14-44AF-3AE3-91CF-1CC3852FA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Brief review of the original Transformer ("Attention Is All You Need"): encoder-decoder.</a:t>
            </a:r>
          </a:p>
          <a:p>
            <a:r>
              <a:rPr lang="en-US" sz="2000"/>
              <a:t>GPT: Generative Pre-trained Models based on Transformer.</a:t>
            </a:r>
          </a:p>
          <a:p>
            <a:r>
              <a:rPr lang="en-US" sz="2000"/>
              <a:t>Main difference: GPT primarily uses the Decoder architecture of the Transformer.</a:t>
            </a:r>
          </a:p>
          <a:p>
            <a:r>
              <a:rPr lang="en-US" sz="2000"/>
              <a:t>Autoregressive models: predict the next token based on previous ones.</a:t>
            </a:r>
            <a:endParaRPr lang="pt-BR" sz="2000"/>
          </a:p>
        </p:txBody>
      </p:sp>
      <p:pic>
        <p:nvPicPr>
          <p:cNvPr id="14" name="Picture 13" descr="A diagram of a process&#10;&#10;AI-generated content may be incorrect.">
            <a:extLst>
              <a:ext uri="{FF2B5EF4-FFF2-40B4-BE49-F238E27FC236}">
                <a16:creationId xmlns:a16="http://schemas.microsoft.com/office/drawing/2014/main" id="{7973FF4C-4275-384A-978E-7E42599C2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401452"/>
            <a:ext cx="5150277" cy="18798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9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D8FB-8C15-6B8C-6D4C-E5D45DD5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Getting</a:t>
            </a:r>
            <a:r>
              <a:rPr lang="es-PE" dirty="0"/>
              <a:t> to </a:t>
            </a:r>
            <a:r>
              <a:rPr lang="es-PE" dirty="0" err="1"/>
              <a:t>Know</a:t>
            </a:r>
            <a:r>
              <a:rPr lang="es-PE" dirty="0"/>
              <a:t> GPT-2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33865-FA8D-BE8B-07AC-8142BC3A4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Decoder</a:t>
            </a:r>
            <a:r>
              <a:rPr lang="pt-BR" dirty="0"/>
              <a:t>-Only Architecture: Stack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decoder</a:t>
            </a:r>
            <a:r>
              <a:rPr lang="pt-BR" dirty="0"/>
              <a:t> </a:t>
            </a:r>
            <a:r>
              <a:rPr lang="pt-BR" dirty="0" err="1"/>
              <a:t>blocks</a:t>
            </a:r>
            <a:r>
              <a:rPr lang="pt-BR" dirty="0"/>
              <a:t>.</a:t>
            </a:r>
          </a:p>
          <a:p>
            <a:r>
              <a:rPr lang="pt-BR" dirty="0" err="1"/>
              <a:t>Autoregressive</a:t>
            </a:r>
            <a:r>
              <a:rPr lang="pt-BR" dirty="0"/>
              <a:t>: </a:t>
            </a:r>
            <a:r>
              <a:rPr lang="pt-BR" dirty="0" err="1"/>
              <a:t>Sequential</a:t>
            </a:r>
            <a:r>
              <a:rPr lang="pt-BR" dirty="0"/>
              <a:t> </a:t>
            </a:r>
            <a:r>
              <a:rPr lang="pt-BR" dirty="0" err="1"/>
              <a:t>text</a:t>
            </a:r>
            <a:r>
              <a:rPr lang="pt-BR" dirty="0"/>
              <a:t> </a:t>
            </a:r>
            <a:r>
              <a:rPr lang="pt-BR" dirty="0" err="1"/>
              <a:t>generation</a:t>
            </a:r>
            <a:r>
              <a:rPr lang="pt-BR" dirty="0"/>
              <a:t>.</a:t>
            </a:r>
          </a:p>
          <a:p>
            <a:r>
              <a:rPr lang="pt-BR" dirty="0" err="1"/>
              <a:t>Masked</a:t>
            </a:r>
            <a:r>
              <a:rPr lang="pt-BR" dirty="0"/>
              <a:t> Self-</a:t>
            </a:r>
            <a:r>
              <a:rPr lang="pt-BR" dirty="0" err="1"/>
              <a:t>Attention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When </a:t>
            </a:r>
            <a:r>
              <a:rPr lang="pt-BR" dirty="0" err="1"/>
              <a:t>predicting</a:t>
            </a:r>
            <a:r>
              <a:rPr lang="pt-BR" dirty="0"/>
              <a:t> token i, it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attend</a:t>
            </a:r>
            <a:r>
              <a:rPr lang="pt-BR" dirty="0"/>
              <a:t> to tokens </a:t>
            </a:r>
            <a:r>
              <a:rPr lang="pt-BR" dirty="0" err="1"/>
              <a:t>from</a:t>
            </a:r>
            <a:r>
              <a:rPr lang="pt-BR" dirty="0"/>
              <a:t> 0 to i-1.</a:t>
            </a:r>
          </a:p>
          <a:p>
            <a:pPr lvl="1"/>
            <a:r>
              <a:rPr lang="pt-BR" dirty="0" err="1"/>
              <a:t>Essential</a:t>
            </a:r>
            <a:r>
              <a:rPr lang="pt-BR" dirty="0"/>
              <a:t> for the </a:t>
            </a:r>
            <a:r>
              <a:rPr lang="pt-BR" dirty="0" err="1"/>
              <a:t>autoregressive</a:t>
            </a:r>
            <a:r>
              <a:rPr lang="pt-BR" dirty="0"/>
              <a:t> </a:t>
            </a:r>
            <a:r>
              <a:rPr lang="pt-BR" dirty="0" err="1"/>
              <a:t>property</a:t>
            </a:r>
            <a:r>
              <a:rPr lang="pt-BR" dirty="0"/>
              <a:t>.</a:t>
            </a:r>
          </a:p>
          <a:p>
            <a:r>
              <a:rPr lang="pt-BR" dirty="0"/>
              <a:t>Large </a:t>
            </a:r>
            <a:r>
              <a:rPr lang="pt-BR" dirty="0" err="1"/>
              <a:t>Scale</a:t>
            </a:r>
            <a:r>
              <a:rPr lang="pt-BR" dirty="0"/>
              <a:t>: </a:t>
            </a:r>
            <a:r>
              <a:rPr lang="pt-BR" dirty="0" err="1"/>
              <a:t>Various</a:t>
            </a:r>
            <a:r>
              <a:rPr lang="pt-BR" dirty="0"/>
              <a:t> </a:t>
            </a:r>
            <a:r>
              <a:rPr lang="pt-BR" dirty="0" err="1"/>
              <a:t>sizes</a:t>
            </a:r>
            <a:r>
              <a:rPr lang="pt-BR" dirty="0"/>
              <a:t> (e.g., 124M </a:t>
            </a:r>
            <a:r>
              <a:rPr lang="pt-BR" dirty="0" err="1"/>
              <a:t>parameters</a:t>
            </a:r>
            <a:r>
              <a:rPr lang="pt-BR" dirty="0"/>
              <a:t> in </a:t>
            </a:r>
            <a:r>
              <a:rPr lang="pt-BR" dirty="0" err="1"/>
              <a:t>llm.c</a:t>
            </a:r>
            <a:r>
              <a:rPr lang="pt-BR" dirty="0"/>
              <a:t> </a:t>
            </a:r>
            <a:r>
              <a:rPr lang="pt-BR" sz="1800" dirty="0" err="1"/>
              <a:t>Source</a:t>
            </a:r>
            <a:r>
              <a:rPr lang="pt-BR" sz="1800" dirty="0"/>
              <a:t>: </a:t>
            </a:r>
            <a:r>
              <a:rPr lang="pt-BR" sz="1800" dirty="0">
                <a:hlinkClick r:id="rId2"/>
              </a:rPr>
              <a:t>https://github.com/karpathy/llm.c/blob/master/README.md</a:t>
            </a:r>
            <a:r>
              <a:rPr lang="pt-BR" sz="1800" dirty="0"/>
              <a:t> </a:t>
            </a:r>
            <a:r>
              <a:rPr lang="pt-BR" dirty="0" err="1"/>
              <a:t>up</a:t>
            </a:r>
            <a:r>
              <a:rPr lang="pt-BR" dirty="0"/>
              <a:t> to 1.5B+).</a:t>
            </a:r>
          </a:p>
          <a:p>
            <a:r>
              <a:rPr lang="pt-BR" dirty="0" err="1"/>
              <a:t>Typical</a:t>
            </a:r>
            <a:r>
              <a:rPr lang="pt-BR" dirty="0"/>
              <a:t> </a:t>
            </a:r>
            <a:r>
              <a:rPr lang="pt-BR" dirty="0" err="1"/>
              <a:t>Components</a:t>
            </a:r>
            <a:r>
              <a:rPr lang="pt-BR" dirty="0"/>
              <a:t> per Block: </a:t>
            </a:r>
            <a:r>
              <a:rPr lang="pt-BR" dirty="0" err="1"/>
              <a:t>Embeddings</a:t>
            </a:r>
            <a:r>
              <a:rPr lang="pt-BR" dirty="0"/>
              <a:t>, </a:t>
            </a:r>
            <a:r>
              <a:rPr lang="pt-BR" dirty="0" err="1"/>
              <a:t>Multi-Head</a:t>
            </a:r>
            <a:r>
              <a:rPr lang="pt-BR" dirty="0"/>
              <a:t> </a:t>
            </a:r>
            <a:r>
              <a:rPr lang="pt-BR" dirty="0" err="1"/>
              <a:t>Attention</a:t>
            </a:r>
            <a:r>
              <a:rPr lang="pt-BR" dirty="0"/>
              <a:t>, </a:t>
            </a:r>
            <a:r>
              <a:rPr lang="pt-BR" dirty="0" err="1"/>
              <a:t>Layer</a:t>
            </a:r>
            <a:r>
              <a:rPr lang="pt-BR" dirty="0"/>
              <a:t> </a:t>
            </a:r>
            <a:r>
              <a:rPr lang="pt-BR" dirty="0" err="1"/>
              <a:t>Normalization</a:t>
            </a:r>
            <a:r>
              <a:rPr lang="pt-BR" dirty="0"/>
              <a:t>, Feed-</a:t>
            </a:r>
            <a:r>
              <a:rPr lang="pt-BR" dirty="0" err="1"/>
              <a:t>Forward</a:t>
            </a:r>
            <a:r>
              <a:rPr lang="pt-BR" dirty="0"/>
              <a:t> Network.</a:t>
            </a:r>
          </a:p>
        </p:txBody>
      </p:sp>
    </p:spTree>
    <p:extLst>
      <p:ext uri="{BB962C8B-B14F-4D97-AF65-F5344CB8AC3E}">
        <p14:creationId xmlns:p14="http://schemas.microsoft.com/office/powerpoint/2010/main" val="199751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84C7E-D2C7-0504-145A-B17DB075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Anatomy of a GPT-2 Decoder Block</a:t>
            </a:r>
            <a:endParaRPr lang="pt-BR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4CD5-DE74-4214-C4AE-FF616B332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/>
              <a:t>Token and Positional Embeddings.   </a:t>
            </a:r>
          </a:p>
          <a:p>
            <a:r>
              <a:rPr lang="en-US" sz="1800" dirty="0"/>
              <a:t>Masked Multi-Head Self-Attention.    </a:t>
            </a:r>
          </a:p>
          <a:p>
            <a:r>
              <a:rPr lang="en-US" sz="1800" dirty="0"/>
              <a:t>Residual Connection and Layer Normalization. </a:t>
            </a:r>
          </a:p>
          <a:p>
            <a:r>
              <a:rPr lang="en-US" sz="1800" dirty="0"/>
              <a:t>Feed-Forward Network (FFN). </a:t>
            </a:r>
          </a:p>
          <a:p>
            <a:r>
              <a:rPr lang="en-US" sz="1800" dirty="0"/>
              <a:t>Residual Connection and Layer Normalization.    </a:t>
            </a:r>
          </a:p>
          <a:p>
            <a:r>
              <a:rPr lang="en-US" sz="1800" dirty="0"/>
              <a:t>(Repeat N times to form the complete model) </a:t>
            </a:r>
          </a:p>
          <a:p>
            <a:r>
              <a:rPr lang="en-US" sz="1800" dirty="0"/>
              <a:t>Final Linear Layer and </a:t>
            </a:r>
            <a:r>
              <a:rPr lang="en-US" sz="1800" dirty="0" err="1"/>
              <a:t>Softmax</a:t>
            </a:r>
            <a:r>
              <a:rPr lang="en-US" sz="1800" dirty="0"/>
              <a:t> (for prediction).</a:t>
            </a:r>
            <a:endParaRPr lang="pt-BR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process&#10;&#10;AI-generated content may be incorrect.">
            <a:extLst>
              <a:ext uri="{FF2B5EF4-FFF2-40B4-BE49-F238E27FC236}">
                <a16:creationId xmlns:a16="http://schemas.microsoft.com/office/drawing/2014/main" id="{13727AD5-1E08-5911-D4C0-105305426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53" y="650494"/>
            <a:ext cx="4099588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3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ADBA2-57F4-32E1-AAD0-A2DA8154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Representing Words and their Order</a:t>
            </a:r>
            <a:endParaRPr lang="pt-BR" sz="3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19D6-81E0-2E09-BC8A-EEE2C2C2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pt-BR" sz="1700"/>
              <a:t>Tokenization: Text -&gt; Sequence of token IDs (e.g., BPE).        </a:t>
            </a:r>
          </a:p>
          <a:p>
            <a:pPr lvl="1"/>
            <a:r>
              <a:rPr lang="pt-BR" sz="1700"/>
              <a:t>(Reference: `llmc/tokenizer.h` in `llm.c` \[cite: https://github.com/karpathy/llm.c/blob/master/llmc/tokenizer.h\])    </a:t>
            </a:r>
          </a:p>
          <a:p>
            <a:r>
              <a:rPr lang="pt-BR" sz="1700"/>
              <a:t>Token Embeddings (`wte`): Each token ID is mapped to a dense vector.    </a:t>
            </a:r>
          </a:p>
          <a:p>
            <a:r>
              <a:rPr lang="pt-BR" sz="1700"/>
              <a:t>Positional Embeddings (`wpe`): Learned vectors indicating the token's position in the sequence.    </a:t>
            </a:r>
          </a:p>
          <a:p>
            <a:r>
              <a:rPr lang="pt-BR" sz="1700"/>
              <a:t>Input to the first block: Sum of token embeddings and positional embeddings.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E1654-A9DF-7BEF-1C66-7C419CE1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894" r="-1" b="4800"/>
          <a:stretch>
            <a:fillRect/>
          </a:stretch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8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A60A0-2C08-9D28-6F25-107F5D86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The Heart of GPT: Attention (Part 1)</a:t>
            </a:r>
            <a:endParaRPr lang="pt-BR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234BA-5C57-45E2-29E6-CD2B11285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Objective: Allow the model to weigh the importance of different previous tokens when processing the current token.    </a:t>
            </a:r>
          </a:p>
          <a:p>
            <a:r>
              <a:rPr lang="en-US" sz="1600" dirty="0"/>
              <a:t>Process per attention head: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Linear Projections: From the input embeddings, three vectors are generated for each token:            </a:t>
            </a:r>
          </a:p>
          <a:p>
            <a:pPr lvl="2"/>
            <a:r>
              <a:rPr lang="en-US" sz="1600" dirty="0"/>
              <a:t>Query (Q): Represents the current token "asking" for relevance.            </a:t>
            </a:r>
          </a:p>
          <a:p>
            <a:pPr lvl="2"/>
            <a:r>
              <a:rPr lang="en-US" sz="1600" dirty="0"/>
              <a:t>Key (K): Represents how each previous token "answers" the query.            </a:t>
            </a:r>
          </a:p>
          <a:p>
            <a:pPr lvl="2"/>
            <a:r>
              <a:rPr lang="en-US" sz="1600" dirty="0"/>
              <a:t>Value (V): Represents the actual content of the previous token.        </a:t>
            </a:r>
          </a:p>
          <a:p>
            <a:pPr lvl="2"/>
            <a:r>
              <a:rPr lang="en-US" sz="1600" dirty="0"/>
              <a:t>(These are matrix multiplications).</a:t>
            </a:r>
            <a:endParaRPr lang="pt-BR" sz="1600" dirty="0"/>
          </a:p>
        </p:txBody>
      </p:sp>
      <p:pic>
        <p:nvPicPr>
          <p:cNvPr id="5" name="Picture 4" descr="A diagram of a machine&#10;&#10;AI-generated content may be incorrect.">
            <a:extLst>
              <a:ext uri="{FF2B5EF4-FFF2-40B4-BE49-F238E27FC236}">
                <a16:creationId xmlns:a16="http://schemas.microsoft.com/office/drawing/2014/main" id="{C77BFECA-0093-0BD7-C258-E61014AB9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330635"/>
            <a:ext cx="5150277" cy="20214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2109</Words>
  <Application>Microsoft Office PowerPoint</Application>
  <PresentationFormat>Widescreen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Office Theme</vt:lpstr>
      <vt:lpstr>GPT-2: Architecture and GPU Acceleration</vt:lpstr>
      <vt:lpstr>Introduction</vt:lpstr>
      <vt:lpstr>What You Need to Know</vt:lpstr>
      <vt:lpstr>What Will We Learn Today?</vt:lpstr>
      <vt:lpstr>The Basics: From Transformer to GPT</vt:lpstr>
      <vt:lpstr>Getting to Know GPT-2</vt:lpstr>
      <vt:lpstr>Anatomy of a GPT-2 Decoder Block</vt:lpstr>
      <vt:lpstr>Representing Words and their Order</vt:lpstr>
      <vt:lpstr>The Heart of GPT: Attention (Part 1)</vt:lpstr>
      <vt:lpstr>The Heart of GPT: Attention (Part 2)</vt:lpstr>
      <vt:lpstr>The Power of "Multi-Head"</vt:lpstr>
      <vt:lpstr>Stability and Gradient Flow</vt:lpstr>
      <vt:lpstr>Additional Positional Processing</vt:lpstr>
      <vt:lpstr>Why GPUs for LLMs?</vt:lpstr>
      <vt:lpstr>GPUs and Matrix Multiplication (GEMM)</vt:lpstr>
      <vt:lpstr>Parallelizing the Attention Mechanism</vt:lpstr>
      <vt:lpstr>Parallelizing the Attention Mechanism (cont.)</vt:lpstr>
      <vt:lpstr>Optimizing the Rest of the Model</vt:lpstr>
      <vt:lpstr>GPT-2: Architecture and GPU Acceleration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Dennys Christian Mallqui Arguelles</dc:creator>
  <cp:lastModifiedBy>Dennys Christian Mallqui Arguelles</cp:lastModifiedBy>
  <cp:revision>12</cp:revision>
  <dcterms:created xsi:type="dcterms:W3CDTF">2025-05-27T14:53:54Z</dcterms:created>
  <dcterms:modified xsi:type="dcterms:W3CDTF">2025-05-27T16:51:12Z</dcterms:modified>
</cp:coreProperties>
</file>