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r>
              <a:rPr lang="ru-RU" dirty="0"/>
              <a:t>. Использование языка моделирования </a:t>
            </a:r>
            <a:r>
              <a:rPr lang="en-US" dirty="0"/>
              <a:t>UML</a:t>
            </a:r>
            <a:r>
              <a:rPr lang="ru-RU" dirty="0"/>
              <a:t> при разработке архитектуры ПО.</a:t>
            </a:r>
          </a:p>
        </p:txBody>
      </p:sp>
    </p:spTree>
    <p:extLst>
      <p:ext uri="{BB962C8B-B14F-4D97-AF65-F5344CB8AC3E}">
        <p14:creationId xmlns:p14="http://schemas.microsoft.com/office/powerpoint/2010/main" val="23514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классов</a:t>
            </a:r>
          </a:p>
        </p:txBody>
      </p:sp>
      <p:pic>
        <p:nvPicPr>
          <p:cNvPr id="4" name="Рисунок 3" descr="SurveillanceControl">
            <a:extLst>
              <a:ext uri="{FF2B5EF4-FFF2-40B4-BE49-F238E27FC236}">
                <a16:creationId xmlns:a16="http://schemas.microsoft.com/office/drawing/2014/main" id="{921890D2-D84E-42C9-8C95-EC66A19AC9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3730"/>
            <a:ext cx="4822190" cy="603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3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последовательностей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информационного взаимодействия объектов системы, обеспеченного путем приема и передачи сообщений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Описание взаимодействие объектов во времени</a:t>
            </a:r>
          </a:p>
          <a:p>
            <a:r>
              <a:rPr lang="ru-RU" sz="2800" dirty="0"/>
              <a:t>Уточнение диаграммы прецедентов</a:t>
            </a:r>
          </a:p>
          <a:p>
            <a:r>
              <a:rPr lang="ru-RU" sz="2800" dirty="0"/>
              <a:t>Документирование сценариев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1382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последовательностей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63157-36C2-47E7-8C95-C5B13BF241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984776" cy="5472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94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взаимодействия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последовательности взаимодействия элементов системы между собой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Описание взаимодействие объектов через последовательность действий</a:t>
            </a:r>
          </a:p>
          <a:p>
            <a:r>
              <a:rPr lang="ru-RU" sz="2800" dirty="0"/>
              <a:t>Уточнение диаграммы прецедентов</a:t>
            </a:r>
          </a:p>
          <a:p>
            <a:r>
              <a:rPr lang="ru-RU" sz="2800" dirty="0"/>
              <a:t>Документирование сценариев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9910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взаимодействия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488A0C-FD97-45C9-9A79-A403ABEF7A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34252" cy="5967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41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активности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алгоритма поведения системы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Описание функциональных требований к системе</a:t>
            </a:r>
          </a:p>
          <a:p>
            <a:r>
              <a:rPr lang="ru-RU" sz="2800" dirty="0"/>
              <a:t>Визуализация алгоритмов работы</a:t>
            </a:r>
          </a:p>
          <a:p>
            <a:r>
              <a:rPr lang="ru-RU" sz="2800" dirty="0"/>
              <a:t>Документирование сценариев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26742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активности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DBA550-340A-4F4B-AA3C-4CDB452FA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764704"/>
            <a:ext cx="3600400" cy="5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1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размещения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AF57D2-BA22-48D4-9518-5C4CCC06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Графическое представление инфраструктуры, на которой будет развернута система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Представление топологии системы с узлами и соединениями</a:t>
            </a:r>
          </a:p>
          <a:p>
            <a:r>
              <a:rPr lang="ru-RU" sz="2800" dirty="0"/>
              <a:t>Оптимизация связей между элементами системы и выявление высоконагруженных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46704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размещения</a:t>
            </a:r>
          </a:p>
        </p:txBody>
      </p:sp>
      <p:pic>
        <p:nvPicPr>
          <p:cNvPr id="10" name="Picture 2" descr="Общий вид МИМС">
            <a:extLst>
              <a:ext uri="{FF2B5EF4-FFF2-40B4-BE49-F238E27FC236}">
                <a16:creationId xmlns:a16="http://schemas.microsoft.com/office/drawing/2014/main" id="{16ABA3E7-7BFD-430E-A082-E503EFFA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908720"/>
            <a:ext cx="7704856" cy="577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47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размещения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50C308-FA03-45A9-821A-D39AD7DE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999579" cy="53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ru-RU" dirty="0"/>
              <a:t>Моделирование – от имитационного к информационному</a:t>
            </a:r>
          </a:p>
          <a:p>
            <a:r>
              <a:rPr lang="en-US" dirty="0"/>
              <a:t>UML </a:t>
            </a:r>
            <a:r>
              <a:rPr lang="ru-RU" dirty="0"/>
              <a:t>– </a:t>
            </a:r>
            <a:r>
              <a:rPr lang="en-US" dirty="0"/>
              <a:t> </a:t>
            </a:r>
            <a:r>
              <a:rPr lang="ru-RU" dirty="0"/>
              <a:t>унифицированный язык моделирования</a:t>
            </a:r>
          </a:p>
          <a:p>
            <a:r>
              <a:rPr lang="ru-RU" dirty="0"/>
              <a:t>От </a:t>
            </a:r>
            <a:r>
              <a:rPr lang="ru-RU"/>
              <a:t>ООП до моделирования </a:t>
            </a:r>
            <a:r>
              <a:rPr lang="ru-RU" dirty="0"/>
              <a:t>бизнес-процессов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/>
              <a:t>Unified Modeling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67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dirty="0"/>
              <a:t>UML – </a:t>
            </a:r>
            <a:r>
              <a:rPr lang="ru-RU" dirty="0"/>
              <a:t>средство визуализации, проектирования, документирования</a:t>
            </a:r>
          </a:p>
          <a:p>
            <a:r>
              <a:rPr lang="en-US" dirty="0"/>
              <a:t>UML – </a:t>
            </a:r>
            <a:r>
              <a:rPr lang="ru-RU" dirty="0"/>
              <a:t>средство общения заказчика, разработчика, менеджера, аналитика, бизнес-консультанта и т.д.</a:t>
            </a:r>
          </a:p>
          <a:p>
            <a:r>
              <a:rPr lang="ru-RU" dirty="0"/>
              <a:t>Синтаксис </a:t>
            </a:r>
            <a:r>
              <a:rPr lang="en-US" dirty="0"/>
              <a:t>UML – </a:t>
            </a:r>
            <a:r>
              <a:rPr lang="ru-RU" dirty="0"/>
              <a:t>диаграммы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Фигуры</a:t>
            </a:r>
          </a:p>
          <a:p>
            <a:pPr lvl="1"/>
            <a:r>
              <a:rPr lang="ru-RU" dirty="0"/>
              <a:t>Линии</a:t>
            </a:r>
          </a:p>
          <a:p>
            <a:pPr lvl="1"/>
            <a:r>
              <a:rPr lang="ru-RU" dirty="0"/>
              <a:t>Значки</a:t>
            </a:r>
          </a:p>
          <a:p>
            <a:pPr lvl="1"/>
            <a:r>
              <a:rPr lang="ru-RU" dirty="0"/>
              <a:t>Надписи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9F1BA3-404A-45F2-9F09-C6A437FC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/>
              <a:t>Unified Modeling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9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/>
              <a:t>Диаграммы</a:t>
            </a:r>
            <a:r>
              <a:rPr lang="en-US" dirty="0"/>
              <a:t> UML</a:t>
            </a:r>
            <a:r>
              <a:rPr lang="ru-RU" dirty="0"/>
              <a:t> – способ визуализации системы с различных точек зрения</a:t>
            </a:r>
          </a:p>
          <a:p>
            <a:r>
              <a:rPr lang="ru-RU" dirty="0"/>
              <a:t>Модель системы – набор диаграмм</a:t>
            </a:r>
          </a:p>
          <a:p>
            <a:r>
              <a:rPr lang="ru-RU" dirty="0"/>
              <a:t>Диаграммы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Статическая структура системы</a:t>
            </a:r>
          </a:p>
          <a:p>
            <a:pPr lvl="1"/>
            <a:r>
              <a:rPr lang="ru-RU" dirty="0"/>
              <a:t>Поведение системы</a:t>
            </a:r>
          </a:p>
          <a:p>
            <a:pPr lvl="1"/>
            <a:r>
              <a:rPr lang="ru-RU" dirty="0"/>
              <a:t>Реализация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9339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Рассматриваемые диаграммы</a:t>
            </a:r>
            <a:r>
              <a:rPr lang="en-US" dirty="0"/>
              <a:t> UML:</a:t>
            </a:r>
          </a:p>
          <a:p>
            <a:pPr lvl="1"/>
            <a:r>
              <a:rPr lang="ru-RU" dirty="0"/>
              <a:t>Применения </a:t>
            </a:r>
            <a:r>
              <a:rPr lang="en-US" dirty="0"/>
              <a:t>/</a:t>
            </a:r>
            <a:r>
              <a:rPr lang="ru-RU" dirty="0"/>
              <a:t> прецедентов (</a:t>
            </a:r>
            <a:r>
              <a:rPr lang="en-US" dirty="0"/>
              <a:t>use-case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Классов (</a:t>
            </a:r>
            <a:r>
              <a:rPr lang="en-US" dirty="0"/>
              <a:t>class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Последовательностей</a:t>
            </a:r>
            <a:r>
              <a:rPr lang="en-US" dirty="0"/>
              <a:t> (sequence)</a:t>
            </a:r>
            <a:endParaRPr lang="ru-RU" dirty="0"/>
          </a:p>
          <a:p>
            <a:pPr lvl="1"/>
            <a:r>
              <a:rPr lang="ru-RU" dirty="0"/>
              <a:t>Взаимодействия </a:t>
            </a:r>
            <a:r>
              <a:rPr lang="en-US" dirty="0"/>
              <a:t>/ </a:t>
            </a:r>
            <a:r>
              <a:rPr lang="ru-RU" dirty="0"/>
              <a:t>кооперации</a:t>
            </a:r>
            <a:r>
              <a:rPr lang="en-US" dirty="0"/>
              <a:t> (collaboration)</a:t>
            </a:r>
            <a:endParaRPr lang="ru-RU" dirty="0"/>
          </a:p>
          <a:p>
            <a:pPr lvl="1"/>
            <a:r>
              <a:rPr lang="ru-RU" dirty="0"/>
              <a:t>Активности </a:t>
            </a:r>
            <a:r>
              <a:rPr lang="en-US" dirty="0"/>
              <a:t>/</a:t>
            </a:r>
            <a:r>
              <a:rPr lang="ru-RU" dirty="0"/>
              <a:t> деятельности</a:t>
            </a:r>
            <a:r>
              <a:rPr lang="en-US" dirty="0"/>
              <a:t> (activity)</a:t>
            </a:r>
            <a:endParaRPr lang="ru-RU" dirty="0"/>
          </a:p>
          <a:p>
            <a:pPr lvl="1"/>
            <a:r>
              <a:rPr lang="ru-RU" dirty="0"/>
              <a:t>Размещения</a:t>
            </a:r>
            <a:r>
              <a:rPr lang="en-US" dirty="0"/>
              <a:t> (deployment)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23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/>
              <a:t>Описание порядка и вариантов действий с системой, приводящих к наблюдаемому вне рассматриваемой системы результату</a:t>
            </a:r>
          </a:p>
          <a:p>
            <a:pPr marL="0" indent="0">
              <a:buNone/>
            </a:pPr>
            <a:r>
              <a:rPr lang="ru-RU" sz="4100" dirty="0"/>
              <a:t>Цели</a:t>
            </a:r>
            <a:r>
              <a:rPr lang="en-US" sz="4100" dirty="0"/>
              <a:t>:</a:t>
            </a:r>
            <a:endParaRPr lang="ru-RU" sz="4100" dirty="0"/>
          </a:p>
          <a:p>
            <a:r>
              <a:rPr lang="ru-RU" sz="3600" dirty="0"/>
              <a:t>Определение моделируемой предметной области на ранних этапах проектирования</a:t>
            </a:r>
          </a:p>
          <a:p>
            <a:r>
              <a:rPr lang="ru-RU" sz="3600" dirty="0"/>
              <a:t>Формирование общих требований к поведению проектируемой системы</a:t>
            </a:r>
          </a:p>
          <a:p>
            <a:r>
              <a:rPr lang="ru-RU" sz="3600" dirty="0"/>
              <a:t>Разработка концептуальной модели системы для ее последующей детализации</a:t>
            </a:r>
          </a:p>
          <a:p>
            <a:r>
              <a:rPr lang="ru-RU" sz="3600" dirty="0"/>
              <a:t>Подготовка документации для взаимодействия с заказчиками и пользователями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5845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прецедентов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66CEF6-DE39-4CDB-A0DA-1B8266A50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53296"/>
            <a:ext cx="6912767" cy="49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совокупностей объектов с общими атрибутами, операциями, отношениями, семантикой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Создание словаря предметной области</a:t>
            </a:r>
          </a:p>
          <a:p>
            <a:r>
              <a:rPr lang="ru-RU" sz="2800" dirty="0"/>
              <a:t>Проектирование архитектуры разрабатываемой системы</a:t>
            </a:r>
          </a:p>
          <a:p>
            <a:r>
              <a:rPr lang="ru-RU" sz="2800" dirty="0"/>
              <a:t>Описание разработанной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0104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классов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0EFF03-A6B7-480D-92F1-DCE08034AC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908720"/>
            <a:ext cx="3170654" cy="52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1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Экран (4:3)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Технологии разработки программного обеспечения наземных средств ЗРС</vt:lpstr>
      <vt:lpstr>Unified Modeling Language</vt:lpstr>
      <vt:lpstr>Unified Modeling Language</vt:lpstr>
      <vt:lpstr>Диаграммы</vt:lpstr>
      <vt:lpstr>Диаграммы</vt:lpstr>
      <vt:lpstr>Диаграмма прецедентов</vt:lpstr>
      <vt:lpstr>Диаграмма прецедентов</vt:lpstr>
      <vt:lpstr>Диаграмма классов</vt:lpstr>
      <vt:lpstr>Диаграмма классов</vt:lpstr>
      <vt:lpstr>Диаграмма классов</vt:lpstr>
      <vt:lpstr>Диаграмма последовательностей</vt:lpstr>
      <vt:lpstr>Диаграмма последовательностей</vt:lpstr>
      <vt:lpstr>Диаграмма взаимодействия</vt:lpstr>
      <vt:lpstr>Диаграмма взаимодействия</vt:lpstr>
      <vt:lpstr>Диаграмма активности</vt:lpstr>
      <vt:lpstr>Диаграмма активности</vt:lpstr>
      <vt:lpstr>Диаграмма размещения</vt:lpstr>
      <vt:lpstr>Диаграмма размещения</vt:lpstr>
      <vt:lpstr>Диаграмма размещения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30</cp:revision>
  <dcterms:created xsi:type="dcterms:W3CDTF">2019-02-04T07:41:35Z</dcterms:created>
  <dcterms:modified xsi:type="dcterms:W3CDTF">2021-03-04T14:07:20Z</dcterms:modified>
</cp:coreProperties>
</file>