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60" r:id="rId15"/>
    <p:sldId id="271" r:id="rId16"/>
    <p:sldId id="26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256"/>
            <p14:sldId id="257"/>
            <p14:sldId id="258"/>
            <p14:sldId id="262"/>
            <p14:sldId id="259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60"/>
            <p14:sldId id="271"/>
            <p14:sldId id="26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№4. Инструментальные средства разработки ПО.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отслеживания ошибок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 отслеживания ошибок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Учет и контроль ошибок в разрабатываемом ПО</a:t>
            </a:r>
          </a:p>
          <a:p>
            <a:r>
              <a:rPr lang="ru-RU" dirty="0"/>
              <a:t>Учет пожелания пользователей</a:t>
            </a:r>
          </a:p>
          <a:p>
            <a:r>
              <a:rPr lang="ru-RU" dirty="0"/>
              <a:t>Отслеживание процесса устранения ошибок и выполнения или невыполнения пожеланий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отслеживания ошибок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Основной компонент – база данных с информацией об ошибке и ее жизненном цикле</a:t>
            </a:r>
          </a:p>
          <a:p>
            <a:r>
              <a:rPr lang="ru-RU" dirty="0"/>
              <a:t>Информация об ошибке – номер, кто обнаружил, описание, время обнаружения, версия, серьезность, приоритет исправления</a:t>
            </a:r>
          </a:p>
          <a:p>
            <a:r>
              <a:rPr lang="ru-RU" dirty="0"/>
              <a:t>Жизненный цикл – обнаружена, назначена для исправления, отработана, закрыта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отслеживания ошибок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JIRA</a:t>
            </a:r>
            <a:endParaRPr lang="ru-RU" dirty="0"/>
          </a:p>
          <a:p>
            <a:r>
              <a:rPr lang="en-US" dirty="0"/>
              <a:t>Redmine</a:t>
            </a:r>
          </a:p>
          <a:p>
            <a:r>
              <a:rPr lang="en-US" dirty="0"/>
              <a:t>Bugzilla</a:t>
            </a:r>
          </a:p>
          <a:p>
            <a:r>
              <a:rPr lang="en-US" dirty="0"/>
              <a:t>Trac</a:t>
            </a:r>
          </a:p>
        </p:txBody>
      </p:sp>
    </p:spTree>
    <p:extLst>
      <p:ext uri="{BB962C8B-B14F-4D97-AF65-F5344CB8AC3E}">
        <p14:creationId xmlns:p14="http://schemas.microsoft.com/office/powerpoint/2010/main" val="162714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Средства непрерывной интеграции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Непрерывная интеграция</a:t>
            </a:r>
            <a:endParaRPr lang="en-US" dirty="0"/>
          </a:p>
          <a:p>
            <a:r>
              <a:rPr lang="ru-RU" sz="2800" dirty="0"/>
              <a:t>Частое слияние рабочих копий в общую основную ветвь разработки </a:t>
            </a:r>
          </a:p>
          <a:p>
            <a:r>
              <a:rPr lang="ru-RU" sz="2800" dirty="0"/>
              <a:t>Частые автоматизированные сборки проекта для скорейшего выявления потенциальных дефектов и решения интеграционных проблем</a:t>
            </a:r>
          </a:p>
          <a:p>
            <a:r>
              <a:rPr lang="ru-RU" sz="2800" dirty="0"/>
              <a:t>Снижение трудоемкости интеграции</a:t>
            </a:r>
          </a:p>
          <a:p>
            <a:r>
              <a:rPr lang="ru-RU" sz="2800" dirty="0"/>
              <a:t>Сокращение времени на исправление ошибок за счет раннего выявления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997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Средства непрерывной интеграции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задачи средства непрерывной интеграции</a:t>
            </a:r>
          </a:p>
          <a:p>
            <a:r>
              <a:rPr lang="ru-RU" sz="2800" dirty="0"/>
              <a:t>Получение исходного кода из репозитория</a:t>
            </a:r>
          </a:p>
          <a:p>
            <a:r>
              <a:rPr lang="ru-RU" sz="2800" dirty="0"/>
              <a:t>Сборка проекта</a:t>
            </a:r>
          </a:p>
          <a:p>
            <a:r>
              <a:rPr lang="ru-RU" sz="2800" dirty="0"/>
              <a:t>Выполнение тестов</a:t>
            </a:r>
          </a:p>
          <a:p>
            <a:r>
              <a:rPr lang="ru-RU" sz="2800" dirty="0"/>
              <a:t>Формирование отчетов о результатах сборки и тестов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00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Средства непрерывной интеграции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Jenkins /</a:t>
            </a:r>
            <a:r>
              <a:rPr lang="ru-RU" dirty="0"/>
              <a:t> </a:t>
            </a:r>
            <a:r>
              <a:rPr lang="en-US" dirty="0"/>
              <a:t>Hudson</a:t>
            </a:r>
            <a:endParaRPr lang="ru-RU" dirty="0"/>
          </a:p>
          <a:p>
            <a:r>
              <a:rPr lang="en-US" dirty="0"/>
              <a:t>TeamCity</a:t>
            </a:r>
            <a:endParaRPr lang="ru-RU" dirty="0"/>
          </a:p>
          <a:p>
            <a:r>
              <a:rPr lang="en-US" dirty="0"/>
              <a:t>GitLab CI</a:t>
            </a:r>
          </a:p>
          <a:p>
            <a:r>
              <a:rPr lang="en-US" dirty="0"/>
              <a:t>Circle CI</a:t>
            </a:r>
          </a:p>
        </p:txBody>
      </p:sp>
    </p:spTree>
    <p:extLst>
      <p:ext uri="{BB962C8B-B14F-4D97-AF65-F5344CB8AC3E}">
        <p14:creationId xmlns:p14="http://schemas.microsoft.com/office/powerpoint/2010/main" val="216794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написанию кода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Style guide – </a:t>
            </a:r>
            <a:r>
              <a:rPr lang="ru-RU" dirty="0"/>
              <a:t>набор правил</a:t>
            </a:r>
            <a:r>
              <a:rPr lang="en-US" dirty="0"/>
              <a:t>/</a:t>
            </a:r>
            <a:r>
              <a:rPr lang="ru-RU" dirty="0"/>
              <a:t>требований к написанию и оформлению кода, принятых у команды разработчиков</a:t>
            </a:r>
          </a:p>
          <a:p>
            <a:r>
              <a:rPr lang="ru-RU" dirty="0"/>
              <a:t>Оформление комментариев</a:t>
            </a:r>
          </a:p>
          <a:p>
            <a:r>
              <a:rPr lang="ru-RU" dirty="0"/>
              <a:t>Отступы</a:t>
            </a:r>
            <a:r>
              <a:rPr lang="en-US" dirty="0"/>
              <a:t>/</a:t>
            </a:r>
            <a:r>
              <a:rPr lang="ru-RU" dirty="0"/>
              <a:t>табуляции</a:t>
            </a:r>
          </a:p>
          <a:p>
            <a:r>
              <a:rPr lang="ru-RU" dirty="0"/>
              <a:t>Именование классов, функций, переменных, констант</a:t>
            </a:r>
          </a:p>
          <a:p>
            <a:r>
              <a:rPr lang="ru-RU" dirty="0"/>
              <a:t>Расстановка скобок, пробелов</a:t>
            </a:r>
          </a:p>
          <a:p>
            <a:r>
              <a:rPr lang="ru-RU" dirty="0"/>
              <a:t>Многое другое</a:t>
            </a:r>
          </a:p>
        </p:txBody>
      </p:sp>
    </p:spTree>
    <p:extLst>
      <p:ext uri="{BB962C8B-B14F-4D97-AF65-F5344CB8AC3E}">
        <p14:creationId xmlns:p14="http://schemas.microsoft.com/office/powerpoint/2010/main" val="394300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написанию кода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Google C++ Style Guide</a:t>
            </a:r>
            <a:endParaRPr lang="ru-RU" dirty="0"/>
          </a:p>
          <a:p>
            <a:r>
              <a:rPr lang="ru-RU" dirty="0"/>
              <a:t>Венгерская нотация</a:t>
            </a:r>
            <a:r>
              <a:rPr lang="en-US" dirty="0"/>
              <a:t> (Microsoft)</a:t>
            </a:r>
            <a:endParaRPr lang="ru-RU" dirty="0"/>
          </a:p>
          <a:p>
            <a:r>
              <a:rPr lang="en-US" dirty="0"/>
              <a:t>Qt Coding Style</a:t>
            </a:r>
          </a:p>
          <a:p>
            <a:r>
              <a:rPr lang="ru-RU" dirty="0"/>
              <a:t>Ваш собственный </a:t>
            </a:r>
            <a:r>
              <a:rPr lang="en-US" dirty="0"/>
              <a:t>Style Guide?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3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Средства разработки диаграмм</a:t>
            </a:r>
            <a:r>
              <a:rPr lang="en-US" dirty="0"/>
              <a:t> UML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CASE-</a:t>
            </a:r>
            <a:r>
              <a:rPr lang="ru-RU" dirty="0"/>
              <a:t>средства</a:t>
            </a:r>
            <a:r>
              <a:rPr lang="en-US" dirty="0"/>
              <a:t> (Computer Aided Software/System Engineering)</a:t>
            </a:r>
            <a:endParaRPr lang="ru-RU" dirty="0"/>
          </a:p>
          <a:p>
            <a:r>
              <a:rPr lang="en-US" dirty="0"/>
              <a:t>IBM Rational Rhapsody (Rational Rose)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 err="1"/>
              <a:t>StarUML</a:t>
            </a:r>
            <a:endParaRPr lang="en-US" dirty="0"/>
          </a:p>
          <a:p>
            <a:r>
              <a:rPr lang="en-US" dirty="0" err="1"/>
              <a:t>Umbrello</a:t>
            </a:r>
            <a:r>
              <a:rPr lang="en-US" dirty="0"/>
              <a:t> UML </a:t>
            </a:r>
            <a:r>
              <a:rPr lang="en-US" dirty="0" err="1"/>
              <a:t>Modeller</a:t>
            </a:r>
            <a:endParaRPr lang="en-US" dirty="0"/>
          </a:p>
          <a:p>
            <a:r>
              <a:rPr lang="en-US" dirty="0"/>
              <a:t>MS Visio</a:t>
            </a:r>
          </a:p>
          <a:p>
            <a:r>
              <a:rPr lang="en-US" dirty="0"/>
              <a:t>Internet-</a:t>
            </a:r>
            <a:r>
              <a:rPr lang="ru-RU" dirty="0"/>
              <a:t>ресурсы</a:t>
            </a:r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ru-RU" dirty="0"/>
              <a:t>Система контроля версий — это система, регистрирующая изменения в одном или нескольких файлах с тем, чтобы в дальнейшем была возможность вернуться к определённым старым версиям этих файлов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E9894-79C0-41A5-9381-1FE8FEC84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28" y="3466938"/>
            <a:ext cx="327837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0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SVN Subversion – </a:t>
            </a:r>
            <a:r>
              <a:rPr lang="ru-RU" dirty="0" err="1"/>
              <a:t>централизированая</a:t>
            </a:r>
            <a:r>
              <a:rPr lang="ru-RU" dirty="0"/>
              <a:t> система контроля версий</a:t>
            </a:r>
            <a:endParaRPr lang="en-US" dirty="0"/>
          </a:p>
          <a:p>
            <a:r>
              <a:rPr lang="ru-RU" dirty="0"/>
              <a:t>Центральный сервер, на котором хранятся все файлы под </a:t>
            </a:r>
            <a:r>
              <a:rPr lang="ru-RU" dirty="0" err="1"/>
              <a:t>версионным</a:t>
            </a:r>
            <a:r>
              <a:rPr lang="ru-RU" dirty="0"/>
              <a:t> контролем</a:t>
            </a:r>
            <a:endParaRPr lang="en-US" dirty="0"/>
          </a:p>
          <a:p>
            <a:r>
              <a:rPr lang="ru-RU" dirty="0"/>
              <a:t>Ряд клиентов, которые получают копии файлов из него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EF8D2-5935-4A62-AED1-4F229A86E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00" y="3573016"/>
            <a:ext cx="4243400" cy="29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SVN Subversion</a:t>
            </a:r>
            <a:r>
              <a:rPr lang="ru-RU" dirty="0"/>
              <a:t> – основные операции</a:t>
            </a:r>
            <a:r>
              <a:rPr lang="en-US" dirty="0"/>
              <a:t>:</a:t>
            </a:r>
          </a:p>
          <a:p>
            <a:r>
              <a:rPr lang="en-US" sz="2800" dirty="0"/>
              <a:t>Checkout – </a:t>
            </a:r>
            <a:r>
              <a:rPr lang="ru-RU" sz="2800" dirty="0"/>
              <a:t>получение локальной копии файлов проекта</a:t>
            </a:r>
          </a:p>
          <a:p>
            <a:r>
              <a:rPr lang="en-US" sz="2800" dirty="0"/>
              <a:t>Update – </a:t>
            </a:r>
            <a:r>
              <a:rPr lang="ru-RU" sz="2800" dirty="0"/>
              <a:t>обновление локальной копии файлов проекта до состояния в репозитории</a:t>
            </a:r>
          </a:p>
          <a:p>
            <a:r>
              <a:rPr lang="en-US" sz="2800" dirty="0"/>
              <a:t>Add –</a:t>
            </a:r>
            <a:r>
              <a:rPr lang="ru-RU" sz="2800" dirty="0"/>
              <a:t> добавляет файлы</a:t>
            </a:r>
            <a:r>
              <a:rPr lang="en-US" sz="2800" dirty="0"/>
              <a:t>/</a:t>
            </a:r>
            <a:r>
              <a:rPr lang="ru-RU" sz="2800" dirty="0"/>
              <a:t>папки в локальную копию проекта</a:t>
            </a:r>
          </a:p>
          <a:p>
            <a:r>
              <a:rPr lang="en-US" sz="2800" dirty="0"/>
              <a:t>Commit – </a:t>
            </a:r>
            <a:r>
              <a:rPr lang="ru-RU" sz="2800" dirty="0"/>
              <a:t>отправляет изменения локальной копии в репозиторий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175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SVN Subversion</a:t>
            </a:r>
            <a:r>
              <a:rPr lang="ru-RU" dirty="0"/>
              <a:t> – оболочки</a:t>
            </a:r>
            <a:r>
              <a:rPr lang="en-US" dirty="0"/>
              <a:t>:</a:t>
            </a:r>
          </a:p>
          <a:p>
            <a:r>
              <a:rPr lang="en-US" sz="2800" dirty="0" err="1"/>
              <a:t>SmartSVN</a:t>
            </a:r>
            <a:endParaRPr lang="ru-RU" sz="2800" dirty="0"/>
          </a:p>
          <a:p>
            <a:r>
              <a:rPr lang="en-US" sz="2800" dirty="0"/>
              <a:t>TortoiseSVN</a:t>
            </a:r>
            <a:endParaRPr lang="ru-RU" sz="2800" dirty="0"/>
          </a:p>
          <a:p>
            <a:r>
              <a:rPr lang="ru-RU" sz="2800" dirty="0"/>
              <a:t>Плагины в </a:t>
            </a:r>
            <a:r>
              <a:rPr lang="en-US" sz="2800" dirty="0"/>
              <a:t>IDE</a:t>
            </a:r>
            <a:r>
              <a:rPr lang="ru-RU" sz="2800" dirty="0"/>
              <a:t> (</a:t>
            </a:r>
            <a:r>
              <a:rPr lang="en-US" sz="2800" dirty="0" err="1"/>
              <a:t>VisualSVN</a:t>
            </a:r>
            <a:r>
              <a:rPr lang="en-US" sz="2800" dirty="0"/>
              <a:t> </a:t>
            </a:r>
            <a:r>
              <a:rPr lang="ru-RU" sz="2800" dirty="0"/>
              <a:t>и др.)</a:t>
            </a:r>
          </a:p>
        </p:txBody>
      </p:sp>
    </p:spTree>
    <p:extLst>
      <p:ext uri="{BB962C8B-B14F-4D97-AF65-F5344CB8AC3E}">
        <p14:creationId xmlns:p14="http://schemas.microsoft.com/office/powerpoint/2010/main" val="293135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</a:t>
            </a:r>
            <a:r>
              <a:rPr lang="ru-RU" dirty="0"/>
              <a:t> – распределенная система контроля версий</a:t>
            </a:r>
            <a:endParaRPr lang="en-US" dirty="0"/>
          </a:p>
          <a:p>
            <a:r>
              <a:rPr lang="ru-RU" sz="2800" dirty="0"/>
              <a:t>Каждый клиент полностью копирует репозиторий</a:t>
            </a:r>
            <a:endParaRPr lang="en-US" sz="2800" dirty="0"/>
          </a:p>
          <a:p>
            <a:r>
              <a:rPr lang="ru-RU" sz="2800" dirty="0"/>
              <a:t>Возможность восстановления сервера из клиентского репозитория</a:t>
            </a:r>
          </a:p>
          <a:p>
            <a:r>
              <a:rPr lang="ru-RU" sz="2800" dirty="0"/>
              <a:t>Клиент работает с локальным</a:t>
            </a:r>
          </a:p>
          <a:p>
            <a:pPr marL="0" indent="0">
              <a:buNone/>
            </a:pPr>
            <a:r>
              <a:rPr lang="ru-RU" sz="2800" dirty="0"/>
              <a:t>    репозиторием</a:t>
            </a:r>
          </a:p>
          <a:p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4F1963-002D-4E8D-8DF8-703BAA74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97" y="2924944"/>
            <a:ext cx="3084703" cy="34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</a:t>
            </a:r>
            <a:r>
              <a:rPr lang="ru-RU" dirty="0"/>
              <a:t> – основные операции</a:t>
            </a:r>
            <a:r>
              <a:rPr lang="en-US" dirty="0"/>
              <a:t>:</a:t>
            </a:r>
          </a:p>
          <a:p>
            <a:r>
              <a:rPr lang="en-US" sz="2800" dirty="0"/>
              <a:t>Clone – </a:t>
            </a:r>
            <a:r>
              <a:rPr lang="ru-RU" sz="2800" dirty="0"/>
              <a:t>копирование данных из удаленного репозитория в локальный</a:t>
            </a:r>
          </a:p>
          <a:p>
            <a:r>
              <a:rPr lang="en-US" sz="2800" dirty="0"/>
              <a:t>Pull – </a:t>
            </a:r>
            <a:r>
              <a:rPr lang="ru-RU" sz="2800" dirty="0"/>
              <a:t>обновление локально</a:t>
            </a:r>
            <a:r>
              <a:rPr lang="en-US" sz="2800" dirty="0"/>
              <a:t> </a:t>
            </a:r>
            <a:r>
              <a:rPr lang="ru-RU" sz="2800" dirty="0"/>
              <a:t>репозитория до состояния на сервере</a:t>
            </a:r>
          </a:p>
          <a:p>
            <a:r>
              <a:rPr lang="en-US" sz="2800" dirty="0"/>
              <a:t>Push – </a:t>
            </a:r>
            <a:r>
              <a:rPr lang="ru-RU" sz="2800" dirty="0"/>
              <a:t>отправляет изменения в локальном репозитории на сервер</a:t>
            </a:r>
          </a:p>
          <a:p>
            <a:r>
              <a:rPr lang="en-US" sz="2800" dirty="0"/>
              <a:t>Add –</a:t>
            </a:r>
            <a:r>
              <a:rPr lang="ru-RU" sz="2800" dirty="0"/>
              <a:t> добавляет файлы</a:t>
            </a:r>
            <a:r>
              <a:rPr lang="en-US" sz="2800" dirty="0"/>
              <a:t>/</a:t>
            </a:r>
            <a:r>
              <a:rPr lang="ru-RU" sz="2800" dirty="0"/>
              <a:t>папки в локальную копию проекта</a:t>
            </a:r>
          </a:p>
          <a:p>
            <a:r>
              <a:rPr lang="en-US" sz="2800" dirty="0"/>
              <a:t>Commit – </a:t>
            </a:r>
            <a:r>
              <a:rPr lang="ru-RU" sz="2800" dirty="0"/>
              <a:t>фиксирует изменения в локальном репозитории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865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Системы контроля версий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ru-RU" dirty="0"/>
              <a:t>– оболочки</a:t>
            </a:r>
            <a:r>
              <a:rPr lang="en-US" dirty="0"/>
              <a:t>:</a:t>
            </a:r>
          </a:p>
          <a:p>
            <a:r>
              <a:rPr lang="en-US" sz="2800" dirty="0" err="1"/>
              <a:t>SmartGit</a:t>
            </a:r>
            <a:endParaRPr lang="ru-RU" sz="2800" dirty="0"/>
          </a:p>
          <a:p>
            <a:r>
              <a:rPr lang="en-US" sz="2800" dirty="0" err="1"/>
              <a:t>TortoiseGit</a:t>
            </a:r>
            <a:endParaRPr lang="ru-RU" sz="2800" dirty="0"/>
          </a:p>
          <a:p>
            <a:r>
              <a:rPr lang="ru-RU" sz="2800" dirty="0"/>
              <a:t>Плагины в </a:t>
            </a:r>
            <a:r>
              <a:rPr lang="en-US" sz="28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801918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Экран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Технологии разработки программного обеспечения наземных средств ЗРС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23</cp:revision>
  <dcterms:created xsi:type="dcterms:W3CDTF">2019-02-04T07:41:35Z</dcterms:created>
  <dcterms:modified xsi:type="dcterms:W3CDTF">2019-09-22T12:25:27Z</dcterms:modified>
</cp:coreProperties>
</file>