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07" r:id="rId2"/>
    <p:sldId id="277" r:id="rId3"/>
    <p:sldId id="276" r:id="rId4"/>
    <p:sldId id="285" r:id="rId5"/>
    <p:sldId id="296" r:id="rId6"/>
    <p:sldId id="288" r:id="rId7"/>
    <p:sldId id="298" r:id="rId8"/>
    <p:sldId id="289" r:id="rId9"/>
    <p:sldId id="283" r:id="rId10"/>
    <p:sldId id="284" r:id="rId11"/>
    <p:sldId id="278" r:id="rId12"/>
    <p:sldId id="290" r:id="rId13"/>
    <p:sldId id="291" r:id="rId14"/>
    <p:sldId id="294" r:id="rId15"/>
    <p:sldId id="292" r:id="rId16"/>
    <p:sldId id="280" r:id="rId17"/>
    <p:sldId id="299" r:id="rId18"/>
    <p:sldId id="300" r:id="rId19"/>
    <p:sldId id="303" r:id="rId20"/>
    <p:sldId id="302" r:id="rId21"/>
    <p:sldId id="295" r:id="rId22"/>
    <p:sldId id="301" r:id="rId23"/>
    <p:sldId id="304" r:id="rId24"/>
    <p:sldId id="305" r:id="rId25"/>
    <p:sldId id="273" r:id="rId26"/>
    <p:sldId id="30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4AADA6-3031-4082-A5C9-5157A21789C5}">
          <p14:sldIdLst>
            <p14:sldId id="307"/>
            <p14:sldId id="277"/>
            <p14:sldId id="276"/>
            <p14:sldId id="285"/>
            <p14:sldId id="296"/>
            <p14:sldId id="288"/>
            <p14:sldId id="298"/>
            <p14:sldId id="289"/>
            <p14:sldId id="283"/>
            <p14:sldId id="284"/>
            <p14:sldId id="278"/>
            <p14:sldId id="290"/>
            <p14:sldId id="291"/>
            <p14:sldId id="294"/>
            <p14:sldId id="292"/>
            <p14:sldId id="280"/>
            <p14:sldId id="299"/>
            <p14:sldId id="300"/>
            <p14:sldId id="303"/>
            <p14:sldId id="302"/>
            <p14:sldId id="295"/>
            <p14:sldId id="301"/>
            <p14:sldId id="304"/>
            <p14:sldId id="305"/>
            <p14:sldId id="27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 autoAdjust="0"/>
    <p:restoredTop sz="94660"/>
  </p:normalViewPr>
  <p:slideViewPr>
    <p:cSldViewPr>
      <p:cViewPr varScale="1">
        <p:scale>
          <a:sx n="82" d="100"/>
          <a:sy n="82" d="100"/>
        </p:scale>
        <p:origin x="16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7122E-74C0-4A0E-B241-66B0C1767A3A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B197-9466-4727-A425-3DA5B22A0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0126-3684-4626-9F0E-CF5E0831AC19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8B7D-59AD-419C-95D8-B6E0F8D3A1C5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CD67-B85B-4723-8F6A-180773B6833B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4C3-97AA-49CA-918E-3635EB9AB060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E17E-8814-49F1-9504-CE80B13B6F65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D1FA-F60F-480F-9A9D-C565360DB8D8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1155-8A31-4BA2-AE22-68BB38F24355}" type="datetime1">
              <a:rPr lang="ru-RU" smtClean="0"/>
              <a:t>07.04.2022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53D1-EA21-4DE7-8388-6609ABBE408B}" type="datetime1">
              <a:rPr lang="ru-RU" smtClean="0"/>
              <a:t>07.04.2022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7643-634D-4D01-B27C-754045B8568B}" type="datetime1">
              <a:rPr lang="ru-RU" smtClean="0"/>
              <a:t>07.04.2022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4CC-AC8F-44EB-A8DC-F7EAF01D592C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38EF-0C97-4C75-99AA-5BBFF1969356}" type="datetime1">
              <a:rPr lang="ru-RU" smtClean="0"/>
              <a:t>07.04.2022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9B91-2950-4FB7-8254-1A782062F41D}" type="datetime1">
              <a:rPr lang="ru-RU" smtClean="0"/>
              <a:t>07.04.2022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Технологии разработки программного обеспечения наземных средств ЗРС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№5. Разработка архитектуры ПО</a:t>
            </a:r>
            <a:br>
              <a:rPr lang="ru-RU" dirty="0"/>
            </a:br>
            <a:r>
              <a:rPr lang="ru-RU" dirty="0"/>
              <a:t>наземных средств ЗРС.</a:t>
            </a:r>
          </a:p>
        </p:txBody>
      </p:sp>
    </p:spTree>
    <p:extLst>
      <p:ext uri="{BB962C8B-B14F-4D97-AF65-F5344CB8AC3E}">
        <p14:creationId xmlns:p14="http://schemas.microsoft.com/office/powerpoint/2010/main" val="252005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456409"/>
              </p:ext>
            </p:extLst>
          </p:nvPr>
        </p:nvGraphicFramePr>
        <p:xfrm>
          <a:off x="310455" y="980728"/>
          <a:ext cx="8582025" cy="470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Visio" r:id="rId3" imgW="8023542" imgH="4398845" progId="Visio.Drawing.11">
                  <p:embed/>
                </p:oleObj>
              </mc:Choice>
              <mc:Fallback>
                <p:oleObj name="Visio" r:id="rId3" imgW="8023542" imgH="43988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55" y="980728"/>
                        <a:ext cx="8582025" cy="4708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специальных средств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3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взаимодействующих объектов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Actor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Определение, детализация и структурирования вариантов использования</a:t>
            </a:r>
          </a:p>
          <a:p>
            <a:pPr indent="-360000">
              <a:spcBef>
                <a:spcPts val="600"/>
              </a:spcBef>
              <a:spcAft>
                <a:spcPts val="6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прототипа интерфейса пользователя</a:t>
            </a:r>
          </a:p>
          <a:p>
            <a:pPr marL="4401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Прототип интерфейса пользователя</a:t>
            </a:r>
          </a:p>
          <a:p>
            <a:pPr indent="-360000">
              <a:spcBef>
                <a:spcPts val="6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Документ – спецификация требований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4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ПО УК МФР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868236" cy="479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25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ПО УК ПБУ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21" y="1196752"/>
            <a:ext cx="55340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61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0166" y="54868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Создание прототипа интерфейса пользователя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4" y="1093066"/>
            <a:ext cx="79248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58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требований к ПО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20166" y="548680"/>
            <a:ext cx="9144000" cy="5760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Документирование требований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Общее описание (особенности, классы и характеристики пользователей, среда функционирования, ограничения дизайна и реализации, документация, допущения)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внешним интерфейсам (интерфейс пользователя, программные интерфейсы, интерфейсы оборудования)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Нефунциональные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требования (производительность, сохранность данных, критерии качества, безопасность)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Глоссарий</a:t>
            </a:r>
          </a:p>
          <a:p>
            <a:pPr marL="360000" indent="-360000" algn="l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Модели процессов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15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67974"/>
            <a:ext cx="9144000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Решаемые задачи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архитектуры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подсистем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классов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Результат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вариантов использования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Общая структура ПО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Структура основных подсистем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itchFamily="34" charset="0"/>
                <a:cs typeface="Arial" pitchFamily="34" charset="0"/>
              </a:rPr>
              <a:t>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748431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реализации вариантов использования в МФР</a:t>
            </a:r>
          </a:p>
        </p:txBody>
      </p:sp>
      <p:pic>
        <p:nvPicPr>
          <p:cNvPr id="11266" name="Picture 2" descr="УправлятьЗондированиям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01105"/>
            <a:ext cx="7848872" cy="536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11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pic>
        <p:nvPicPr>
          <p:cNvPr id="13314" name="Picture 2" descr="СтуктураПОEngli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925097" cy="55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ПО МФР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3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диаграммы взаимодействия подсистемы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86" name="Picture 2" descr="ПроектProbingCommandProce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" y="1046162"/>
            <a:ext cx="7578725" cy="581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40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ПО средств ЗРС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Многообразие решаемых задач и режимов работы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алгоритмов с сложной логикой работы и взаимодействия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Функционирование в составе многопроцессорного ВК работающего в реальном времени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работой средств повышенной опасности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Сложность комплексной проверки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Длительный срок эксплуатации 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15362" name="Picture 2" descr="BaseReque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" y="1340643"/>
            <a:ext cx="83407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диаграмма классов (заявки на зондирования)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4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реализации вариантов использования в ПБУ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96752"/>
            <a:ext cx="70104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6859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Структуры ПО ПБУ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9" y="1052736"/>
            <a:ext cx="8053561" cy="54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290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pic>
        <p:nvPicPr>
          <p:cNvPr id="18434" name="Picture 2" descr="ПроектУправлятьБоевойРаботой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340768"/>
            <a:ext cx="81915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диаграммы взаимодействия подсистемы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9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pic>
        <p:nvPicPr>
          <p:cNvPr id="17410" name="Picture 2" descr="АбонентыВК_ПБ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4" y="1798216"/>
            <a:ext cx="877497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-16743" y="548680"/>
            <a:ext cx="9144000" cy="57606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Пример диаграмма классов (абоненты ПБУ)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42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76358"/>
            <a:ext cx="9162177" cy="554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Критерии качества архитектуры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Расширяемость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Тестируемость</a:t>
            </a: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 err="1">
                <a:latin typeface="Arial" panose="020B0604020202020204" pitchFamily="34" charset="0"/>
                <a:cs typeface="Arial" panose="020B0604020202020204" pitchFamily="34" charset="0"/>
              </a:rPr>
              <a:t>Сопровождаемость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indent="-360000">
              <a:lnSpc>
                <a:spcPct val="150000"/>
              </a:lnSpc>
              <a:spcBef>
                <a:spcPts val="0"/>
              </a:spcBef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повторного использования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ru-RU" sz="2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 проектирование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1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576358"/>
            <a:ext cx="9162177" cy="5544616"/>
          </a:xfrm>
        </p:spPr>
        <p:txBody>
          <a:bodyPr>
            <a:normAutofit/>
          </a:bodyPr>
          <a:lstStyle/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Arial" pitchFamily="34" charset="0"/>
                <a:cs typeface="Arial" pitchFamily="34" charset="0"/>
              </a:rPr>
              <a:t>Якобсон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А.,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Буч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Г.,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Рамбо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Дж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«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Унифицированный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процесс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разработки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программного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обеспечения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Ларман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К. «Применение UML 2.0 и шаблонов проектирования»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Гомма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Х. «UML. Проектирование систем реального времени, параллельных и распределенных приложений»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Вигерс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К. «Разработка требований к программному обеспечению»</a:t>
            </a:r>
          </a:p>
          <a:p>
            <a:pPr marL="0" indent="-360000">
              <a:spcBef>
                <a:spcPts val="600"/>
              </a:spcBef>
              <a:spcAft>
                <a:spcPts val="600"/>
              </a:spcAft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Макконнелл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С. «Совершенный код»</a:t>
            </a:r>
          </a:p>
          <a:p>
            <a:pPr marL="0" indent="-360000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4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8" y="599890"/>
            <a:ext cx="8807524" cy="565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1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472608"/>
          </a:xfrm>
        </p:spPr>
        <p:txBody>
          <a:bodyPr>
            <a:normAutofit/>
          </a:bodyPr>
          <a:lstStyle/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формализованного процесса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«Как получится»</a:t>
            </a: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Каскадный процесс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60000">
              <a:spcBef>
                <a:spcPts val="1200"/>
              </a:spcBef>
              <a:spcAft>
                <a:spcPts val="1200"/>
              </a:spcAft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Итеративные процессы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- Унифицированный процесс 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Rational Unified Process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- Гибкие процессы «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b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62177" cy="504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Каскадный процесс</a:t>
            </a:r>
            <a:endParaRPr lang="ru-RU" sz="26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0" y="1052736"/>
            <a:ext cx="8813998" cy="400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67380" y="5075797"/>
            <a:ext cx="881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Требования известны, понятны и зафиксированы </a:t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>Противоречивых требований не имеется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В относительно небольших проектах</a:t>
            </a:r>
          </a:p>
        </p:txBody>
      </p:sp>
    </p:spTree>
    <p:extLst>
      <p:ext uri="{BB962C8B-B14F-4D97-AF65-F5344CB8AC3E}">
        <p14:creationId xmlns:p14="http://schemas.microsoft.com/office/powerpoint/2010/main" val="279464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43863"/>
              </p:ext>
            </p:extLst>
          </p:nvPr>
        </p:nvGraphicFramePr>
        <p:xfrm>
          <a:off x="782561" y="1050308"/>
          <a:ext cx="7578878" cy="4330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Visio" r:id="rId3" imgW="6279880" imgH="5067785" progId="Visio.Drawing.11">
                  <p:embed/>
                </p:oleObj>
              </mc:Choice>
              <mc:Fallback>
                <p:oleObj name="Visio" r:id="rId3" imgW="6279880" imgH="50677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61" y="1050308"/>
                        <a:ext cx="7578878" cy="4330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0" y="548680"/>
            <a:ext cx="9162177" cy="5040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Итеративный процесс</a:t>
            </a:r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endParaRPr lang="ru-RU" sz="2600" dirty="0"/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Процесс разработки ПО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5001" y="5380672"/>
            <a:ext cx="88139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Основная задача определена, но детали реализации могут эволюционировать с течением времени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Проект большой или очень большой.</a:t>
            </a:r>
          </a:p>
        </p:txBody>
      </p:sp>
    </p:spTree>
    <p:extLst>
      <p:ext uri="{BB962C8B-B14F-4D97-AF65-F5344CB8AC3E}">
        <p14:creationId xmlns:p14="http://schemas.microsoft.com/office/powerpoint/2010/main" val="350976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-18177" y="565239"/>
            <a:ext cx="9162177" cy="4879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Гибкие процессы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только ограниченный объем работ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Максимально неформальный подход к разработке</a:t>
            </a: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Минимум документации</a:t>
            </a:r>
          </a:p>
          <a:p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Основные гибкие процессы</a:t>
            </a:r>
          </a:p>
          <a:p>
            <a:r>
              <a:rPr lang="ru-RU" sz="2600" dirty="0" err="1">
                <a:latin typeface="Arial" pitchFamily="34" charset="0"/>
                <a:cs typeface="Arial" pitchFamily="34" charset="0"/>
              </a:rPr>
              <a:t>Extreme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Programming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Feature Driven Development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FDD) </a:t>
            </a:r>
          </a:p>
          <a:p>
            <a:r>
              <a:rPr lang="ru-RU" sz="2600" dirty="0" err="1">
                <a:latin typeface="Arial" pitchFamily="34" charset="0"/>
                <a:cs typeface="Arial" pitchFamily="34" charset="0"/>
              </a:rPr>
              <a:t>Crystal</a:t>
            </a:r>
            <a:r>
              <a:rPr lang="ru-RU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>
                <a:latin typeface="Arial" pitchFamily="34" charset="0"/>
                <a:cs typeface="Arial" pitchFamily="34" charset="0"/>
              </a:rPr>
              <a:t>Clear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Методологии разработки ПО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7205" y="5373216"/>
            <a:ext cx="881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itchFamily="34" charset="0"/>
                <a:cs typeface="Arial" pitchFamily="34" charset="0"/>
              </a:rPr>
              <a:t>Когда используется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Основная задача четко не определена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Когда потребности пользователей постоянно меняются</a:t>
            </a:r>
          </a:p>
        </p:txBody>
      </p:sp>
    </p:spTree>
    <p:extLst>
      <p:ext uri="{BB962C8B-B14F-4D97-AF65-F5344CB8AC3E}">
        <p14:creationId xmlns:p14="http://schemas.microsoft.com/office/powerpoint/2010/main" val="2813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разработки ПО средств ЗРС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4" y="646997"/>
            <a:ext cx="8820472" cy="559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средств общего назначения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976313"/>
            <a:ext cx="839152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35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518</Words>
  <Application>Microsoft Office PowerPoint</Application>
  <PresentationFormat>Экран (4:3)</PresentationFormat>
  <Paragraphs>135</Paragraphs>
  <Slides>26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Wingdings</vt:lpstr>
      <vt:lpstr>Тема Office</vt:lpstr>
      <vt:lpstr>Visio</vt:lpstr>
      <vt:lpstr>Технологии разработки программного обеспечения наземных средств ЗРС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разработки программного обеспечения наземных средств ЗРС</dc:title>
  <dc:creator>Доброжанский Владимир Алексеевич</dc:creator>
  <cp:lastModifiedBy>VlaD VlaD</cp:lastModifiedBy>
  <cp:revision>97</cp:revision>
  <dcterms:created xsi:type="dcterms:W3CDTF">2019-02-04T07:41:35Z</dcterms:created>
  <dcterms:modified xsi:type="dcterms:W3CDTF">2022-04-07T14:39:49Z</dcterms:modified>
</cp:coreProperties>
</file>