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72" r:id="rId8"/>
    <p:sldId id="269" r:id="rId9"/>
    <p:sldId id="280" r:id="rId10"/>
    <p:sldId id="279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IBM Plex Sans" panose="020B0604020202020204" charset="0"/>
      <p:regular r:id="rId17"/>
      <p:bold r:id="rId18"/>
      <p:italic r:id="rId19"/>
      <p:boldItalic r:id="rId20"/>
    </p:embeddedFont>
    <p:embeddedFont>
      <p:font typeface="IBM Plex Sans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2.png" TargetMode="External"/><Relationship Id="rId2" Type="http://schemas.openxmlformats.org/officeDocument/2006/relationships/hyperlink" Target="3.png" TargetMode="External"/><Relationship Id="rId1" Type="http://schemas.openxmlformats.org/officeDocument/2006/relationships/hyperlink" Target="1.jpg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2.png" TargetMode="External"/><Relationship Id="rId2" Type="http://schemas.openxmlformats.org/officeDocument/2006/relationships/image" Target="../media/image7.jpg"/><Relationship Id="rId1" Type="http://schemas.openxmlformats.org/officeDocument/2006/relationships/hyperlink" Target="1.jpg" TargetMode="External"/><Relationship Id="rId6" Type="http://schemas.openxmlformats.org/officeDocument/2006/relationships/image" Target="../media/image9.png"/><Relationship Id="rId5" Type="http://schemas.openxmlformats.org/officeDocument/2006/relationships/hyperlink" Target="3.png" TargetMode="External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DBA32-4E03-4C37-8C59-3FE2281F308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</dgm:pt>
    <dgm:pt modelId="{0C83E44B-9CF9-4854-8039-8A78CA0ED729}">
      <dgm:prSet phldrT="[Текст]"/>
      <dgm:spPr/>
      <dgm:t>
        <a:bodyPr/>
        <a:lstStyle/>
        <a:p>
          <a:r>
            <a:rPr lang="ru-RU" dirty="0" smtClean="0"/>
            <a:t>Макет </a:t>
          </a:r>
          <a:r>
            <a:rPr lang="en-US" dirty="0" smtClean="0">
              <a:hlinkClick xmlns:r="http://schemas.openxmlformats.org/officeDocument/2006/relationships" r:id="rId1" action="ppaction://hlinkfile"/>
            </a:rPr>
            <a:t>1.jpg</a:t>
          </a:r>
          <a:endParaRPr lang="ru-RU" dirty="0">
            <a:solidFill>
              <a:schemeClr val="bg1"/>
            </a:solidFill>
          </a:endParaRPr>
        </a:p>
      </dgm:t>
    </dgm:pt>
    <dgm:pt modelId="{8B1F4C2E-E9E4-46A8-BA9E-9DBBA732B9EB}" type="parTrans" cxnId="{3CB4BFEB-D7D2-48B3-86D7-368137E087B0}">
      <dgm:prSet/>
      <dgm:spPr/>
      <dgm:t>
        <a:bodyPr/>
        <a:lstStyle/>
        <a:p>
          <a:endParaRPr lang="ru-RU"/>
        </a:p>
      </dgm:t>
    </dgm:pt>
    <dgm:pt modelId="{F6B34FD8-5296-49BC-B1BA-F155257F87E8}" type="sibTrans" cxnId="{3CB4BFEB-D7D2-48B3-86D7-368137E087B0}">
      <dgm:prSet/>
      <dgm:spPr/>
      <dgm:t>
        <a:bodyPr/>
        <a:lstStyle/>
        <a:p>
          <a:endParaRPr lang="ru-RU"/>
        </a:p>
      </dgm:t>
    </dgm:pt>
    <dgm:pt modelId="{1BD27CC4-07CF-428B-B854-B1B79C755843}">
      <dgm:prSet phldrT="[Текст]"/>
      <dgm:spPr/>
      <dgm:t>
        <a:bodyPr/>
        <a:lstStyle/>
        <a:p>
          <a:r>
            <a:rPr lang="ru-RU" dirty="0" smtClean="0"/>
            <a:t>Вторичный прототип, принятый в работу </a:t>
          </a:r>
          <a:r>
            <a:rPr lang="en-US" dirty="0" smtClean="0">
              <a:hlinkClick xmlns:r="http://schemas.openxmlformats.org/officeDocument/2006/relationships" r:id="rId2" action="ppaction://hlinkfile"/>
            </a:rPr>
            <a:t>3.png</a:t>
          </a:r>
          <a:endParaRPr lang="ru-RU" dirty="0"/>
        </a:p>
      </dgm:t>
    </dgm:pt>
    <dgm:pt modelId="{701183E6-4454-42F3-8E22-7B33116ED3D2}" type="parTrans" cxnId="{BD2E29F7-7DE7-4484-B1F1-3F0FD7CCDF8E}">
      <dgm:prSet/>
      <dgm:spPr/>
      <dgm:t>
        <a:bodyPr/>
        <a:lstStyle/>
        <a:p>
          <a:endParaRPr lang="ru-RU"/>
        </a:p>
      </dgm:t>
    </dgm:pt>
    <dgm:pt modelId="{095FC051-903B-40DF-AB63-31C6BF0E1216}" type="sibTrans" cxnId="{BD2E29F7-7DE7-4484-B1F1-3F0FD7CCDF8E}">
      <dgm:prSet/>
      <dgm:spPr/>
      <dgm:t>
        <a:bodyPr/>
        <a:lstStyle/>
        <a:p>
          <a:endParaRPr lang="ru-RU"/>
        </a:p>
      </dgm:t>
    </dgm:pt>
    <dgm:pt modelId="{F73A6B5F-0750-4DEB-96A7-B624D4F98696}">
      <dgm:prSet phldrT="[Текст]"/>
      <dgm:spPr/>
      <dgm:t>
        <a:bodyPr/>
        <a:lstStyle/>
        <a:p>
          <a:r>
            <a:rPr lang="ru-RU" dirty="0" smtClean="0"/>
            <a:t>Первичный прототип </a:t>
          </a:r>
          <a:r>
            <a:rPr lang="en-US" dirty="0" smtClean="0">
              <a:hlinkClick xmlns:r="http://schemas.openxmlformats.org/officeDocument/2006/relationships" r:id="rId3" action="ppaction://hlinkfile"/>
            </a:rPr>
            <a:t>2.png</a:t>
          </a:r>
          <a:r>
            <a:rPr lang="ru-RU" dirty="0" smtClean="0"/>
            <a:t> </a:t>
          </a:r>
          <a:endParaRPr lang="ru-RU" dirty="0"/>
        </a:p>
      </dgm:t>
    </dgm:pt>
    <dgm:pt modelId="{D15D4EF3-E8DB-4BAF-9470-9B3314B9930C}" type="sibTrans" cxnId="{9801D3CB-57AA-4F4F-8569-085AD2A17F79}">
      <dgm:prSet/>
      <dgm:spPr/>
      <dgm:t>
        <a:bodyPr/>
        <a:lstStyle/>
        <a:p>
          <a:endParaRPr lang="ru-RU"/>
        </a:p>
      </dgm:t>
    </dgm:pt>
    <dgm:pt modelId="{43D81FB5-5B3E-4F87-B05F-85DEF1A43417}" type="parTrans" cxnId="{9801D3CB-57AA-4F4F-8569-085AD2A17F79}">
      <dgm:prSet/>
      <dgm:spPr/>
      <dgm:t>
        <a:bodyPr/>
        <a:lstStyle/>
        <a:p>
          <a:endParaRPr lang="ru-RU"/>
        </a:p>
      </dgm:t>
    </dgm:pt>
    <dgm:pt modelId="{C0BD703A-4702-4684-98AF-057C0CBDDD77}" type="pres">
      <dgm:prSet presAssocID="{0B3DBA32-4E03-4C37-8C59-3FE2281F308A}" presName="linear" presStyleCnt="0">
        <dgm:presLayoutVars>
          <dgm:dir/>
          <dgm:resizeHandles val="exact"/>
        </dgm:presLayoutVars>
      </dgm:prSet>
      <dgm:spPr/>
    </dgm:pt>
    <dgm:pt modelId="{F9684976-CF73-4E9E-9247-FA82CE972B8E}" type="pres">
      <dgm:prSet presAssocID="{0C83E44B-9CF9-4854-8039-8A78CA0ED729}" presName="comp" presStyleCnt="0"/>
      <dgm:spPr/>
    </dgm:pt>
    <dgm:pt modelId="{E62985D5-AFEC-409D-95C2-BA990AF077D2}" type="pres">
      <dgm:prSet presAssocID="{0C83E44B-9CF9-4854-8039-8A78CA0ED729}" presName="box" presStyleLbl="node1" presStyleIdx="0" presStyleCnt="3"/>
      <dgm:spPr/>
      <dgm:t>
        <a:bodyPr/>
        <a:lstStyle/>
        <a:p>
          <a:endParaRPr lang="ru-RU"/>
        </a:p>
      </dgm:t>
    </dgm:pt>
    <dgm:pt modelId="{1DEA0080-505D-4AAF-A284-712ECEF4765E}" type="pres">
      <dgm:prSet presAssocID="{0C83E44B-9CF9-4854-8039-8A78CA0ED729}" presName="img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62826057-EAA5-402D-91CF-34675B359D02}" type="pres">
      <dgm:prSet presAssocID="{0C83E44B-9CF9-4854-8039-8A78CA0ED72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29B682-6904-4B52-A875-7907C731B78A}" type="pres">
      <dgm:prSet presAssocID="{F6B34FD8-5296-49BC-B1BA-F155257F87E8}" presName="spacer" presStyleCnt="0"/>
      <dgm:spPr/>
    </dgm:pt>
    <dgm:pt modelId="{758CEA15-0A8B-4762-86BE-5F651BF744A2}" type="pres">
      <dgm:prSet presAssocID="{F73A6B5F-0750-4DEB-96A7-B624D4F98696}" presName="comp" presStyleCnt="0"/>
      <dgm:spPr/>
    </dgm:pt>
    <dgm:pt modelId="{62DDECD8-D5F3-47D4-8E5F-58E6A4BE432E}" type="pres">
      <dgm:prSet presAssocID="{F73A6B5F-0750-4DEB-96A7-B624D4F98696}" presName="box" presStyleLbl="node1" presStyleIdx="1" presStyleCnt="3"/>
      <dgm:spPr/>
      <dgm:t>
        <a:bodyPr/>
        <a:lstStyle/>
        <a:p>
          <a:endParaRPr lang="ru-RU"/>
        </a:p>
      </dgm:t>
    </dgm:pt>
    <dgm:pt modelId="{4B43B424-EB62-41BE-B1A4-9585DDC0621E}" type="pres">
      <dgm:prSet presAssocID="{F73A6B5F-0750-4DEB-96A7-B624D4F98696}" presName="img" presStyleLbl="fgImgPlace1" presStyleIdx="1" presStyleCnt="3"/>
      <dgm:spPr>
        <a:blipFill dpi="0" rotWithShape="1">
          <a:blip xmlns:r="http://schemas.openxmlformats.org/officeDocument/2006/relationships" r:embed="rId5"/>
          <a:srcRect/>
          <a:stretch>
            <a:fillRect l="-7000" t="-1" r="-66560" b="-52247"/>
          </a:stretch>
        </a:blipFill>
      </dgm:spPr>
    </dgm:pt>
    <dgm:pt modelId="{16EFE350-8D5A-4182-B2FB-2AA84F432A63}" type="pres">
      <dgm:prSet presAssocID="{F73A6B5F-0750-4DEB-96A7-B624D4F9869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AECB9C-1764-4C7D-9444-8878E0B43159}" type="pres">
      <dgm:prSet presAssocID="{D15D4EF3-E8DB-4BAF-9470-9B3314B9930C}" presName="spacer" presStyleCnt="0"/>
      <dgm:spPr/>
    </dgm:pt>
    <dgm:pt modelId="{AD339A46-0142-4EBF-8D14-F672D9FBD326}" type="pres">
      <dgm:prSet presAssocID="{1BD27CC4-07CF-428B-B854-B1B79C755843}" presName="comp" presStyleCnt="0"/>
      <dgm:spPr/>
    </dgm:pt>
    <dgm:pt modelId="{EE74EB7E-D768-4515-99E0-3D157E2CB9B6}" type="pres">
      <dgm:prSet presAssocID="{1BD27CC4-07CF-428B-B854-B1B79C755843}" presName="box" presStyleLbl="node1" presStyleIdx="2" presStyleCnt="3"/>
      <dgm:spPr/>
      <dgm:t>
        <a:bodyPr/>
        <a:lstStyle/>
        <a:p>
          <a:endParaRPr lang="ru-RU"/>
        </a:p>
      </dgm:t>
    </dgm:pt>
    <dgm:pt modelId="{45751DA8-BFB2-41C1-82C8-F5DB399D2CE0}" type="pres">
      <dgm:prSet presAssocID="{1BD27CC4-07CF-428B-B854-B1B79C755843}" presName="img" presStyleLbl="fgImgPlace1" presStyleIdx="2" presStyleCnt="3"/>
      <dgm:spPr>
        <a:blipFill>
          <a:blip xmlns:r="http://schemas.openxmlformats.org/officeDocument/2006/relationships" r:embed="rId6"/>
          <a:srcRect/>
          <a:stretch>
            <a:fillRect l="-7000" r="-7000"/>
          </a:stretch>
        </a:blipFill>
      </dgm:spPr>
    </dgm:pt>
    <dgm:pt modelId="{97B48721-7DF9-40C6-9463-D6065A9FDAC7}" type="pres">
      <dgm:prSet presAssocID="{1BD27CC4-07CF-428B-B854-B1B79C7558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B4BFEB-D7D2-48B3-86D7-368137E087B0}" srcId="{0B3DBA32-4E03-4C37-8C59-3FE2281F308A}" destId="{0C83E44B-9CF9-4854-8039-8A78CA0ED729}" srcOrd="0" destOrd="0" parTransId="{8B1F4C2E-E9E4-46A8-BA9E-9DBBA732B9EB}" sibTransId="{F6B34FD8-5296-49BC-B1BA-F155257F87E8}"/>
    <dgm:cxn modelId="{B32C43FD-F5F1-454D-ACE9-088F558C1E7E}" type="presOf" srcId="{1BD27CC4-07CF-428B-B854-B1B79C755843}" destId="{97B48721-7DF9-40C6-9463-D6065A9FDAC7}" srcOrd="1" destOrd="0" presId="urn:microsoft.com/office/officeart/2005/8/layout/vList4"/>
    <dgm:cxn modelId="{35A17485-2AC1-48CD-A8A6-8EB44C029202}" type="presOf" srcId="{0C83E44B-9CF9-4854-8039-8A78CA0ED729}" destId="{E62985D5-AFEC-409D-95C2-BA990AF077D2}" srcOrd="0" destOrd="0" presId="urn:microsoft.com/office/officeart/2005/8/layout/vList4"/>
    <dgm:cxn modelId="{476381D4-5EC5-4C39-9B3B-8587E99C1A0D}" type="presOf" srcId="{F73A6B5F-0750-4DEB-96A7-B624D4F98696}" destId="{16EFE350-8D5A-4182-B2FB-2AA84F432A63}" srcOrd="1" destOrd="0" presId="urn:microsoft.com/office/officeart/2005/8/layout/vList4"/>
    <dgm:cxn modelId="{9801D3CB-57AA-4F4F-8569-085AD2A17F79}" srcId="{0B3DBA32-4E03-4C37-8C59-3FE2281F308A}" destId="{F73A6B5F-0750-4DEB-96A7-B624D4F98696}" srcOrd="1" destOrd="0" parTransId="{43D81FB5-5B3E-4F87-B05F-85DEF1A43417}" sibTransId="{D15D4EF3-E8DB-4BAF-9470-9B3314B9930C}"/>
    <dgm:cxn modelId="{9D719CDA-3F25-4B5F-A39B-D0430869D5D6}" type="presOf" srcId="{0B3DBA32-4E03-4C37-8C59-3FE2281F308A}" destId="{C0BD703A-4702-4684-98AF-057C0CBDDD77}" srcOrd="0" destOrd="0" presId="urn:microsoft.com/office/officeart/2005/8/layout/vList4"/>
    <dgm:cxn modelId="{38302F55-8111-4D78-85DE-23BA05F6678B}" type="presOf" srcId="{0C83E44B-9CF9-4854-8039-8A78CA0ED729}" destId="{62826057-EAA5-402D-91CF-34675B359D02}" srcOrd="1" destOrd="0" presId="urn:microsoft.com/office/officeart/2005/8/layout/vList4"/>
    <dgm:cxn modelId="{4583B949-D271-4407-B856-1E93459AE444}" type="presOf" srcId="{1BD27CC4-07CF-428B-B854-B1B79C755843}" destId="{EE74EB7E-D768-4515-99E0-3D157E2CB9B6}" srcOrd="0" destOrd="0" presId="urn:microsoft.com/office/officeart/2005/8/layout/vList4"/>
    <dgm:cxn modelId="{BD2E29F7-7DE7-4484-B1F1-3F0FD7CCDF8E}" srcId="{0B3DBA32-4E03-4C37-8C59-3FE2281F308A}" destId="{1BD27CC4-07CF-428B-B854-B1B79C755843}" srcOrd="2" destOrd="0" parTransId="{701183E6-4454-42F3-8E22-7B33116ED3D2}" sibTransId="{095FC051-903B-40DF-AB63-31C6BF0E1216}"/>
    <dgm:cxn modelId="{D6BD13BF-CD98-4AEF-8CEE-A0BBDCAEEB41}" type="presOf" srcId="{F73A6B5F-0750-4DEB-96A7-B624D4F98696}" destId="{62DDECD8-D5F3-47D4-8E5F-58E6A4BE432E}" srcOrd="0" destOrd="0" presId="urn:microsoft.com/office/officeart/2005/8/layout/vList4"/>
    <dgm:cxn modelId="{8341150F-1DD5-41B7-A34A-1E10FF04C6A5}" type="presParOf" srcId="{C0BD703A-4702-4684-98AF-057C0CBDDD77}" destId="{F9684976-CF73-4E9E-9247-FA82CE972B8E}" srcOrd="0" destOrd="0" presId="urn:microsoft.com/office/officeart/2005/8/layout/vList4"/>
    <dgm:cxn modelId="{AE468605-197C-4618-8F17-6F0BBD40A702}" type="presParOf" srcId="{F9684976-CF73-4E9E-9247-FA82CE972B8E}" destId="{E62985D5-AFEC-409D-95C2-BA990AF077D2}" srcOrd="0" destOrd="0" presId="urn:microsoft.com/office/officeart/2005/8/layout/vList4"/>
    <dgm:cxn modelId="{B9B8E3FC-277C-4F9E-B043-26CFD825D4D0}" type="presParOf" srcId="{F9684976-CF73-4E9E-9247-FA82CE972B8E}" destId="{1DEA0080-505D-4AAF-A284-712ECEF4765E}" srcOrd="1" destOrd="0" presId="urn:microsoft.com/office/officeart/2005/8/layout/vList4"/>
    <dgm:cxn modelId="{698BEB49-BD63-4F03-BCE3-E3C767FEE7F0}" type="presParOf" srcId="{F9684976-CF73-4E9E-9247-FA82CE972B8E}" destId="{62826057-EAA5-402D-91CF-34675B359D02}" srcOrd="2" destOrd="0" presId="urn:microsoft.com/office/officeart/2005/8/layout/vList4"/>
    <dgm:cxn modelId="{21994201-BDA1-4839-9E45-51AC286CADF1}" type="presParOf" srcId="{C0BD703A-4702-4684-98AF-057C0CBDDD77}" destId="{E429B682-6904-4B52-A875-7907C731B78A}" srcOrd="1" destOrd="0" presId="urn:microsoft.com/office/officeart/2005/8/layout/vList4"/>
    <dgm:cxn modelId="{891CD074-52FC-4949-B712-0EAC9BD36AFA}" type="presParOf" srcId="{C0BD703A-4702-4684-98AF-057C0CBDDD77}" destId="{758CEA15-0A8B-4762-86BE-5F651BF744A2}" srcOrd="2" destOrd="0" presId="urn:microsoft.com/office/officeart/2005/8/layout/vList4"/>
    <dgm:cxn modelId="{BFCE2134-B6D6-4E58-902C-674A68497B1A}" type="presParOf" srcId="{758CEA15-0A8B-4762-86BE-5F651BF744A2}" destId="{62DDECD8-D5F3-47D4-8E5F-58E6A4BE432E}" srcOrd="0" destOrd="0" presId="urn:microsoft.com/office/officeart/2005/8/layout/vList4"/>
    <dgm:cxn modelId="{8541AD51-B99F-4761-B8F6-36F56DC8DE0C}" type="presParOf" srcId="{758CEA15-0A8B-4762-86BE-5F651BF744A2}" destId="{4B43B424-EB62-41BE-B1A4-9585DDC0621E}" srcOrd="1" destOrd="0" presId="urn:microsoft.com/office/officeart/2005/8/layout/vList4"/>
    <dgm:cxn modelId="{AAADD3B1-7317-499A-B641-3095C6052A04}" type="presParOf" srcId="{758CEA15-0A8B-4762-86BE-5F651BF744A2}" destId="{16EFE350-8D5A-4182-B2FB-2AA84F432A63}" srcOrd="2" destOrd="0" presId="urn:microsoft.com/office/officeart/2005/8/layout/vList4"/>
    <dgm:cxn modelId="{BEF7919D-C8A9-4FE0-B5E9-868D5F7237BE}" type="presParOf" srcId="{C0BD703A-4702-4684-98AF-057C0CBDDD77}" destId="{BDAECB9C-1764-4C7D-9444-8878E0B43159}" srcOrd="3" destOrd="0" presId="urn:microsoft.com/office/officeart/2005/8/layout/vList4"/>
    <dgm:cxn modelId="{86369B8D-BDCA-4AAC-A043-EFE7AF7EDA01}" type="presParOf" srcId="{C0BD703A-4702-4684-98AF-057C0CBDDD77}" destId="{AD339A46-0142-4EBF-8D14-F672D9FBD326}" srcOrd="4" destOrd="0" presId="urn:microsoft.com/office/officeart/2005/8/layout/vList4"/>
    <dgm:cxn modelId="{9112A8DA-DB50-4810-9405-8C1904CB3C02}" type="presParOf" srcId="{AD339A46-0142-4EBF-8D14-F672D9FBD326}" destId="{EE74EB7E-D768-4515-99E0-3D157E2CB9B6}" srcOrd="0" destOrd="0" presId="urn:microsoft.com/office/officeart/2005/8/layout/vList4"/>
    <dgm:cxn modelId="{4E3E2600-E35A-4530-BC14-8195C4BF35A1}" type="presParOf" srcId="{AD339A46-0142-4EBF-8D14-F672D9FBD326}" destId="{45751DA8-BFB2-41C1-82C8-F5DB399D2CE0}" srcOrd="1" destOrd="0" presId="urn:microsoft.com/office/officeart/2005/8/layout/vList4"/>
    <dgm:cxn modelId="{2E525DDE-6295-4D63-B4E5-CE584973451B}" type="presParOf" srcId="{AD339A46-0142-4EBF-8D14-F672D9FBD326}" destId="{97B48721-7DF9-40C6-9463-D6065A9FDAC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985D5-AFEC-409D-95C2-BA990AF077D2}">
      <dsp:nvSpPr>
        <dsp:cNvPr id="0" name=""/>
        <dsp:cNvSpPr/>
      </dsp:nvSpPr>
      <dsp:spPr>
        <a:xfrm>
          <a:off x="0" y="0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Макет </a:t>
          </a:r>
          <a:r>
            <a:rPr lang="en-US" sz="3700" kern="1200" dirty="0" smtClean="0">
              <a:hlinkClick xmlns:r="http://schemas.openxmlformats.org/officeDocument/2006/relationships" r:id="rId1"/>
            </a:rPr>
            <a:t>1.jpg</a:t>
          </a:r>
          <a:endParaRPr lang="ru-RU" sz="3700" kern="1200" dirty="0">
            <a:solidFill>
              <a:schemeClr val="bg1"/>
            </a:solidFill>
          </a:endParaRPr>
        </a:p>
      </dsp:txBody>
      <dsp:txXfrm>
        <a:off x="1802432" y="0"/>
        <a:ext cx="6576874" cy="1265706"/>
      </dsp:txXfrm>
    </dsp:sp>
    <dsp:sp modelId="{1DEA0080-505D-4AAF-A284-712ECEF4765E}">
      <dsp:nvSpPr>
        <dsp:cNvPr id="0" name=""/>
        <dsp:cNvSpPr/>
      </dsp:nvSpPr>
      <dsp:spPr>
        <a:xfrm>
          <a:off x="126570" y="126570"/>
          <a:ext cx="1675861" cy="1012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ECD8-D5F3-47D4-8E5F-58E6A4BE432E}">
      <dsp:nvSpPr>
        <dsp:cNvPr id="0" name=""/>
        <dsp:cNvSpPr/>
      </dsp:nvSpPr>
      <dsp:spPr>
        <a:xfrm>
          <a:off x="0" y="1392276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Первичный прототип </a:t>
          </a:r>
          <a:r>
            <a:rPr lang="en-US" sz="3700" kern="1200" dirty="0" smtClean="0">
              <a:hlinkClick xmlns:r="http://schemas.openxmlformats.org/officeDocument/2006/relationships" r:id="rId3"/>
            </a:rPr>
            <a:t>2.png</a:t>
          </a:r>
          <a:r>
            <a:rPr lang="ru-RU" sz="3700" kern="1200" dirty="0" smtClean="0"/>
            <a:t> </a:t>
          </a:r>
          <a:endParaRPr lang="ru-RU" sz="3700" kern="1200" dirty="0"/>
        </a:p>
      </dsp:txBody>
      <dsp:txXfrm>
        <a:off x="1802432" y="1392276"/>
        <a:ext cx="6576874" cy="1265706"/>
      </dsp:txXfrm>
    </dsp:sp>
    <dsp:sp modelId="{4B43B424-EB62-41BE-B1A4-9585DDC0621E}">
      <dsp:nvSpPr>
        <dsp:cNvPr id="0" name=""/>
        <dsp:cNvSpPr/>
      </dsp:nvSpPr>
      <dsp:spPr>
        <a:xfrm>
          <a:off x="126570" y="1518847"/>
          <a:ext cx="1675861" cy="101256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/>
          <a:srcRect/>
          <a:stretch>
            <a:fillRect l="-7000" t="-1" r="-66560" b="-5224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4EB7E-D768-4515-99E0-3D157E2CB9B6}">
      <dsp:nvSpPr>
        <dsp:cNvPr id="0" name=""/>
        <dsp:cNvSpPr/>
      </dsp:nvSpPr>
      <dsp:spPr>
        <a:xfrm>
          <a:off x="0" y="2784553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Вторичный прототип, принятый в работу </a:t>
          </a:r>
          <a:r>
            <a:rPr lang="en-US" sz="3700" kern="1200" dirty="0" smtClean="0">
              <a:hlinkClick xmlns:r="http://schemas.openxmlformats.org/officeDocument/2006/relationships" r:id="rId5"/>
            </a:rPr>
            <a:t>3.png</a:t>
          </a:r>
          <a:endParaRPr lang="ru-RU" sz="3700" kern="1200" dirty="0"/>
        </a:p>
      </dsp:txBody>
      <dsp:txXfrm>
        <a:off x="1802432" y="2784553"/>
        <a:ext cx="6576874" cy="1265706"/>
      </dsp:txXfrm>
    </dsp:sp>
    <dsp:sp modelId="{45751DA8-BFB2-41C1-82C8-F5DB399D2CE0}">
      <dsp:nvSpPr>
        <dsp:cNvPr id="0" name=""/>
        <dsp:cNvSpPr/>
      </dsp:nvSpPr>
      <dsp:spPr>
        <a:xfrm>
          <a:off x="126570" y="2911124"/>
          <a:ext cx="1675861" cy="1012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/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2">
  <p:cSld name="CUSTOM_2_1_2">
    <p:bg>
      <p:bgPr>
        <a:solidFill>
          <a:srgbClr val="8D46F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pic>
        <p:nvPicPr>
          <p:cNvPr id="82" name="Google Shape;8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8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86909" y="1098370"/>
            <a:ext cx="4327236" cy="3101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136634" y="720000"/>
            <a:ext cx="4834760" cy="348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Разработка приложения для учёта производственных данных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6" r="43920"/>
          <a:stretch/>
        </p:blipFill>
        <p:spPr>
          <a:xfrm>
            <a:off x="5918532" y="1240301"/>
            <a:ext cx="1463989" cy="1296413"/>
          </a:xfrm>
          <a:prstGeom prst="round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9" r="16860"/>
          <a:stretch/>
        </p:blipFill>
        <p:spPr>
          <a:xfrm>
            <a:off x="4834255" y="2678644"/>
            <a:ext cx="3632544" cy="1296413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 smtClean="0"/>
              <a:t>Спасибо за внимание!</a:t>
            </a:r>
            <a:endParaRPr dirty="0"/>
          </a:p>
        </p:txBody>
      </p:sp>
      <p:sp>
        <p:nvSpPr>
          <p:cNvPr id="345" name="Google Shape;345;p23"/>
          <p:cNvSpPr/>
          <p:nvPr/>
        </p:nvSpPr>
        <p:spPr>
          <a:xfrm>
            <a:off x="4452075" y="1148025"/>
            <a:ext cx="3964500" cy="317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место для иллюстрации</a:t>
            </a: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9" y="720000"/>
            <a:ext cx="2955076" cy="3973211"/>
          </a:xfrm>
          <a:prstGeom prst="roundRect">
            <a:avLst/>
          </a:prstGeom>
        </p:spPr>
      </p:pic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800" dirty="0" smtClean="0">
                <a:solidFill>
                  <a:schemeClr val="dk1"/>
                </a:solidFill>
              </a:rPr>
              <a:t>Денис Санников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2"/>
                </a:solidFill>
              </a:rPr>
              <a:t>ИТ-Инженер | </a:t>
            </a:r>
            <a:r>
              <a:rPr lang="ru-RU" sz="1200" dirty="0" smtClean="0">
                <a:solidFill>
                  <a:schemeClr val="dk2"/>
                </a:solidFill>
              </a:rPr>
              <a:t>Программирование, 2022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63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dirty="0">
                <a:solidFill>
                  <a:schemeClr val="dk1"/>
                </a:solidFill>
              </a:rPr>
              <a:t>Немного о </a:t>
            </a:r>
            <a:r>
              <a:rPr lang="ru" sz="1200" dirty="0" smtClean="0">
                <a:solidFill>
                  <a:schemeClr val="dk1"/>
                </a:solidFill>
              </a:rPr>
              <a:t>себе: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 smtClean="0">
                <a:solidFill>
                  <a:schemeClr val="dk1"/>
                </a:solidFill>
              </a:rPr>
              <a:t>Проживаю в городе Вятские Поляны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 smtClean="0">
                <a:solidFill>
                  <a:schemeClr val="dk1"/>
                </a:solidFill>
              </a:rPr>
              <a:t>Увлекаюсь моддингом, пишу плагины для </a:t>
            </a:r>
            <a:r>
              <a:rPr lang="en-US" sz="1200" dirty="0" err="1" smtClean="0">
                <a:solidFill>
                  <a:schemeClr val="dk1"/>
                </a:solidFill>
              </a:rPr>
              <a:t>GoldSource</a:t>
            </a:r>
            <a:r>
              <a:rPr lang="ru" sz="1200" dirty="0" smtClean="0">
                <a:solidFill>
                  <a:schemeClr val="dk1"/>
                </a:solidFill>
              </a:rPr>
              <a:t>, люблю пешие прогулки, природу и поездки на полноприводном транспорте в любую погоду.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en-US" sz="1200" dirty="0" smtClean="0">
                <a:solidFill>
                  <a:schemeClr val="dk1"/>
                </a:solidFill>
              </a:rPr>
              <a:t>IPS-</a:t>
            </a:r>
            <a:r>
              <a:rPr lang="ru-RU" sz="1200" dirty="0" smtClean="0">
                <a:solidFill>
                  <a:schemeClr val="dk1"/>
                </a:solidFill>
              </a:rPr>
              <a:t>специалист (бережливое производство)</a:t>
            </a:r>
            <a:r>
              <a:rPr lang="ru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 smtClean="0">
                <a:solidFill>
                  <a:schemeClr val="dk1"/>
                </a:solidFill>
              </a:rPr>
              <a:t>Работал в команде по модификации игр отечественной игровой индустрии.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dirty="0" smtClean="0">
                <a:solidFill>
                  <a:schemeClr val="dk1"/>
                </a:solidFill>
              </a:rPr>
              <a:t>Разработать приложение, которое упростит работу операторов мебельного производства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Основная проблема: работа неопытных сотрудников с объёмными файлами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excel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. Частая потеря данных, возможные блокировки программного обеспеченья.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Польза проекта: разработанное приложение имеет простой в обращении интерфейс, встроенные формулы подсчёта и функции экспорта данных в формат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*.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xlsx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для последующей аналитики плановым отделом производства.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Поставленная задача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Изначально было принято решение разработки веб-приложения. Интерфейс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HTML 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должно было выполнять функции ввода и вывода данных, но в момент разработки было решено переквалифицировать работу в портативное приложение на языке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python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 с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GUI-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интерфейсом. Начальный этап проходил с использованием инструмента 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PyQt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, после чего инструмент был заменён на 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tkinter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Конечный итог – исполняемое приложение 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VirtualOperator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exe.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Решение </a:t>
            </a:r>
            <a:r>
              <a:rPr lang="ru" dirty="0" smtClean="0">
                <a:solidFill>
                  <a:schemeClr val="dk1"/>
                </a:solidFill>
              </a:rPr>
              <a:t>задачи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 smtClean="0"/>
              <a:t>Макет. 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540000" y="68847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Визуальный ряд с комментариями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946959576"/>
              </p:ext>
            </p:extLst>
          </p:nvPr>
        </p:nvGraphicFramePr>
        <p:xfrm>
          <a:off x="466427" y="1002600"/>
          <a:ext cx="8379307" cy="405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 smtClean="0">
                <a:solidFill>
                  <a:schemeClr val="dk1"/>
                </a:solidFill>
              </a:rPr>
              <a:t>Из-за недостаточного опыта работы с </a:t>
            </a:r>
            <a:r>
              <a:rPr lang="en-US" dirty="0" smtClean="0">
                <a:solidFill>
                  <a:schemeClr val="dk1"/>
                </a:solidFill>
              </a:rPr>
              <a:t>HTML </a:t>
            </a:r>
            <a:r>
              <a:rPr lang="ru-RU" dirty="0" smtClean="0">
                <a:solidFill>
                  <a:schemeClr val="dk1"/>
                </a:solidFill>
              </a:rPr>
              <a:t>было принято решение писать программу с </a:t>
            </a:r>
            <a:r>
              <a:rPr lang="en-US" dirty="0" smtClean="0">
                <a:solidFill>
                  <a:schemeClr val="dk1"/>
                </a:solidFill>
              </a:rPr>
              <a:t>GUI-</a:t>
            </a:r>
            <a:r>
              <a:rPr lang="ru-RU" dirty="0" smtClean="0">
                <a:solidFill>
                  <a:schemeClr val="dk1"/>
                </a:solidFill>
              </a:rPr>
              <a:t>интерфейсом на языке </a:t>
            </a:r>
            <a:r>
              <a:rPr lang="en-US" dirty="0" smtClean="0">
                <a:solidFill>
                  <a:schemeClr val="dk1"/>
                </a:solidFill>
              </a:rPr>
              <a:t>Python</a:t>
            </a:r>
            <a:r>
              <a:rPr lang="ru-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Был выбран 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PyQT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-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инструмент, но из-за сложного взаимодействия с ним получилось разработать только прототип интерфейса без работающего функционала.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После поисков и изучения темы был выбран инструмент </a:t>
            </a:r>
            <a:r>
              <a:rPr lang="en-US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tkinter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 Разработан полностью рабочий прототип, который принимает данные, обрабатывает их и отправляет(экспортирует) для дальнейшей работы в </a:t>
            </a:r>
            <a:r>
              <a:rPr lang="en-US" dirty="0" smtClean="0">
                <a:solidFill>
                  <a:schemeClr val="dk1"/>
                </a:solidFill>
                <a:highlight>
                  <a:schemeClr val="lt1"/>
                </a:highlight>
              </a:rPr>
              <a:t>MS Excel. </a:t>
            </a: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highlight>
                  <a:schemeClr val="lt1"/>
                </a:highlight>
              </a:rPr>
              <a:t>Следующей целью будет полное тестирование в производстве с интеграцией приложения в производственную практику.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Достигнутые цели / Итоги в формате ДТП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6"/>
          <p:cNvCxnSpPr>
            <a:stCxn id="255" idx="6"/>
            <a:endCxn id="256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6"/>
          <p:cNvCxnSpPr>
            <a:stCxn id="256" idx="6"/>
            <a:endCxn id="258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6"/>
          <p:cNvCxnSpPr>
            <a:stCxn id="260" idx="6"/>
            <a:endCxn id="261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6"/>
          <p:cNvCxnSpPr>
            <a:stCxn id="258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6"/>
          <p:cNvCxnSpPr>
            <a:endCxn id="26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6"/>
          <p:cNvCxnSpPr>
            <a:stCxn id="261" idx="6"/>
            <a:endCxn id="26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5" idx="6"/>
            <a:endCxn id="267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>
            <a:stCxn id="267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>
            <a:endCxn id="27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6"/>
          <p:cNvCxnSpPr>
            <a:stCxn id="279" idx="6"/>
            <a:endCxn id="255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Планирование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1"/>
                </a:solidFill>
              </a:rPr>
              <a:t>3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1"/>
                </a:solidFill>
              </a:rPr>
              <a:t>4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Написание логики и функций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Внедрение в производство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Описание идеи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Совмещение интерфейса и функций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Разработка макета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Тестирование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Разработка прототипа интерфейса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Расширение функционала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План </a:t>
            </a:r>
            <a:r>
              <a:rPr lang="ru" dirty="0" smtClean="0"/>
              <a:t>проекта</a:t>
            </a:r>
            <a:endParaRPr dirty="0"/>
          </a:p>
        </p:txBody>
      </p:sp>
      <p:sp>
        <p:nvSpPr>
          <p:cNvPr id="44" name="Google Shape;261;p16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2"/>
                </a:solidFill>
              </a:rPr>
              <a:t>10</a:t>
            </a:r>
            <a:endParaRPr sz="1000" b="1" dirty="0">
              <a:solidFill>
                <a:schemeClr val="lt2"/>
              </a:solidFill>
            </a:endParaRPr>
          </a:p>
        </p:txBody>
      </p:sp>
      <p:cxnSp>
        <p:nvCxnSpPr>
          <p:cNvPr id="45" name="Google Shape;259;p16"/>
          <p:cNvCxnSpPr/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2641766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 smtClean="0">
                <a:solidFill>
                  <a:schemeClr val="lt2"/>
                </a:solidFill>
              </a:rPr>
              <a:t>Выход на рынок приложений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 smtClean="0"/>
              <a:t>Возможно, что приложение возымеет успех на нашем производстве, после чего будет пользоваться спросом на других фабриках компании </a:t>
            </a:r>
            <a:r>
              <a:rPr lang="ru-RU" dirty="0" err="1" smtClean="0"/>
              <a:t>ЛузаЛес</a:t>
            </a:r>
            <a:r>
              <a:rPr lang="ru-RU" dirty="0" smtClean="0"/>
              <a:t>, начиная с производства лесопиления и заканчивая складскими секторами с готовой продукцией мебельного производства или даже складскими помещениями мебельных магазинов.</a:t>
            </a: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Идеи на будущее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419</Words>
  <Application>Microsoft Office PowerPoint</Application>
  <PresentationFormat>Экран (16:9)</PresentationFormat>
  <Paragraphs>55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Roboto</vt:lpstr>
      <vt:lpstr>IBM Plex Sans</vt:lpstr>
      <vt:lpstr>IBM Plex Sans SemiBold</vt:lpstr>
      <vt:lpstr>Макет шаблона GB</vt:lpstr>
      <vt:lpstr>Разработка приложения для учёта производственных данных</vt:lpstr>
      <vt:lpstr>Денис Санников</vt:lpstr>
      <vt:lpstr>Поставленная задача</vt:lpstr>
      <vt:lpstr>Решение задачи</vt:lpstr>
      <vt:lpstr>Визуальный ряд с комментариями</vt:lpstr>
      <vt:lpstr>Достигнутые цели / Итоги в формате ДТП</vt:lpstr>
      <vt:lpstr>План проекта</vt:lpstr>
      <vt:lpstr>Идеи на будущее</vt:lpstr>
      <vt:lpstr>Вопросы?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Денис Санников</cp:lastModifiedBy>
  <cp:revision>13</cp:revision>
  <dcterms:modified xsi:type="dcterms:W3CDTF">2023-07-18T16:34:52Z</dcterms:modified>
</cp:coreProperties>
</file>