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5DF4A-7A6E-041D-58B2-09DD92827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6FC8A00-374C-1EC9-5E32-BF835FFE2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6E75B2A-8E1A-D21E-0E5E-0C79CB5E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37344C-68B1-2DBB-EFD6-681E772D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BCD607-8FFB-25AD-C242-A2C7277F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66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4425-4F58-D7B0-44D0-F25D8393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A958B7F-F30D-052A-48C0-D5C1C20D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DF4D9B-D23C-CDB6-F7CC-AAF21D4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5B5024-0D4F-3F22-593D-37B3D80C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9D1ED4C-96B7-C0D8-A902-8183B269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30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EF56032-D34E-BAEB-2535-98EF5AFD6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772BC32-76DF-B68E-424A-3CCA93AC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941EAA-D57D-0197-8ABC-66027657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C3C236-5837-09BB-63F8-1C4A19A5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E18E54-0D1F-B5DF-78E9-223139FA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527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0FEA0-46BC-2482-A881-B689F09A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9C95C6-82BC-08C4-F1A2-245187EE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AD82C9-7AE9-3035-3170-14741CED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AD7206-BBBA-326A-625A-ED8B4BC4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85AD4C-85CE-A00F-C2E8-D41B2245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07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1FEE5-4F1C-7C4E-5B5B-4E976BC5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27E83A-A0D5-B0EB-CF2B-2088A004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AD86B0-5C0B-AEDC-E73F-98CEB028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5916AF-D98F-ECDD-C872-B2837C17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128CF4-0416-7DC1-D58C-22C9B3B0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196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577F2-55A4-B7CB-F667-EC0B5C63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F1FB5C-2AB4-25FD-E2BD-788619929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F235F9D-8AC3-17EA-CD55-EB668CC8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3948CBD-62E5-28D4-E626-E8F2609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11B293-A2CD-6109-25A5-C53461B4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119F801-BD0F-01C3-7EF7-0C571E61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49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C08E1-B40D-7F21-FC95-4945FB68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BFEDD48-2B37-E864-DD33-587CEC4F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22CAC94-AB2A-1D0C-5401-BEC227A0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B3364A1-1C2F-0728-BBFD-A314988FA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BD9A585-87CA-10C4-30FD-E7B2A7B0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0C59598-2616-EB78-524E-F24407F0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060395B-645B-C51F-1C53-1D9F8EF2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F1175FE-7E3F-97C1-A35D-BED8523A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84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0CCB1-01C6-9D8D-5205-4A3D31CC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4F0984E-0513-AFE3-DF58-3A32E08C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11C8884-2EE8-F2B4-5622-5EB6E113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46A921F-A25B-7F89-D2D1-774B28D7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345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10DC77B-1F2D-2A79-A248-E2EF1F8D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E62638D-BBF6-630C-2B19-9DE67C4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2CC9BA8-DB69-8892-635C-F14875FA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11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7CD47-C043-1F66-D926-592ED1B9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74B75D-97AC-EF93-12F5-25A583D7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D0CEE2F-3832-F526-C853-FF98ECA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8CD1B10-9942-7FCB-89F4-82337A87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8ACB35B-9E2A-9A8A-30BF-622CE949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DE5FAC-EE2B-5169-ECE6-ACDD6836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611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1ECA6-04FD-93C3-451C-80478A5D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B852DAA-9CDB-0C51-304B-D1EA8C7BC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7004947-3E9A-629F-BCB7-B64CEEE52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84B3F1C-4BA4-482A-C4C5-6B9CD78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E016EE7-CDB2-5BD2-3BFC-CEFA7B17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92A4DF6-DC7B-F312-3D40-5F42211F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713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B16048D-6E3E-90EE-BC43-A0DAE3C4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8C3523-4DA9-31AC-E12E-21B7E8A1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92B298-1AC7-9482-FA1D-BF4594F98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700C8D-3624-B0A0-43C4-3E9D23231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93ABBE-BB5A-8732-510D-799483923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853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>
            <a:off x="-65314" y="-242596"/>
            <a:ext cx="12586996" cy="7464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883C57E6-59DC-C119-5D50-177DA7A6CEFD}"/>
              </a:ext>
            </a:extLst>
          </p:cNvPr>
          <p:cNvSpPr txBox="1"/>
          <p:nvPr/>
        </p:nvSpPr>
        <p:spPr>
          <a:xfrm>
            <a:off x="5626100" y="1999396"/>
            <a:ext cx="6565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Temperatur</a:t>
            </a:r>
            <a:r>
              <a:rPr lang="da-DK" sz="3200" b="1" dirty="0">
                <a:solidFill>
                  <a:schemeClr val="bg1"/>
                </a:solidFill>
                <a:latin typeface="+mj-lt"/>
              </a:rPr>
              <a:t> måler</a:t>
            </a:r>
          </a:p>
          <a:p>
            <a:pPr algn="ctr"/>
            <a:endParaRPr lang="da-DK" sz="32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da-DK" sz="3200" b="1" i="0" dirty="0" err="1">
                <a:solidFill>
                  <a:schemeClr val="bg1"/>
                </a:solidFill>
                <a:effectLst/>
                <a:latin typeface="+mj-lt"/>
              </a:rPr>
              <a:t>IoT</a:t>
            </a:r>
            <a:r>
              <a:rPr lang="da-DK" sz="3200" b="1" i="0" dirty="0">
                <a:solidFill>
                  <a:schemeClr val="bg1"/>
                </a:solidFill>
                <a:effectLst/>
                <a:latin typeface="+mj-lt"/>
              </a:rPr>
              <a:t> og Embedded systemer</a:t>
            </a:r>
          </a:p>
          <a:p>
            <a:pPr algn="ctr"/>
            <a:endParaRPr lang="da-DK" sz="32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da-DK" sz="3200" b="1" dirty="0">
                <a:solidFill>
                  <a:schemeClr val="bg1"/>
                </a:solidFill>
                <a:latin typeface="+mj-lt"/>
              </a:rPr>
              <a:t>D. Paaske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DE9E836F-C9AE-81F4-81AB-D999A0363C37}"/>
              </a:ext>
            </a:extLst>
          </p:cNvPr>
          <p:cNvSpPr/>
          <p:nvPr/>
        </p:nvSpPr>
        <p:spPr>
          <a:xfrm rot="19576857">
            <a:off x="988976" y="-1474838"/>
            <a:ext cx="2684206" cy="1398147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B825F99-62CC-D868-6AD9-1A4D7DB87D39}"/>
              </a:ext>
            </a:extLst>
          </p:cNvPr>
          <p:cNvSpPr/>
          <p:nvPr/>
        </p:nvSpPr>
        <p:spPr>
          <a:xfrm>
            <a:off x="1" y="-242595"/>
            <a:ext cx="12521682" cy="7464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013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Kombinationstegning: figur 4">
            <a:extLst>
              <a:ext uri="{FF2B5EF4-FFF2-40B4-BE49-F238E27FC236}">
                <a16:creationId xmlns:a16="http://schemas.microsoft.com/office/drawing/2014/main" id="{1E811EB0-12EE-365C-25E3-7DCEBC4B0158}"/>
              </a:ext>
            </a:extLst>
          </p:cNvPr>
          <p:cNvSpPr/>
          <p:nvPr/>
        </p:nvSpPr>
        <p:spPr>
          <a:xfrm rot="12345050" flipV="1">
            <a:off x="3476866" y="-5911524"/>
            <a:ext cx="3278429" cy="16736222"/>
          </a:xfrm>
          <a:custGeom>
            <a:avLst/>
            <a:gdLst>
              <a:gd name="connsiteX0" fmla="*/ 0 w 8512220"/>
              <a:gd name="connsiteY0" fmla="*/ 0 h 7464490"/>
              <a:gd name="connsiteX1" fmla="*/ 2390217 w 8512220"/>
              <a:gd name="connsiteY1" fmla="*/ 0 h 7464490"/>
              <a:gd name="connsiteX2" fmla="*/ 8512220 w 8512220"/>
              <a:gd name="connsiteY2" fmla="*/ 7464490 h 7464490"/>
              <a:gd name="connsiteX3" fmla="*/ 4513785 w 8512220"/>
              <a:gd name="connsiteY3" fmla="*/ 7464490 h 7464490"/>
              <a:gd name="connsiteX4" fmla="*/ 0 w 8512220"/>
              <a:gd name="connsiteY4" fmla="*/ 1960884 h 746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220" h="7464490">
                <a:moveTo>
                  <a:pt x="0" y="0"/>
                </a:moveTo>
                <a:lnTo>
                  <a:pt x="2390217" y="0"/>
                </a:lnTo>
                <a:lnTo>
                  <a:pt x="8512220" y="7464490"/>
                </a:lnTo>
                <a:lnTo>
                  <a:pt x="4513785" y="7464490"/>
                </a:lnTo>
                <a:lnTo>
                  <a:pt x="0" y="1960884"/>
                </a:lnTo>
                <a:close/>
              </a:path>
            </a:pathLst>
          </a:cu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26094" y="515258"/>
            <a:ext cx="4818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Introduktion</a:t>
            </a:r>
          </a:p>
          <a:p>
            <a:endParaRPr lang="da-DK" b="1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I denne præsentation vil jeg præsentere et </a:t>
            </a:r>
            <a:r>
              <a:rPr lang="da-DK" dirty="0" err="1">
                <a:solidFill>
                  <a:schemeClr val="bg1"/>
                </a:solidFill>
              </a:rPr>
              <a:t>IoT</a:t>
            </a:r>
            <a:r>
              <a:rPr lang="da-DK" dirty="0">
                <a:solidFill>
                  <a:schemeClr val="bg1"/>
                </a:solidFill>
              </a:rPr>
              <a:t>-projekt, der bruger en ESP32og en temperatur sensor til at indsamle og vise temperaturdata.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146DE5C3-BDFA-40AE-A7F5-DE147414D151}"/>
              </a:ext>
            </a:extLst>
          </p:cNvPr>
          <p:cNvSpPr txBox="1"/>
          <p:nvPr/>
        </p:nvSpPr>
        <p:spPr>
          <a:xfrm>
            <a:off x="5805714" y="3217120"/>
            <a:ext cx="6589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Hardware</a:t>
            </a:r>
            <a:br>
              <a:rPr lang="da-DK" b="1" dirty="0">
                <a:solidFill>
                  <a:schemeClr val="bg1"/>
                </a:solidFill>
              </a:rPr>
            </a:br>
            <a:endParaRPr lang="da-DK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ESP32-S3-WROOM </a:t>
            </a:r>
            <a:r>
              <a:rPr lang="da-DK" b="1" dirty="0" err="1">
                <a:solidFill>
                  <a:schemeClr val="bg1"/>
                </a:solidFill>
              </a:rPr>
              <a:t>microcontroller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Wi-Fi-modul til trådløs netværksforbindelse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Webserver</a:t>
            </a:r>
            <a:r>
              <a:rPr lang="da-DK" dirty="0">
                <a:solidFill>
                  <a:schemeClr val="bg1"/>
                </a:solidFill>
              </a:rPr>
              <a:t> til visning af temperaturdata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SPI-bus til kommunikation med temperatursensoren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Indbygget </a:t>
            </a:r>
            <a:r>
              <a:rPr lang="da-DK" dirty="0" err="1">
                <a:solidFill>
                  <a:schemeClr val="bg1"/>
                </a:solidFill>
              </a:rPr>
              <a:t>Sdkort</a:t>
            </a:r>
            <a:r>
              <a:rPr lang="da-DK" dirty="0">
                <a:solidFill>
                  <a:schemeClr val="bg1"/>
                </a:solidFill>
              </a:rPr>
              <a:t> ”</a:t>
            </a:r>
            <a:r>
              <a:rPr lang="da-DK" dirty="0" err="1">
                <a:solidFill>
                  <a:schemeClr val="bg1"/>
                </a:solidFill>
              </a:rPr>
              <a:t>mount</a:t>
            </a:r>
            <a:r>
              <a:rPr lang="da-DK" dirty="0">
                <a:solidFill>
                  <a:schemeClr val="bg1"/>
                </a:solidFill>
              </a:rPr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DS18B20 temperatursensor: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Måler omgivelsestemperaturen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Tilsluttet ESP32 via SPI-bussen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Breadboard</a:t>
            </a:r>
            <a:r>
              <a:rPr lang="da-DK" b="1" dirty="0">
                <a:solidFill>
                  <a:schemeClr val="bg1"/>
                </a:solidFill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Bruges til at forbinde </a:t>
            </a:r>
            <a:r>
              <a:rPr lang="da-DK" dirty="0" err="1">
                <a:solidFill>
                  <a:schemeClr val="bg1"/>
                </a:solidFill>
              </a:rPr>
              <a:t>microcontrolleren</a:t>
            </a:r>
            <a:r>
              <a:rPr lang="da-DK" dirty="0">
                <a:solidFill>
                  <a:schemeClr val="bg1"/>
                </a:solidFill>
              </a:rPr>
              <a:t> og sensoren</a:t>
            </a:r>
          </a:p>
          <a:p>
            <a:pPr lvl="1"/>
            <a:br>
              <a:rPr lang="da-DK" dirty="0">
                <a:solidFill>
                  <a:schemeClr val="bg1"/>
                </a:solidFill>
              </a:rPr>
            </a:b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6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Kombinationstegning: figur 4">
            <a:extLst>
              <a:ext uri="{FF2B5EF4-FFF2-40B4-BE49-F238E27FC236}">
                <a16:creationId xmlns:a16="http://schemas.microsoft.com/office/drawing/2014/main" id="{1E811EB0-12EE-365C-25E3-7DCEBC4B0158}"/>
              </a:ext>
            </a:extLst>
          </p:cNvPr>
          <p:cNvSpPr/>
          <p:nvPr/>
        </p:nvSpPr>
        <p:spPr>
          <a:xfrm rot="11624185" flipV="1">
            <a:off x="8181552" y="-2403926"/>
            <a:ext cx="5949664" cy="13149647"/>
          </a:xfrm>
          <a:custGeom>
            <a:avLst/>
            <a:gdLst>
              <a:gd name="connsiteX0" fmla="*/ 0 w 8512220"/>
              <a:gd name="connsiteY0" fmla="*/ 0 h 7464490"/>
              <a:gd name="connsiteX1" fmla="*/ 2390217 w 8512220"/>
              <a:gd name="connsiteY1" fmla="*/ 0 h 7464490"/>
              <a:gd name="connsiteX2" fmla="*/ 8512220 w 8512220"/>
              <a:gd name="connsiteY2" fmla="*/ 7464490 h 7464490"/>
              <a:gd name="connsiteX3" fmla="*/ 4513785 w 8512220"/>
              <a:gd name="connsiteY3" fmla="*/ 7464490 h 7464490"/>
              <a:gd name="connsiteX4" fmla="*/ 0 w 8512220"/>
              <a:gd name="connsiteY4" fmla="*/ 1960884 h 746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220" h="7464490">
                <a:moveTo>
                  <a:pt x="0" y="0"/>
                </a:moveTo>
                <a:lnTo>
                  <a:pt x="2390217" y="0"/>
                </a:lnTo>
                <a:lnTo>
                  <a:pt x="8512220" y="7464490"/>
                </a:lnTo>
                <a:lnTo>
                  <a:pt x="4513785" y="7464490"/>
                </a:lnTo>
                <a:lnTo>
                  <a:pt x="0" y="1960884"/>
                </a:lnTo>
                <a:close/>
              </a:path>
            </a:pathLst>
          </a:cu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98505" y="203201"/>
            <a:ext cx="4818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>
                <a:solidFill>
                  <a:schemeClr val="bg1"/>
                </a:solidFill>
              </a:rPr>
              <a:t>Funktioner</a:t>
            </a:r>
            <a:endParaRPr lang="da-DK" sz="4000" dirty="0">
              <a:solidFill>
                <a:schemeClr val="bg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F594614-5A5B-D2BD-14E7-7B807E5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71" y="1578060"/>
            <a:ext cx="996785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Temperaturmåling: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DS18B20-sensoren måler temperaturen 6 gange hvert 30. sekund.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Gennemsnittet af de 6 målinger beregnes og gemmes på et SD-kort i en CSV-fil (DataLog.csv).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Webserver</a:t>
            </a: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ESP32 har hoster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webserver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der viser temperaturdata og dato/tid i et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Highcharts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-diagram.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Når </a:t>
            </a:r>
            <a:r>
              <a:rPr lang="da-DK" altLang="da-DK" dirty="0">
                <a:solidFill>
                  <a:schemeClr val="bg1"/>
                </a:solidFill>
              </a:rPr>
              <a:t>h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jemmesiden opdateres vises evt. ny data, såfremt der er nye målinger tilgængelige.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Brugergrænseflade: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Hjemmesiden har tre knapper: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Opdater side: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Opdaterer diagrammet med de nyeste data.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Slet DataLog.csv: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Sletter CSV-filen med temperaturdata og opretter en ny tom fil.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Slet Wi-Fi-indstillinger: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Sletter Wi-Fi-SSID, adgangskode, statisk IP, gateway og DNS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fra SPIF-lageret og genstarter ESP32 i Wi-Fi-manager/AP-tilstand.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01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Kombinationstegning: figur 4">
            <a:extLst>
              <a:ext uri="{FF2B5EF4-FFF2-40B4-BE49-F238E27FC236}">
                <a16:creationId xmlns:a16="http://schemas.microsoft.com/office/drawing/2014/main" id="{1E811EB0-12EE-365C-25E3-7DCEBC4B0158}"/>
              </a:ext>
            </a:extLst>
          </p:cNvPr>
          <p:cNvSpPr/>
          <p:nvPr/>
        </p:nvSpPr>
        <p:spPr>
          <a:xfrm rot="11624185" flipV="1">
            <a:off x="8181552" y="-2403926"/>
            <a:ext cx="5949664" cy="13149647"/>
          </a:xfrm>
          <a:custGeom>
            <a:avLst/>
            <a:gdLst>
              <a:gd name="connsiteX0" fmla="*/ 0 w 8512220"/>
              <a:gd name="connsiteY0" fmla="*/ 0 h 7464490"/>
              <a:gd name="connsiteX1" fmla="*/ 2390217 w 8512220"/>
              <a:gd name="connsiteY1" fmla="*/ 0 h 7464490"/>
              <a:gd name="connsiteX2" fmla="*/ 8512220 w 8512220"/>
              <a:gd name="connsiteY2" fmla="*/ 7464490 h 7464490"/>
              <a:gd name="connsiteX3" fmla="*/ 4513785 w 8512220"/>
              <a:gd name="connsiteY3" fmla="*/ 7464490 h 7464490"/>
              <a:gd name="connsiteX4" fmla="*/ 0 w 8512220"/>
              <a:gd name="connsiteY4" fmla="*/ 1960884 h 746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220" h="7464490">
                <a:moveTo>
                  <a:pt x="0" y="0"/>
                </a:moveTo>
                <a:lnTo>
                  <a:pt x="2390217" y="0"/>
                </a:lnTo>
                <a:lnTo>
                  <a:pt x="8512220" y="7464490"/>
                </a:lnTo>
                <a:lnTo>
                  <a:pt x="4513785" y="7464490"/>
                </a:lnTo>
                <a:lnTo>
                  <a:pt x="0" y="1960884"/>
                </a:lnTo>
                <a:close/>
              </a:path>
            </a:pathLst>
          </a:cu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98505" y="203201"/>
            <a:ext cx="528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>
                <a:solidFill>
                  <a:schemeClr val="bg1"/>
                </a:solidFill>
              </a:rPr>
              <a:t>Anvendte biblioteker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F594614-5A5B-D2BD-14E7-7B807E5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71" y="1855059"/>
            <a:ext cx="103911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Projektet benytter følgende biblioteker:</a:t>
            </a:r>
            <a:br>
              <a:rPr lang="da-DK" dirty="0">
                <a:solidFill>
                  <a:schemeClr val="bg1"/>
                </a:solidFill>
              </a:rPr>
            </a:br>
            <a:endParaRPr lang="da-DK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Arduino.h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Grundlæggende Arduino-bibliotek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WiFi.h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Styring af Wi-Fi-forbindelse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ESPAsyncWebServer.h</a:t>
            </a:r>
            <a:r>
              <a:rPr lang="da-DK" b="1" dirty="0">
                <a:solidFill>
                  <a:schemeClr val="bg1"/>
                </a:solidFill>
              </a:rPr>
              <a:t> &amp; </a:t>
            </a:r>
            <a:r>
              <a:rPr lang="da-DK" b="1" dirty="0" err="1">
                <a:solidFill>
                  <a:schemeClr val="bg1"/>
                </a:solidFill>
              </a:rPr>
              <a:t>AsyncTCP.h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Bibliotek til at oprette en asynkron </a:t>
            </a:r>
            <a:r>
              <a:rPr lang="da-DK" dirty="0" err="1">
                <a:solidFill>
                  <a:schemeClr val="bg1"/>
                </a:solidFill>
              </a:rPr>
              <a:t>webserver</a:t>
            </a:r>
            <a:endParaRPr lang="da-DK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ESPmDNS.h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Muliggør automatisk navngivning af enheden på netværket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SPIFFS.h</a:t>
            </a:r>
            <a:r>
              <a:rPr lang="da-DK" b="1" dirty="0">
                <a:solidFill>
                  <a:schemeClr val="bg1"/>
                </a:solidFill>
              </a:rPr>
              <a:t> &amp; </a:t>
            </a:r>
            <a:r>
              <a:rPr lang="da-DK" b="1" dirty="0" err="1">
                <a:solidFill>
                  <a:schemeClr val="bg1"/>
                </a:solidFill>
              </a:rPr>
              <a:t>FS.h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Filhåndteringssystem til lagring af data på SPIF-flashhukommelsen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OneWire.h</a:t>
            </a:r>
            <a:r>
              <a:rPr lang="da-DK" b="1" dirty="0">
                <a:solidFill>
                  <a:schemeClr val="bg1"/>
                </a:solidFill>
              </a:rPr>
              <a:t> &amp; </a:t>
            </a:r>
            <a:r>
              <a:rPr lang="da-DK" b="1" dirty="0" err="1">
                <a:solidFill>
                  <a:schemeClr val="bg1"/>
                </a:solidFill>
              </a:rPr>
              <a:t>DallasTemperature.h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Kommunikation med </a:t>
            </a:r>
            <a:r>
              <a:rPr lang="da-DK" dirty="0" err="1">
                <a:solidFill>
                  <a:schemeClr val="bg1"/>
                </a:solidFill>
              </a:rPr>
              <a:t>OneWire</a:t>
            </a:r>
            <a:r>
              <a:rPr lang="da-DK" dirty="0">
                <a:solidFill>
                  <a:schemeClr val="bg1"/>
                </a:solidFill>
              </a:rPr>
              <a:t>-protokollen og DS18B20-sensoren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sd_read_write.h</a:t>
            </a:r>
            <a:r>
              <a:rPr lang="da-DK" b="1" dirty="0">
                <a:solidFill>
                  <a:schemeClr val="bg1"/>
                </a:solidFill>
              </a:rPr>
              <a:t> &amp; </a:t>
            </a:r>
            <a:r>
              <a:rPr lang="da-DK" b="1" dirty="0" err="1">
                <a:solidFill>
                  <a:schemeClr val="bg1"/>
                </a:solidFill>
              </a:rPr>
              <a:t>SD_MMC.h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Biblioteker til læsning og skrivning på SD-kort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time.h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Tilføjer funktioner til tidsstyring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ArduinoJson.h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Bibliotek til håndtering af JSON-data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A74CF05E-0C30-49C3-968C-25AC594DE188}"/>
              </a:ext>
            </a:extLst>
          </p:cNvPr>
          <p:cNvSpPr txBox="1"/>
          <p:nvPr/>
        </p:nvSpPr>
        <p:spPr>
          <a:xfrm>
            <a:off x="3883025" y="4114284"/>
            <a:ext cx="781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Anvendte biblioteker</a:t>
            </a:r>
          </a:p>
        </p:txBody>
      </p:sp>
    </p:spTree>
    <p:extLst>
      <p:ext uri="{BB962C8B-B14F-4D97-AF65-F5344CB8AC3E}">
        <p14:creationId xmlns:p14="http://schemas.microsoft.com/office/powerpoint/2010/main" val="307104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Kombinationstegning: figur 4">
            <a:extLst>
              <a:ext uri="{FF2B5EF4-FFF2-40B4-BE49-F238E27FC236}">
                <a16:creationId xmlns:a16="http://schemas.microsoft.com/office/drawing/2014/main" id="{1E811EB0-12EE-365C-25E3-7DCEBC4B0158}"/>
              </a:ext>
            </a:extLst>
          </p:cNvPr>
          <p:cNvSpPr/>
          <p:nvPr/>
        </p:nvSpPr>
        <p:spPr>
          <a:xfrm rot="11624185" flipV="1">
            <a:off x="8181552" y="-2403926"/>
            <a:ext cx="5949664" cy="13149647"/>
          </a:xfrm>
          <a:custGeom>
            <a:avLst/>
            <a:gdLst>
              <a:gd name="connsiteX0" fmla="*/ 0 w 8512220"/>
              <a:gd name="connsiteY0" fmla="*/ 0 h 7464490"/>
              <a:gd name="connsiteX1" fmla="*/ 2390217 w 8512220"/>
              <a:gd name="connsiteY1" fmla="*/ 0 h 7464490"/>
              <a:gd name="connsiteX2" fmla="*/ 8512220 w 8512220"/>
              <a:gd name="connsiteY2" fmla="*/ 7464490 h 7464490"/>
              <a:gd name="connsiteX3" fmla="*/ 4513785 w 8512220"/>
              <a:gd name="connsiteY3" fmla="*/ 7464490 h 7464490"/>
              <a:gd name="connsiteX4" fmla="*/ 0 w 8512220"/>
              <a:gd name="connsiteY4" fmla="*/ 1960884 h 746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220" h="7464490">
                <a:moveTo>
                  <a:pt x="0" y="0"/>
                </a:moveTo>
                <a:lnTo>
                  <a:pt x="2390217" y="0"/>
                </a:lnTo>
                <a:lnTo>
                  <a:pt x="8512220" y="7464490"/>
                </a:lnTo>
                <a:lnTo>
                  <a:pt x="4513785" y="7464490"/>
                </a:lnTo>
                <a:lnTo>
                  <a:pt x="0" y="1960884"/>
                </a:lnTo>
                <a:close/>
              </a:path>
            </a:pathLst>
          </a:cu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98505" y="203201"/>
            <a:ext cx="528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>
                <a:solidFill>
                  <a:schemeClr val="bg1"/>
                </a:solidFill>
              </a:rPr>
              <a:t>Hardware sketch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ECDDD9-A6C8-8074-5F82-4236BF428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037" y="1556780"/>
            <a:ext cx="11469933" cy="47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5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Kombinationstegning: figur 4">
            <a:extLst>
              <a:ext uri="{FF2B5EF4-FFF2-40B4-BE49-F238E27FC236}">
                <a16:creationId xmlns:a16="http://schemas.microsoft.com/office/drawing/2014/main" id="{1E811EB0-12EE-365C-25E3-7DCEBC4B0158}"/>
              </a:ext>
            </a:extLst>
          </p:cNvPr>
          <p:cNvSpPr/>
          <p:nvPr/>
        </p:nvSpPr>
        <p:spPr>
          <a:xfrm rot="12345050" flipV="1">
            <a:off x="3476866" y="-5911524"/>
            <a:ext cx="3278429" cy="16736222"/>
          </a:xfrm>
          <a:custGeom>
            <a:avLst/>
            <a:gdLst>
              <a:gd name="connsiteX0" fmla="*/ 0 w 8512220"/>
              <a:gd name="connsiteY0" fmla="*/ 0 h 7464490"/>
              <a:gd name="connsiteX1" fmla="*/ 2390217 w 8512220"/>
              <a:gd name="connsiteY1" fmla="*/ 0 h 7464490"/>
              <a:gd name="connsiteX2" fmla="*/ 8512220 w 8512220"/>
              <a:gd name="connsiteY2" fmla="*/ 7464490 h 7464490"/>
              <a:gd name="connsiteX3" fmla="*/ 4513785 w 8512220"/>
              <a:gd name="connsiteY3" fmla="*/ 7464490 h 7464490"/>
              <a:gd name="connsiteX4" fmla="*/ 0 w 8512220"/>
              <a:gd name="connsiteY4" fmla="*/ 1960884 h 746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220" h="7464490">
                <a:moveTo>
                  <a:pt x="0" y="0"/>
                </a:moveTo>
                <a:lnTo>
                  <a:pt x="2390217" y="0"/>
                </a:lnTo>
                <a:lnTo>
                  <a:pt x="8512220" y="7464490"/>
                </a:lnTo>
                <a:lnTo>
                  <a:pt x="4513785" y="7464490"/>
                </a:lnTo>
                <a:lnTo>
                  <a:pt x="0" y="1960884"/>
                </a:lnTo>
                <a:close/>
              </a:path>
            </a:pathLst>
          </a:cu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pic>
        <p:nvPicPr>
          <p:cNvPr id="7" name="Billede 6" descr="Et billede, der indeholder tekst, skærmbillede, software, Multimediesoftware&#10;&#10;Automatisk genereret beskrivelse">
            <a:extLst>
              <a:ext uri="{FF2B5EF4-FFF2-40B4-BE49-F238E27FC236}">
                <a16:creationId xmlns:a16="http://schemas.microsoft.com/office/drawing/2014/main" id="{4A0C6200-35D7-14ED-2525-7E930C72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5" y="911087"/>
            <a:ext cx="11315700" cy="573210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4DAC6FBA-B13F-D926-5626-DD46FB286373}"/>
              </a:ext>
            </a:extLst>
          </p:cNvPr>
          <p:cNvSpPr txBox="1"/>
          <p:nvPr/>
        </p:nvSpPr>
        <p:spPr>
          <a:xfrm>
            <a:off x="198505" y="203201"/>
            <a:ext cx="528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 err="1">
                <a:solidFill>
                  <a:schemeClr val="bg1"/>
                </a:solidFill>
              </a:rPr>
              <a:t>DoxyGen</a:t>
            </a:r>
            <a:endParaRPr lang="da-DK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5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98504" y="203201"/>
            <a:ext cx="662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a-DK" sz="4000" b="1" dirty="0">
                <a:solidFill>
                  <a:schemeClr val="bg1"/>
                </a:solidFill>
                <a:effectLst/>
              </a:rPr>
              <a:t>Reflektion over projektet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F594614-5A5B-D2BD-14E7-7B807E5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71" y="608567"/>
            <a:ext cx="1040009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Valg af projekt:</a:t>
            </a:r>
            <a:endParaRPr lang="da-DK" dirty="0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Jeg startede med et standardprojekt med en plan om at udvide det senere.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Men undervejs brugte jeg uventet lang tid på at fjerne decimaler fra </a:t>
            </a:r>
            <a:r>
              <a:rPr lang="da-DK" dirty="0" err="1">
                <a:solidFill>
                  <a:schemeClr val="bg1"/>
                </a:solidFill>
                <a:effectLst/>
              </a:rPr>
              <a:t>floats</a:t>
            </a:r>
            <a:r>
              <a:rPr lang="da-DK" dirty="0">
                <a:solidFill>
                  <a:schemeClr val="bg1"/>
                </a:solidFill>
                <a:effectLst/>
              </a:rPr>
              <a:t> på ESP32'eren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 og konvertere CSV til JSON. Dette resulterede i en justering af decimaler i JavaScript-koden.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Tidsforbrug:</a:t>
            </a:r>
            <a:endParaRPr lang="da-DK" dirty="0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Der blev brugt mere tid på HTML og JavaScript end oprindeligt planlagt.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Forbedringsmuligheder:</a:t>
            </a:r>
            <a:endParaRPr lang="da-DK" dirty="0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Jeg ville gerne have inkluderet en ekstra sensor og arbejdet med "taskhandling".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Erfaringer:</a:t>
            </a:r>
            <a:endParaRPr lang="da-DK" dirty="0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Jeg startede med en vis erfaring med ESP32, men projektet har udvidet min viden betydeligt.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Fremtidige planer:</a:t>
            </a:r>
            <a:endParaRPr lang="da-DK" dirty="0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Jeg er motiveret til at genoptage dette projekt med et nyt fokus: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Sensorer:</a:t>
            </a:r>
            <a:r>
              <a:rPr lang="da-DK" dirty="0">
                <a:solidFill>
                  <a:schemeClr val="bg1"/>
                </a:solidFill>
                <a:effectLst/>
              </a:rPr>
              <a:t> 1 DS18B20 sensor sammen med DHT22 og en LCD-skærm.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Funktionalitet:</a:t>
            </a:r>
            <a:r>
              <a:rPr lang="da-DK" dirty="0">
                <a:solidFill>
                  <a:schemeClr val="bg1"/>
                </a:solidFill>
                <a:effectLst/>
              </a:rPr>
              <a:t> Indendørs (DHT22) og udendørs (DS18B20) målinger vist på LCD-skærmen.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  <a:effectLst/>
              </a:rPr>
              <a:t>Webserver</a:t>
            </a:r>
            <a:r>
              <a:rPr lang="da-DK" b="1" dirty="0">
                <a:solidFill>
                  <a:schemeClr val="bg1"/>
                </a:solidFill>
                <a:effectLst/>
              </a:rPr>
              <a:t>:</a:t>
            </a:r>
            <a:r>
              <a:rPr lang="da-DK" dirty="0">
                <a:solidFill>
                  <a:schemeClr val="bg1"/>
                </a:solidFill>
                <a:effectLst/>
              </a:rPr>
              <a:t> Integration af en </a:t>
            </a:r>
            <a:r>
              <a:rPr lang="da-DK" dirty="0" err="1">
                <a:solidFill>
                  <a:schemeClr val="bg1"/>
                </a:solidFill>
                <a:effectLst/>
              </a:rPr>
              <a:t>webserver</a:t>
            </a:r>
            <a:r>
              <a:rPr lang="da-DK" dirty="0">
                <a:solidFill>
                  <a:schemeClr val="bg1"/>
                </a:solidFill>
                <a:effectLst/>
              </a:rPr>
              <a:t> til visning af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Visualisering:</a:t>
            </a:r>
            <a:r>
              <a:rPr lang="da-DK" dirty="0">
                <a:solidFill>
                  <a:schemeClr val="bg1"/>
                </a:solidFill>
                <a:effectLst/>
              </a:rPr>
              <a:t> 2 diagrammer og 2 "live" målinger på hjemmesiden.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Dette projekt vil give mig mulighed for at kombinere min nuværende viden med nye færdigheder,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som jeg ikke fik fuldt udnyttet i det oprindelige projekt.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8" name="Kombinationstegning: figur 7">
            <a:extLst>
              <a:ext uri="{FF2B5EF4-FFF2-40B4-BE49-F238E27FC236}">
                <a16:creationId xmlns:a16="http://schemas.microsoft.com/office/drawing/2014/main" id="{52A2F0DA-A0A4-44BF-C21B-3BA725951F78}"/>
              </a:ext>
            </a:extLst>
          </p:cNvPr>
          <p:cNvSpPr/>
          <p:nvPr/>
        </p:nvSpPr>
        <p:spPr>
          <a:xfrm>
            <a:off x="-535023" y="-4143527"/>
            <a:ext cx="13981471" cy="13981471"/>
          </a:xfrm>
          <a:custGeom>
            <a:avLst/>
            <a:gdLst>
              <a:gd name="connsiteX0" fmla="*/ 11837442 w 13981471"/>
              <a:gd name="connsiteY0" fmla="*/ 10830829 h 13981471"/>
              <a:gd name="connsiteX1" fmla="*/ 12545328 w 13981471"/>
              <a:gd name="connsiteY1" fmla="*/ 10830829 h 13981471"/>
              <a:gd name="connsiteX2" fmla="*/ 12545328 w 13981471"/>
              <a:gd name="connsiteY2" fmla="*/ 13981471 h 13981471"/>
              <a:gd name="connsiteX3" fmla="*/ 11837442 w 13981471"/>
              <a:gd name="connsiteY3" fmla="*/ 13981471 h 13981471"/>
              <a:gd name="connsiteX4" fmla="*/ 12545328 w 13981471"/>
              <a:gd name="connsiteY4" fmla="*/ 10122943 h 13981471"/>
              <a:gd name="connsiteX5" fmla="*/ 13981471 w 13981471"/>
              <a:gd name="connsiteY5" fmla="*/ 10122943 h 13981471"/>
              <a:gd name="connsiteX6" fmla="*/ 13981471 w 13981471"/>
              <a:gd name="connsiteY6" fmla="*/ 10830829 h 13981471"/>
              <a:gd name="connsiteX7" fmla="*/ 12545328 w 13981471"/>
              <a:gd name="connsiteY7" fmla="*/ 10830829 h 13981471"/>
              <a:gd name="connsiteX8" fmla="*/ 0 w 13981471"/>
              <a:gd name="connsiteY8" fmla="*/ 10122943 h 13981471"/>
              <a:gd name="connsiteX9" fmla="*/ 11837442 w 13981471"/>
              <a:gd name="connsiteY9" fmla="*/ 10122943 h 13981471"/>
              <a:gd name="connsiteX10" fmla="*/ 11837442 w 13981471"/>
              <a:gd name="connsiteY10" fmla="*/ 10830829 h 13981471"/>
              <a:gd name="connsiteX11" fmla="*/ 0 w 13981471"/>
              <a:gd name="connsiteY11" fmla="*/ 10830829 h 13981471"/>
              <a:gd name="connsiteX12" fmla="*/ 11837442 w 13981471"/>
              <a:gd name="connsiteY12" fmla="*/ 0 h 13981471"/>
              <a:gd name="connsiteX13" fmla="*/ 12545328 w 13981471"/>
              <a:gd name="connsiteY13" fmla="*/ 0 h 13981471"/>
              <a:gd name="connsiteX14" fmla="*/ 12545328 w 13981471"/>
              <a:gd name="connsiteY14" fmla="*/ 10122943 h 13981471"/>
              <a:gd name="connsiteX15" fmla="*/ 11837442 w 13981471"/>
              <a:gd name="connsiteY15" fmla="*/ 10122943 h 1398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81471" h="13981471">
                <a:moveTo>
                  <a:pt x="11837442" y="10830829"/>
                </a:moveTo>
                <a:lnTo>
                  <a:pt x="12545328" y="10830829"/>
                </a:lnTo>
                <a:lnTo>
                  <a:pt x="12545328" y="13981471"/>
                </a:lnTo>
                <a:lnTo>
                  <a:pt x="11837442" y="13981471"/>
                </a:lnTo>
                <a:close/>
                <a:moveTo>
                  <a:pt x="12545328" y="10122943"/>
                </a:moveTo>
                <a:lnTo>
                  <a:pt x="13981471" y="10122943"/>
                </a:lnTo>
                <a:lnTo>
                  <a:pt x="13981471" y="10830829"/>
                </a:lnTo>
                <a:lnTo>
                  <a:pt x="12545328" y="10830829"/>
                </a:lnTo>
                <a:close/>
                <a:moveTo>
                  <a:pt x="0" y="10122943"/>
                </a:moveTo>
                <a:lnTo>
                  <a:pt x="11837442" y="10122943"/>
                </a:lnTo>
                <a:lnTo>
                  <a:pt x="11837442" y="10830829"/>
                </a:lnTo>
                <a:lnTo>
                  <a:pt x="0" y="10830829"/>
                </a:lnTo>
                <a:close/>
                <a:moveTo>
                  <a:pt x="11837442" y="0"/>
                </a:moveTo>
                <a:lnTo>
                  <a:pt x="12545328" y="0"/>
                </a:lnTo>
                <a:lnTo>
                  <a:pt x="12545328" y="10122943"/>
                </a:lnTo>
                <a:lnTo>
                  <a:pt x="11837442" y="10122943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01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98504" y="203201"/>
            <a:ext cx="662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a-DK" sz="4000" b="1" dirty="0">
                <a:solidFill>
                  <a:schemeClr val="bg1"/>
                </a:solidFill>
                <a:effectLst/>
              </a:rPr>
              <a:t>Yderlig reflektion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F594614-5A5B-D2BD-14E7-7B807E5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20" y="1388144"/>
            <a:ext cx="10804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2E407693-4162-2D81-3C99-9B64B0B6A5AC}"/>
              </a:ext>
            </a:extLst>
          </p:cNvPr>
          <p:cNvSpPr txBox="1"/>
          <p:nvPr/>
        </p:nvSpPr>
        <p:spPr>
          <a:xfrm>
            <a:off x="495300" y="591735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err="1">
                <a:solidFill>
                  <a:schemeClr val="bg1"/>
                </a:solidFill>
              </a:rPr>
              <a:t>ChatGpt</a:t>
            </a:r>
            <a:r>
              <a:rPr lang="da-DK" dirty="0">
                <a:solidFill>
                  <a:schemeClr val="bg1"/>
                </a:solidFill>
              </a:rPr>
              <a:t> og </a:t>
            </a:r>
            <a:r>
              <a:rPr lang="da-DK" dirty="0" err="1">
                <a:solidFill>
                  <a:schemeClr val="bg1"/>
                </a:solidFill>
              </a:rPr>
              <a:t>Gemini</a:t>
            </a:r>
            <a:r>
              <a:rPr lang="da-DK" dirty="0">
                <a:solidFill>
                  <a:schemeClr val="bg1"/>
                </a:solidFill>
              </a:rPr>
              <a:t>:</a:t>
            </a:r>
          </a:p>
          <a:p>
            <a:br>
              <a:rPr lang="da-DK" dirty="0">
                <a:solidFill>
                  <a:schemeClr val="bg1"/>
                </a:solidFill>
              </a:rPr>
            </a:br>
            <a:r>
              <a:rPr lang="da-DK" dirty="0">
                <a:solidFill>
                  <a:schemeClr val="bg1"/>
                </a:solidFill>
              </a:rPr>
              <a:t>Da mit projekt har været ret standard og stort set lige ud af landevejen i forhold til de ting vi har lært om i </a:t>
            </a:r>
            <a:r>
              <a:rPr lang="da-DK" dirty="0" err="1">
                <a:solidFill>
                  <a:schemeClr val="bg1"/>
                </a:solidFill>
              </a:rPr>
              <a:t>IoT</a:t>
            </a:r>
            <a:r>
              <a:rPr lang="da-DK" dirty="0">
                <a:solidFill>
                  <a:schemeClr val="bg1"/>
                </a:solidFill>
              </a:rPr>
              <a:t>, Så har brug af  ” prompt </a:t>
            </a:r>
            <a:r>
              <a:rPr lang="da-DK" dirty="0" err="1">
                <a:solidFill>
                  <a:schemeClr val="bg1"/>
                </a:solidFill>
              </a:rPr>
              <a:t>engineering</a:t>
            </a:r>
            <a:r>
              <a:rPr lang="da-DK" dirty="0">
                <a:solidFill>
                  <a:schemeClr val="bg1"/>
                </a:solidFill>
              </a:rPr>
              <a:t> ” ikke været nødvendig. 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Jeg har brugt både </a:t>
            </a:r>
            <a:r>
              <a:rPr lang="da-DK" dirty="0" err="1">
                <a:solidFill>
                  <a:schemeClr val="bg1"/>
                </a:solidFill>
              </a:rPr>
              <a:t>chatgpt</a:t>
            </a:r>
            <a:r>
              <a:rPr lang="da-DK" dirty="0">
                <a:solidFill>
                  <a:schemeClr val="bg1"/>
                </a:solidFill>
              </a:rPr>
              <a:t> og </a:t>
            </a:r>
            <a:r>
              <a:rPr lang="da-DK" dirty="0" err="1">
                <a:solidFill>
                  <a:schemeClr val="bg1"/>
                </a:solidFill>
              </a:rPr>
              <a:t>gemini</a:t>
            </a:r>
            <a:r>
              <a:rPr lang="da-DK" dirty="0">
                <a:solidFill>
                  <a:schemeClr val="bg1"/>
                </a:solidFill>
              </a:rPr>
              <a:t>, det har dog været i form af </a:t>
            </a:r>
            <a:r>
              <a:rPr lang="da-DK" dirty="0" err="1">
                <a:solidFill>
                  <a:schemeClr val="bg1"/>
                </a:solidFill>
              </a:rPr>
              <a:t>spørgmål</a:t>
            </a:r>
            <a:r>
              <a:rPr lang="da-DK" dirty="0">
                <a:solidFill>
                  <a:schemeClr val="bg1"/>
                </a:solidFill>
              </a:rPr>
              <a:t> som man i </a:t>
            </a:r>
            <a:r>
              <a:rPr lang="da-DK" dirty="0" err="1">
                <a:solidFill>
                  <a:schemeClr val="bg1"/>
                </a:solidFill>
              </a:rPr>
              <a:t>principet</a:t>
            </a:r>
            <a:r>
              <a:rPr lang="da-DK" dirty="0">
                <a:solidFill>
                  <a:schemeClr val="bg1"/>
                </a:solidFill>
              </a:rPr>
              <a:t> også kan ”google” eller læse sig til.</a:t>
            </a:r>
            <a:br>
              <a:rPr lang="da-DK" dirty="0">
                <a:solidFill>
                  <a:schemeClr val="bg1"/>
                </a:solidFill>
              </a:rPr>
            </a:br>
            <a:br>
              <a:rPr lang="da-DK" dirty="0">
                <a:solidFill>
                  <a:schemeClr val="bg1"/>
                </a:solidFill>
              </a:rPr>
            </a:br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A8AFB808-792C-5ADF-566C-E5FE45983E2B}"/>
              </a:ext>
            </a:extLst>
          </p:cNvPr>
          <p:cNvSpPr txBox="1"/>
          <p:nvPr/>
        </p:nvSpPr>
        <p:spPr>
          <a:xfrm>
            <a:off x="495300" y="2897149"/>
            <a:ext cx="952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Et par eksempler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”hvordan man splittede et ”</a:t>
            </a:r>
            <a:r>
              <a:rPr lang="da-DK" dirty="0" err="1">
                <a:solidFill>
                  <a:schemeClr val="bg1"/>
                </a:solidFill>
              </a:rPr>
              <a:t>json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responds</a:t>
            </a:r>
            <a:r>
              <a:rPr lang="da-DK" dirty="0">
                <a:solidFill>
                  <a:schemeClr val="bg1"/>
                </a:solidFill>
              </a:rPr>
              <a:t>” op i 2 nye arrays?”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change color on </a:t>
            </a:r>
            <a:r>
              <a:rPr lang="en-US" dirty="0" err="1">
                <a:solidFill>
                  <a:schemeClr val="bg1"/>
                </a:solidFill>
              </a:rPr>
              <a:t>highchart</a:t>
            </a:r>
            <a:r>
              <a:rPr lang="en-US" dirty="0">
                <a:solidFill>
                  <a:schemeClr val="bg1"/>
                </a:solidFill>
              </a:rPr>
              <a:t> background ?</a:t>
            </a:r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Det eneste </a:t>
            </a:r>
            <a:r>
              <a:rPr lang="da-DK" dirty="0" err="1">
                <a:solidFill>
                  <a:schemeClr val="bg1"/>
                </a:solidFill>
              </a:rPr>
              <a:t>tidpunkt</a:t>
            </a:r>
            <a:r>
              <a:rPr lang="da-DK" dirty="0">
                <a:solidFill>
                  <a:schemeClr val="bg1"/>
                </a:solidFill>
              </a:rPr>
              <a:t> jeg har brugt ” prompt </a:t>
            </a:r>
            <a:r>
              <a:rPr lang="da-DK" dirty="0" err="1">
                <a:solidFill>
                  <a:schemeClr val="bg1"/>
                </a:solidFill>
              </a:rPr>
              <a:t>engineering</a:t>
            </a:r>
            <a:r>
              <a:rPr lang="da-DK" dirty="0">
                <a:solidFill>
                  <a:schemeClr val="bg1"/>
                </a:solidFill>
              </a:rPr>
              <a:t> ” var da jeg spurgte </a:t>
            </a:r>
            <a:r>
              <a:rPr lang="da-DK" dirty="0" err="1">
                <a:solidFill>
                  <a:schemeClr val="bg1"/>
                </a:solidFill>
              </a:rPr>
              <a:t>Genimi</a:t>
            </a:r>
            <a:r>
              <a:rPr lang="da-DK" dirty="0">
                <a:solidFill>
                  <a:schemeClr val="bg1"/>
                </a:solidFill>
              </a:rPr>
              <a:t> om ”</a:t>
            </a:r>
            <a:r>
              <a:rPr lang="da-DK" dirty="0" err="1">
                <a:solidFill>
                  <a:schemeClr val="bg1"/>
                </a:solidFill>
              </a:rPr>
              <a:t>rtos</a:t>
            </a:r>
            <a:r>
              <a:rPr lang="da-DK" dirty="0">
                <a:solidFill>
                  <a:schemeClr val="bg1"/>
                </a:solidFill>
              </a:rPr>
              <a:t> taskhandling” var et overkill, hvor til den svarede: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AB9813CB-7568-B631-E9FE-AC182E2F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211" y="4989318"/>
            <a:ext cx="556337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650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Dennis Paaske</dc:creator>
  <cp:lastModifiedBy>Dennis Paaske</cp:lastModifiedBy>
  <cp:revision>1</cp:revision>
  <dcterms:created xsi:type="dcterms:W3CDTF">2024-06-05T14:40:00Z</dcterms:created>
  <dcterms:modified xsi:type="dcterms:W3CDTF">2024-06-05T17:17:33Z</dcterms:modified>
</cp:coreProperties>
</file>