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A2EA9B-FFD5-430F-8C11-B1D7D3D33B7B}">
  <a:tblStyle styleId="{95A2EA9B-FFD5-430F-8C11-B1D7D3D33B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541bba10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541bba10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541bba10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541bba10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541bba10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541bba10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541bba10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541bba10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541bba10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541bba10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541bba10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541bba10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541bba10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541bba10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541bba10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541bba10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541bba10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541bba10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541bba10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541bba10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541bba10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541bba10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541bba10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541bba10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541bba10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541bba10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541bba10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541bba10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541bba10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541bba10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Brief REAC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9.	Collaborer à la gestion d’un projet informatique et à l’organisation de l’environnement de développement </a:t>
            </a:r>
            <a:endParaRPr/>
          </a:p>
        </p:txBody>
      </p:sp>
      <p:graphicFrame>
        <p:nvGraphicFramePr>
          <p:cNvPr id="188" name="Google Shape;188;p22"/>
          <p:cNvGraphicFramePr/>
          <p:nvPr/>
        </p:nvGraphicFramePr>
        <p:xfrm>
          <a:off x="1297500" y="17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{95A2EA9B-FFD5-430F-8C11-B1D7D3D33B7B}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techniques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</a:t>
                      </a:r>
                      <a:r>
                        <a:rPr lang="fr">
                          <a:solidFill>
                            <a:schemeClr val="lt1"/>
                          </a:solidFill>
                        </a:rPr>
                        <a:t>avoir-faire organisationnels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relationnels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</a:t>
                      </a:r>
                      <a:r>
                        <a:rPr lang="fr">
                          <a:solidFill>
                            <a:schemeClr val="lt1"/>
                          </a:solidFill>
                        </a:rPr>
                        <a:t>Livrables FR ou 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-Définir Outils collaboratifs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-Roadmap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-Roadmap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-Rapports d’activités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-Réunion de travail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-Orthographe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-Outils collaboratifs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-Animation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-Types d’hébergement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10.	Concevoir une application</a:t>
            </a:r>
            <a:endParaRPr/>
          </a:p>
        </p:txBody>
      </p:sp>
      <p:graphicFrame>
        <p:nvGraphicFramePr>
          <p:cNvPr id="194" name="Google Shape;194;p23"/>
          <p:cNvGraphicFramePr/>
          <p:nvPr/>
        </p:nvGraphicFramePr>
        <p:xfrm>
          <a:off x="1472100" y="12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{95A2EA9B-FFD5-430F-8C11-B1D7D3D33B7B}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techniques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organisationnels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relationnels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-Collecter les besoins utilisateur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-Adapter en fonction des besoins utilisateur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-Diagrammes UML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-Architecture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-Refactoring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-Compte rendu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-Rapports d’activités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-Roadmap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-Collecter / reformuler / adapter les besoins utilisateur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-Animer et participer à une réunion utilisateur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-Risques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-UML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-Outils de conception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-Sécurité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11.	Développer des composants métier</a:t>
            </a:r>
            <a:endParaRPr/>
          </a:p>
        </p:txBody>
      </p:sp>
      <p:graphicFrame>
        <p:nvGraphicFramePr>
          <p:cNvPr id="200" name="Google Shape;200;p24"/>
          <p:cNvGraphicFramePr/>
          <p:nvPr/>
        </p:nvGraphicFramePr>
        <p:xfrm>
          <a:off x="1351650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{95A2EA9B-FFD5-430F-8C11-B1D7D3D33B7B}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techniques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organisationnels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relationnels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-UML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-Coder en objet défensif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-Framework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-Certificats SSL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-Outils collaboratifs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-Roadmap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</a:t>
                      </a:r>
                      <a:r>
                        <a:rPr lang="fr">
                          <a:solidFill>
                            <a:schemeClr val="lt1"/>
                          </a:solidFill>
                        </a:rPr>
                        <a:t>Rechercher / contribuer à la veille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-Documenter les composants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-Anglais professionnel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-UML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-Développement sécurisé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-Cryptographie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12.	Construire une application organisée en couches </a:t>
            </a:r>
            <a:endParaRPr/>
          </a:p>
        </p:txBody>
      </p:sp>
      <p:graphicFrame>
        <p:nvGraphicFramePr>
          <p:cNvPr id="206" name="Google Shape;206;p25"/>
          <p:cNvGraphicFramePr/>
          <p:nvPr/>
        </p:nvGraphicFramePr>
        <p:xfrm>
          <a:off x="1344100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{95A2EA9B-FFD5-430F-8C11-B1D7D3D33B7B}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techniques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organisationnels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relationnels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-Développer en objet défensif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-API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-IDE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-Outils collaboratifs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-Architecture Cloud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-Roadmap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-Rechercher / contribuer à la veille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-Communication avec l’équipe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-Anglais professionnels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-Développement objet défensif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-Cryptographie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-Types de Cloud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-Sécurité application / réseau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13.	Développer une application mobile</a:t>
            </a:r>
            <a:endParaRPr/>
          </a:p>
        </p:txBody>
      </p:sp>
      <p:graphicFrame>
        <p:nvGraphicFramePr>
          <p:cNvPr id="212" name="Google Shape;212;p26"/>
          <p:cNvGraphicFramePr/>
          <p:nvPr/>
        </p:nvGraphicFramePr>
        <p:xfrm>
          <a:off x="1411875" y="11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{95A2EA9B-FFD5-430F-8C11-B1D7D3D33B7B}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techniques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organisationnels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relationnels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-Maquettage responsive et ergonomique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-OS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-Développement défensif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-API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-Tests / Performance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-Roadmap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-Rechercher /  contribuer à la veille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-Collecter / Reformuler / Adapter les besoins utilisateurs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-Animer / participer réunion ( Anglais 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-Agile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-Cryptographie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-Architecture application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-Anglais professionnel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-Sécurité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14.	Préparer et exécuter les plans de tests d’une application </a:t>
            </a:r>
            <a:endParaRPr/>
          </a:p>
        </p:txBody>
      </p:sp>
      <p:graphicFrame>
        <p:nvGraphicFramePr>
          <p:cNvPr id="218" name="Google Shape;218;p27"/>
          <p:cNvGraphicFramePr/>
          <p:nvPr/>
        </p:nvGraphicFramePr>
        <p:xfrm>
          <a:off x="1344100" y="14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{95A2EA9B-FFD5-430F-8C11-B1D7D3D33B7B}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techniques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organisationnels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relationnels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-OWASP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-Fuzzing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-Exécuter / analyser, test de charge / intrusion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-Compte rendu final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-Test de charge / intrusion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-Communication avec l’équipe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-Outils de tests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-Sécurité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15.	Préparer et exécuter le déploiement d’une application</a:t>
            </a:r>
            <a:endParaRPr/>
          </a:p>
        </p:txBody>
      </p:sp>
      <p:graphicFrame>
        <p:nvGraphicFramePr>
          <p:cNvPr id="224" name="Google Shape;224;p28"/>
          <p:cNvGraphicFramePr/>
          <p:nvPr/>
        </p:nvGraphicFramePr>
        <p:xfrm>
          <a:off x="1297500" y="136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{95A2EA9B-FFD5-430F-8C11-B1D7D3D33B7B}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techniques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organisationnels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relationnels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-Diagramme de déploiement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-Déploiement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-Dépendances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-Versions de package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-Sécuriser signature numérique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-Roadmap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-Communication avec l’équipe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-Cryptographie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-Architecture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-UML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-Outil de signature de code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-Déploiement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fr"/>
              <a:t>Maquetter une application</a:t>
            </a:r>
            <a:endParaRPr/>
          </a:p>
        </p:txBody>
      </p:sp>
      <p:graphicFrame>
        <p:nvGraphicFramePr>
          <p:cNvPr id="140" name="Google Shape;140;p14"/>
          <p:cNvGraphicFramePr/>
          <p:nvPr/>
        </p:nvGraphicFramePr>
        <p:xfrm>
          <a:off x="1197450" y="103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{95A2EA9B-FFD5-430F-8C11-B1D7D3D33B7B}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7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techniques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organisationnels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relationnels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-Outils de maquettage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-Responsive / ergonomie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-Roadmap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-Animer / participer réunion utilisateurs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-Rapports d’activités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-Écouter / reformuler / synthèse des demandes utilisateurs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-Outils de maquettage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-Maquetter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-Responsive / ergonomie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-Agile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-UML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-UI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	Développer une interface utilisateur de type desktop</a:t>
            </a:r>
            <a:endParaRPr/>
          </a:p>
        </p:txBody>
      </p:sp>
      <p:graphicFrame>
        <p:nvGraphicFramePr>
          <p:cNvPr id="146" name="Google Shape;146;p15"/>
          <p:cNvGraphicFramePr/>
          <p:nvPr/>
        </p:nvGraphicFramePr>
        <p:xfrm>
          <a:off x="1257300" y="136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{95A2EA9B-FFD5-430F-8C11-B1D7D3D33B7B}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techniques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organisationnels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relationnels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-Algorithme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-Objet défensif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-Documentation de code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-Sécurité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-Librairies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-Générations d’états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-Outils collaboratifs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-Roadmap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-Rechercher / contribuer à la veille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-Communication avec l’équipe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-Vocabulaire technique FR 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-IDE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-Programmation objet défensif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-Sécurité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-Gestion de versions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1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	Développer des composants d’accès aux données</a:t>
            </a:r>
            <a:endParaRPr/>
          </a:p>
        </p:txBody>
      </p:sp>
      <p:graphicFrame>
        <p:nvGraphicFramePr>
          <p:cNvPr id="152" name="Google Shape;152;p16"/>
          <p:cNvGraphicFramePr/>
          <p:nvPr/>
        </p:nvGraphicFramePr>
        <p:xfrm>
          <a:off x="1089825" y="107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{95A2EA9B-FFD5-430F-8C11-B1D7D3D33B7B}</a:tableStyleId>
              </a:tblPr>
              <a:tblGrid>
                <a:gridCol w="2002250"/>
                <a:gridCol w="2002250"/>
                <a:gridCol w="2002250"/>
                <a:gridCol w="2002250"/>
              </a:tblGrid>
              <a:tr h="79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techniques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organisationnels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relationnels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-Objet défensif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-Librairies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-SGBD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-Documentation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-Outils de virtualisation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-Rechercher / contribuer à une veille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-Communication équipe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-IDE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-SQL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-Vocabulaire FR 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-Modèles de conception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-Middleware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-Sécurité SGBD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-Outils de virtualisation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	Développer la partie front-end d’une interface utilisateur web</a:t>
            </a:r>
            <a:endParaRPr/>
          </a:p>
        </p:txBody>
      </p:sp>
      <p:graphicFrame>
        <p:nvGraphicFramePr>
          <p:cNvPr id="158" name="Google Shape;158;p17"/>
          <p:cNvGraphicFramePr/>
          <p:nvPr/>
        </p:nvGraphicFramePr>
        <p:xfrm>
          <a:off x="1539900" y="135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{95A2EA9B-FFD5-430F-8C11-B1D7D3D33B7B}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techniques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organisationnels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relationnels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-Responsive défensif / ergonomique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-IDE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-Algorithme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-Framework (programmer)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-Asynchrone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-Roadmap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-Rechercher / contribuer à une veille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-Communication avec l’équipe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-IDE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-Vocabulaire 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-normes W3C, DOM, ECMAScript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-Accessibilité ( WCAG)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-Sécurité (XSS, CSRF)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	Développer la partie back-end d’une interface utilisateur web </a:t>
            </a:r>
            <a:endParaRPr/>
          </a:p>
        </p:txBody>
      </p:sp>
      <p:graphicFrame>
        <p:nvGraphicFramePr>
          <p:cNvPr id="164" name="Google Shape;164;p18"/>
          <p:cNvGraphicFramePr/>
          <p:nvPr/>
        </p:nvGraphicFramePr>
        <p:xfrm>
          <a:off x="1359175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{95A2EA9B-FFD5-430F-8C11-B1D7D3D33B7B}</a:tableStyleId>
              </a:tblPr>
              <a:tblGrid>
                <a:gridCol w="1916125"/>
                <a:gridCol w="1916125"/>
                <a:gridCol w="1916125"/>
                <a:gridCol w="1916125"/>
              </a:tblGrid>
              <a:tr h="77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techniques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organisationnels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relationnels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-Outils collaboratifs / virtualisation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-Algorithme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-Objet défensif / asynchrone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-Stratégie de tests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-Déploiement serveur web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-Roadmap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-Rechercher / contribuer veille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-Tests d’intrusion + corrections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-Communication équipe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-IDE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-Anglais professionnel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-Programmation objet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-Cryptographie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-Écoconception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-Modes de publication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	Concevoir une base de données</a:t>
            </a:r>
            <a:endParaRPr/>
          </a:p>
        </p:txBody>
      </p:sp>
      <p:graphicFrame>
        <p:nvGraphicFramePr>
          <p:cNvPr id="170" name="Google Shape;170;p19"/>
          <p:cNvGraphicFramePr/>
          <p:nvPr/>
        </p:nvGraphicFramePr>
        <p:xfrm>
          <a:off x="1344100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{95A2EA9B-FFD5-430F-8C11-B1D7D3D33B7B}</a:tableStyleId>
              </a:tblPr>
              <a:tblGrid>
                <a:gridCol w="1856925"/>
                <a:gridCol w="1856925"/>
                <a:gridCol w="1856925"/>
                <a:gridCol w="1856925"/>
              </a:tblGrid>
              <a:tr h="8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techniques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organisationnels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relationnels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-Schéma BDD en fonction des besoins utilisateurs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-Compte rendu éventuellement 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-Roadmap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-Écouter / reformuler / synthétiser demande utilisateur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-Animer / participer réunion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-Orthographe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-Anglais professionnel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-BDD (entités-associations/ relations)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7.	Mettre en place une base de données</a:t>
            </a:r>
            <a:endParaRPr/>
          </a:p>
        </p:txBody>
      </p:sp>
      <p:graphicFrame>
        <p:nvGraphicFramePr>
          <p:cNvPr id="176" name="Google Shape;176;p20"/>
          <p:cNvGraphicFramePr/>
          <p:nvPr/>
        </p:nvGraphicFramePr>
        <p:xfrm>
          <a:off x="1396850" y="10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{95A2EA9B-FFD5-430F-8C11-B1D7D3D33B7B}</a:tableStyleId>
              </a:tblPr>
              <a:tblGrid>
                <a:gridCol w="1809750"/>
                <a:gridCol w="1809750"/>
                <a:gridCol w="1809750"/>
                <a:gridCol w="2103450"/>
              </a:tblGrid>
              <a:tr h="8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techniques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organisationnels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relationnels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-CRUD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-Accès utilisateur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-Sécurité SGBD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-Scripts (génération/exécution)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-Optimisation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-Backup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-Roadmap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-Communication avec l’équipe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-SGBD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-Formats de stockage de données ( JSON / XML 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-Avantages / inconvénients relationnelle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-Langage </a:t>
                      </a:r>
                      <a:r>
                        <a:rPr lang="fr">
                          <a:solidFill>
                            <a:schemeClr val="lt1"/>
                          </a:solidFill>
                        </a:rPr>
                        <a:t>requête SQL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-Sécurité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8.	Développer des composants dans le langage d’une base de données</a:t>
            </a:r>
            <a:endParaRPr/>
          </a:p>
        </p:txBody>
      </p:sp>
      <p:graphicFrame>
        <p:nvGraphicFramePr>
          <p:cNvPr id="182" name="Google Shape;182;p21"/>
          <p:cNvGraphicFramePr/>
          <p:nvPr/>
        </p:nvGraphicFramePr>
        <p:xfrm>
          <a:off x="1442000" y="157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{95A2EA9B-FFD5-430F-8C11-B1D7D3D33B7B}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techniques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organisationnels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Savoir-faire relationnels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Savoirs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-IDE graphique EN et de test pour SGBD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-Programmer des fn_, procédures SGDB défensif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-Tests et intégrations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-Rechercher / Contribuer à une veille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-Communiquer avec l’équipe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-Vocabulaire FR 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-SQL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-Langage SGDB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-Sécurité BDD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