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60"/>
  </p:normalViewPr>
  <p:slideViewPr>
    <p:cSldViewPr snapToGrid="0">
      <p:cViewPr>
        <p:scale>
          <a:sx n="100" d="100"/>
          <a:sy n="100" d="100"/>
        </p:scale>
        <p:origin x="498" y="-60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9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057dea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057dea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057deae0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057deae0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057deae0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057deae0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757225" y="1611825"/>
            <a:ext cx="183225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sz="1000" b="1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b="1" dirty="0">
                <a:solidFill>
                  <a:schemeClr val="dk2"/>
                </a:solidFill>
              </a:rPr>
              <a:t>¿Qué productos se compran juntos con más frecuencia?</a:t>
            </a:r>
            <a:endParaRPr sz="1000" b="1" dirty="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923850" y="1611824"/>
            <a:ext cx="1820525" cy="90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 dirty="0">
                <a:solidFill>
                  <a:schemeClr val="dk2"/>
                </a:solidFill>
              </a:rPr>
              <a:t>Aumentar las ventas de productos relacionados en un 10% durante los próximos 6 meses a través del agrupamiento de artículos que se compran juntos con más frecuencia.</a:t>
            </a:r>
            <a:endParaRPr sz="800" dirty="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90476" y="1611824"/>
            <a:ext cx="1848674" cy="90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 dirty="0">
                <a:solidFill>
                  <a:schemeClr val="dk2"/>
                </a:solidFill>
              </a:rPr>
              <a:t>Artículos que compraron los clientes en la misma transacción durante los últimos 6 meses.</a:t>
            </a:r>
            <a:endParaRPr sz="800" dirty="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757225" y="2630750"/>
            <a:ext cx="18089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000" b="1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2"/>
                </a:solidFill>
              </a:rPr>
              <a:t>¿</a:t>
            </a:r>
            <a:r>
              <a:rPr lang="es-MX" sz="1000" b="1" dirty="0">
                <a:solidFill>
                  <a:schemeClr val="dk2"/>
                </a:solidFill>
              </a:rPr>
              <a:t>Qué productos se venden más?</a:t>
            </a:r>
            <a:endParaRPr sz="1000" b="1" dirty="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923849" y="2609849"/>
            <a:ext cx="1820525" cy="89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 sz="750" dirty="0">
                <a:solidFill>
                  <a:schemeClr val="dk2"/>
                </a:solidFill>
              </a:rPr>
              <a:t>Aumentar las ventas de los artículos más vendidos en un 15% a través de la clasificación de los 100 artículos principales por volumen de ventas en los 30 días anteriores y priorizar el marketing de esos artículos.</a:t>
            </a:r>
            <a:endParaRPr sz="750" dirty="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090050" y="2609848"/>
            <a:ext cx="1848674" cy="89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 dirty="0">
                <a:solidFill>
                  <a:schemeClr val="dk2"/>
                </a:solidFill>
              </a:rPr>
              <a:t>Artículos que compraron los clientes y volumen de venta por articulo, durante los últimos 30 días.</a:t>
            </a:r>
            <a:endParaRPr sz="800" dirty="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757223" y="3581475"/>
            <a:ext cx="1832251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2"/>
                </a:solidFill>
              </a:rPr>
              <a:t>¿</a:t>
            </a:r>
            <a:r>
              <a:rPr lang="es-MX" sz="1000" b="1" dirty="0">
                <a:solidFill>
                  <a:schemeClr val="dk2"/>
                </a:solidFill>
              </a:rPr>
              <a:t>Cómo podemos usar datos del punto de venta para administrar mejor el inventario?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741572" y="4562475"/>
            <a:ext cx="1847901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2"/>
                </a:solidFill>
              </a:rPr>
              <a:t>¿</a:t>
            </a:r>
            <a:r>
              <a:rPr lang="es-MX" sz="1000" b="1" dirty="0">
                <a:solidFill>
                  <a:schemeClr val="dk2"/>
                </a:solidFill>
              </a:rPr>
              <a:t>Cómo podemos determinar qué países tienen la mayor cantidad de visitantes a nuestro sitio web?</a:t>
            </a:r>
            <a:endParaRPr sz="1000" b="1" dirty="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923846" y="3581474"/>
            <a:ext cx="1832251" cy="89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s-MX" sz="800" dirty="0">
                <a:solidFill>
                  <a:schemeClr val="dk2"/>
                </a:solidFill>
              </a:rPr>
              <a:t>Reducir el número de artículos agotados en un 10% conectando los datos del punto de venta (POS) con los datos del almacén para identificar cuándo el inventario se está agotando.</a:t>
            </a:r>
          </a:p>
        </p:txBody>
      </p:sp>
      <p:sp>
        <p:nvSpPr>
          <p:cNvPr id="63" name="Google Shape;63;p13"/>
          <p:cNvSpPr txBox="1"/>
          <p:nvPr/>
        </p:nvSpPr>
        <p:spPr>
          <a:xfrm>
            <a:off x="4923846" y="4562474"/>
            <a:ext cx="1832251" cy="895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s-MX" sz="900" dirty="0">
                <a:solidFill>
                  <a:schemeClr val="dk2"/>
                </a:solidFill>
              </a:rPr>
              <a:t>Aumentar el reconocimiento de la marca en un 10% en los cinco países con más visitantes, según el tráfico del sitio web.</a:t>
            </a:r>
          </a:p>
        </p:txBody>
      </p:sp>
      <p:sp>
        <p:nvSpPr>
          <p:cNvPr id="64" name="Google Shape;64;p13"/>
          <p:cNvSpPr txBox="1"/>
          <p:nvPr/>
        </p:nvSpPr>
        <p:spPr>
          <a:xfrm>
            <a:off x="7090049" y="3581474"/>
            <a:ext cx="1848673" cy="89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 dirty="0">
                <a:solidFill>
                  <a:schemeClr val="dk2"/>
                </a:solidFill>
              </a:rPr>
              <a:t>Artículos que más se compran, su cantidad disponible e información del proveedor.</a:t>
            </a:r>
            <a:endParaRPr sz="800" dirty="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7090048" y="4572170"/>
            <a:ext cx="1848673" cy="88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 dirty="0">
                <a:solidFill>
                  <a:schemeClr val="dk2"/>
                </a:solidFill>
              </a:rPr>
              <a:t>Datos de tráfico del sitio web: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600" dirty="0">
                <a:solidFill>
                  <a:schemeClr val="dk2"/>
                </a:solidFill>
              </a:rPr>
              <a:t>País de origen del usuario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600" dirty="0">
                <a:solidFill>
                  <a:schemeClr val="dk2"/>
                </a:solidFill>
              </a:rPr>
              <a:t>Tiempo de permanencia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MX" sz="600" dirty="0">
              <a:solidFill>
                <a:schemeClr val="dk2"/>
              </a:solidFill>
            </a:endParaRPr>
          </a:p>
          <a:p>
            <a:pPr lvl="0" algn="just"/>
            <a:r>
              <a:rPr lang="es-MX" sz="800" dirty="0">
                <a:solidFill>
                  <a:schemeClr val="dk2"/>
                </a:solidFill>
              </a:rPr>
              <a:t>Datos de tráfico de redes sociales: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s-MX" sz="600" dirty="0">
                <a:solidFill>
                  <a:schemeClr val="dk2"/>
                </a:solidFill>
              </a:rPr>
              <a:t>Región /País</a:t>
            </a:r>
          </a:p>
          <a:p>
            <a:pPr lvl="0" algn="just"/>
            <a:endParaRPr sz="700" dirty="0">
              <a:solidFill>
                <a:schemeClr val="dk2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2650575" y="988500"/>
            <a:ext cx="2086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2"/>
                </a:solidFill>
              </a:rPr>
              <a:t>Pregunta comercial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859775" y="972550"/>
            <a:ext cx="18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 dirty="0">
                <a:solidFill>
                  <a:schemeClr val="dk2"/>
                </a:solidFill>
              </a:rPr>
              <a:t>Objetivo</a:t>
            </a:r>
            <a:endParaRPr sz="1700" dirty="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7094825" y="988500"/>
            <a:ext cx="181575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2"/>
                </a:solidFill>
              </a:rPr>
              <a:t>Datos Necesarios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434225" y="669375"/>
            <a:ext cx="186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2"/>
                </a:solidFill>
              </a:rPr>
              <a:t>Notas de la reunión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83650" y="1071299"/>
            <a:ext cx="2239200" cy="413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Obj</a:t>
            </a:r>
            <a:r>
              <a:rPr lang="es-MX" sz="1200" dirty="0" err="1">
                <a:solidFill>
                  <a:schemeClr val="dk2"/>
                </a:solidFill>
              </a:rPr>
              <a:t>etivos</a:t>
            </a:r>
            <a:r>
              <a:rPr lang="en" sz="1200" dirty="0">
                <a:solidFill>
                  <a:schemeClr val="dk2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-MX" sz="900" dirty="0">
                <a:solidFill>
                  <a:schemeClr val="dk2"/>
                </a:solidFill>
              </a:rPr>
              <a:t>Aumenta</a:t>
            </a:r>
            <a:r>
              <a:rPr lang="en" sz="900" dirty="0">
                <a:solidFill>
                  <a:schemeClr val="dk2"/>
                </a:solidFill>
              </a:rPr>
              <a:t>r </a:t>
            </a:r>
            <a:r>
              <a:rPr lang="es-MX" sz="900" dirty="0">
                <a:solidFill>
                  <a:schemeClr val="dk2"/>
                </a:solidFill>
              </a:rPr>
              <a:t>las ventas de productos relacionados en un 10% durante los próximos seis meses a través del agrupamiento de artículos que se compran juntos con más frecuencia</a:t>
            </a:r>
            <a:r>
              <a:rPr lang="en" sz="900" dirty="0">
                <a:solidFill>
                  <a:schemeClr val="dk2"/>
                </a:solidFill>
              </a:rPr>
              <a:t>.</a:t>
            </a:r>
            <a:endParaRPr sz="900" dirty="0">
              <a:solidFill>
                <a:schemeClr val="dk2"/>
              </a:solidFill>
            </a:endParaRPr>
          </a:p>
          <a:p>
            <a:pPr marL="457200" lvl="0" indent="-2921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-MX" sz="900" dirty="0">
                <a:solidFill>
                  <a:schemeClr val="dk2"/>
                </a:solidFill>
              </a:rPr>
              <a:t>Aumentar las ventas de los artículos más vendidos en un 15% a través de la clasificación de los 100 artículos principales por volumen de ventas en los 30 días anteriores y priorizar el marketing de esos artículos.</a:t>
            </a:r>
            <a:endParaRPr sz="900" dirty="0">
              <a:solidFill>
                <a:schemeClr val="dk2"/>
              </a:solidFill>
            </a:endParaRPr>
          </a:p>
          <a:p>
            <a:pPr marL="457200" lvl="0" indent="-292100" algn="just">
              <a:buClr>
                <a:schemeClr val="dk2"/>
              </a:buClr>
              <a:buSzPts val="1000"/>
              <a:buChar char="●"/>
            </a:pPr>
            <a:r>
              <a:rPr lang="es-MX" sz="900" dirty="0">
                <a:solidFill>
                  <a:schemeClr val="dk2"/>
                </a:solidFill>
              </a:rPr>
              <a:t>Reducir el número de artículos agotados en un 10% conectando los datos del punto de venta (</a:t>
            </a:r>
            <a:r>
              <a:rPr lang="es-MX" sz="900" dirty="0" err="1">
                <a:solidFill>
                  <a:schemeClr val="dk2"/>
                </a:solidFill>
              </a:rPr>
              <a:t>PdV</a:t>
            </a:r>
            <a:r>
              <a:rPr lang="es-MX" sz="900" dirty="0">
                <a:solidFill>
                  <a:schemeClr val="dk2"/>
                </a:solidFill>
              </a:rPr>
              <a:t>) con los datos del almacén para identificar cuándo el inventario se está agotando.</a:t>
            </a:r>
          </a:p>
          <a:p>
            <a:pPr marL="457200" lvl="0" indent="-292100" algn="just">
              <a:buClr>
                <a:schemeClr val="dk2"/>
              </a:buClr>
              <a:buSzPts val="1000"/>
              <a:buChar char="●"/>
            </a:pPr>
            <a:r>
              <a:rPr lang="es-MX" sz="900" dirty="0">
                <a:solidFill>
                  <a:schemeClr val="dk2"/>
                </a:solidFill>
              </a:rPr>
              <a:t>Aumentar el reconocimiento de la marca en un 10% en los cinco países con más visitantes, según el tráfico del sitio web.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757225" y="210225"/>
            <a:ext cx="56544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300" b="1" dirty="0">
                <a:solidFill>
                  <a:schemeClr val="dk2"/>
                </a:solidFill>
              </a:rPr>
              <a:t>Planificación</a:t>
            </a:r>
            <a:endParaRPr sz="23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219075" y="164250"/>
            <a:ext cx="4147126" cy="8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 dirty="0">
                <a:solidFill>
                  <a:schemeClr val="dk2"/>
                </a:solidFill>
              </a:rPr>
              <a:t>Notas de la reunión</a:t>
            </a:r>
            <a:endParaRPr dirty="0"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219073" y="895350"/>
            <a:ext cx="4203377" cy="4582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Fuentes de datos</a:t>
            </a:r>
            <a:endParaRPr dirty="0"/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-MX" sz="1000" dirty="0"/>
              <a:t>Los equipos de Marketing y Comercialización usan el conjunto de datos de </a:t>
            </a:r>
            <a:r>
              <a:rPr lang="es-MX" sz="1000" dirty="0" err="1"/>
              <a:t>PdV</a:t>
            </a:r>
            <a:r>
              <a:rPr lang="es-MX" sz="1000" dirty="0"/>
              <a:t> para hacer un seguimiento de las ventas.</a:t>
            </a:r>
            <a:endParaRPr lang="en-US" sz="1000" dirty="0"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000" dirty="0"/>
              <a:t>Los </a:t>
            </a:r>
            <a:r>
              <a:rPr lang="en-US" sz="1000" dirty="0" err="1"/>
              <a:t>datos</a:t>
            </a:r>
            <a:r>
              <a:rPr lang="en-US" sz="1000" dirty="0"/>
              <a:t> de </a:t>
            </a:r>
            <a:r>
              <a:rPr lang="en-US" sz="1000" dirty="0" err="1"/>
              <a:t>estadísticas</a:t>
            </a:r>
            <a:r>
              <a:rPr lang="en-US" sz="1000" dirty="0"/>
              <a:t> web se </a:t>
            </a:r>
            <a:r>
              <a:rPr lang="en-US" sz="1000" dirty="0" err="1"/>
              <a:t>usan</a:t>
            </a:r>
            <a:r>
              <a:rPr lang="en-US" sz="1000" dirty="0"/>
              <a:t> </a:t>
            </a:r>
            <a:r>
              <a:rPr lang="en-US" sz="1000" dirty="0" err="1"/>
              <a:t>en</a:t>
            </a:r>
            <a:r>
              <a:rPr lang="en-US" sz="1000" dirty="0"/>
              <a:t> marketing y </a:t>
            </a:r>
            <a:r>
              <a:rPr lang="en-US" sz="1000" dirty="0" err="1"/>
              <a:t>comercialización</a:t>
            </a:r>
            <a:r>
              <a:rPr lang="en-US" sz="1000" dirty="0"/>
              <a:t> para </a:t>
            </a:r>
            <a:r>
              <a:rPr lang="en-US" sz="1000" dirty="0" err="1"/>
              <a:t>hacer</a:t>
            </a:r>
            <a:r>
              <a:rPr lang="en-US" sz="1000" dirty="0"/>
              <a:t> un </a:t>
            </a:r>
            <a:r>
              <a:rPr lang="en-US" sz="1000" dirty="0" err="1"/>
              <a:t>seguimiento</a:t>
            </a:r>
            <a:r>
              <a:rPr lang="en-US" sz="1000" dirty="0"/>
              <a:t> del </a:t>
            </a:r>
            <a:r>
              <a:rPr lang="en-US" sz="1000" dirty="0" err="1"/>
              <a:t>tráfico</a:t>
            </a:r>
            <a:r>
              <a:rPr lang="en-US" sz="1000" dirty="0"/>
              <a:t> al sitio y </a:t>
            </a:r>
            <a:r>
              <a:rPr lang="en-US" sz="1000" dirty="0" err="1"/>
              <a:t>supervisar</a:t>
            </a:r>
            <a:r>
              <a:rPr lang="en-US" sz="1000" dirty="0"/>
              <a:t> el </a:t>
            </a:r>
            <a:r>
              <a:rPr lang="en-US" sz="1000" dirty="0" err="1"/>
              <a:t>éxito</a:t>
            </a:r>
            <a:r>
              <a:rPr lang="en-US" sz="1000" dirty="0"/>
              <a:t> de </a:t>
            </a:r>
            <a:r>
              <a:rPr lang="en-US" sz="1000" dirty="0" err="1"/>
              <a:t>productos</a:t>
            </a:r>
            <a:r>
              <a:rPr lang="en-US" sz="1000" dirty="0"/>
              <a:t> y </a:t>
            </a:r>
            <a:r>
              <a:rPr lang="en-US" sz="1000" dirty="0" err="1"/>
              <a:t>campañas</a:t>
            </a:r>
            <a:r>
              <a:rPr lang="en-US" sz="1000" dirty="0"/>
              <a:t>.</a:t>
            </a: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000" dirty="0"/>
              <a:t>El conjunto de </a:t>
            </a:r>
            <a:r>
              <a:rPr lang="en-US" sz="1000" dirty="0" err="1"/>
              <a:t>datos</a:t>
            </a:r>
            <a:r>
              <a:rPr lang="en-US" sz="1000" dirty="0"/>
              <a:t> del </a:t>
            </a:r>
            <a:r>
              <a:rPr lang="en-US" sz="1000" dirty="0" err="1"/>
              <a:t>PdV</a:t>
            </a:r>
            <a:r>
              <a:rPr lang="en-US" sz="1000" dirty="0"/>
              <a:t> </a:t>
            </a:r>
            <a:r>
              <a:rPr lang="en-US" sz="1000" dirty="0" err="1"/>
              <a:t>almacena</a:t>
            </a:r>
            <a:r>
              <a:rPr lang="en-US" sz="1000" dirty="0"/>
              <a:t> </a:t>
            </a:r>
            <a:r>
              <a:rPr lang="en-US" sz="1000" dirty="0" err="1"/>
              <a:t>datos</a:t>
            </a:r>
            <a:r>
              <a:rPr lang="en-US" sz="1000" dirty="0"/>
              <a:t> </a:t>
            </a:r>
            <a:r>
              <a:rPr lang="en-US" sz="1000" dirty="0" err="1"/>
              <a:t>sobre</a:t>
            </a:r>
            <a:r>
              <a:rPr lang="en-US" sz="1000" dirty="0"/>
              <a:t> </a:t>
            </a:r>
            <a:r>
              <a:rPr lang="en-US" sz="1000" dirty="0" err="1"/>
              <a:t>cada</a:t>
            </a:r>
            <a:r>
              <a:rPr lang="en-US" sz="1000" dirty="0"/>
              <a:t> </a:t>
            </a:r>
            <a:r>
              <a:rPr lang="en-US" sz="1000" dirty="0" err="1"/>
              <a:t>artículo</a:t>
            </a:r>
            <a:r>
              <a:rPr lang="en-US" sz="1000" dirty="0"/>
              <a:t> que </a:t>
            </a:r>
            <a:r>
              <a:rPr lang="en-US" sz="1000" dirty="0" err="1"/>
              <a:t>pide</a:t>
            </a:r>
            <a:r>
              <a:rPr lang="en-US" sz="1000" dirty="0"/>
              <a:t> un </a:t>
            </a:r>
            <a:r>
              <a:rPr lang="en-US" sz="1000" dirty="0" err="1"/>
              <a:t>cliente</a:t>
            </a:r>
            <a:r>
              <a:rPr lang="en-US" sz="1000" dirty="0"/>
              <a:t> </a:t>
            </a:r>
            <a:r>
              <a:rPr lang="en-US" sz="1000" dirty="0" err="1"/>
              <a:t>en</a:t>
            </a:r>
            <a:r>
              <a:rPr lang="en-US" sz="1000" dirty="0"/>
              <a:t> una </a:t>
            </a:r>
            <a:r>
              <a:rPr lang="en-US" sz="1000" dirty="0" err="1"/>
              <a:t>transacción</a:t>
            </a:r>
            <a:r>
              <a:rPr lang="en-US" sz="1000" dirty="0"/>
              <a:t> individual.</a:t>
            </a: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000" dirty="0"/>
              <a:t>Los </a:t>
            </a:r>
            <a:r>
              <a:rPr lang="en-US" sz="1000" dirty="0" err="1"/>
              <a:t>datos</a:t>
            </a:r>
            <a:r>
              <a:rPr lang="en-US" sz="1000" dirty="0"/>
              <a:t> de </a:t>
            </a:r>
            <a:r>
              <a:rPr lang="en-US" sz="1000" dirty="0" err="1"/>
              <a:t>estadísticas</a:t>
            </a:r>
            <a:r>
              <a:rPr lang="en-US" sz="1000" dirty="0"/>
              <a:t> web </a:t>
            </a:r>
            <a:r>
              <a:rPr lang="en-US" sz="1000" dirty="0" err="1"/>
              <a:t>hacen</a:t>
            </a:r>
            <a:r>
              <a:rPr lang="en-US" sz="1000" dirty="0"/>
              <a:t> un </a:t>
            </a:r>
            <a:r>
              <a:rPr lang="en-US" sz="1000" dirty="0" err="1"/>
              <a:t>seguimiento</a:t>
            </a:r>
            <a:r>
              <a:rPr lang="en-US" sz="1000" dirty="0"/>
              <a:t> de la </a:t>
            </a:r>
            <a:r>
              <a:rPr lang="en-US" sz="1000" dirty="0" err="1"/>
              <a:t>cantidad</a:t>
            </a:r>
            <a:r>
              <a:rPr lang="en-US" sz="1000" dirty="0"/>
              <a:t> de </a:t>
            </a:r>
            <a:r>
              <a:rPr lang="en-US" sz="1000" dirty="0" err="1"/>
              <a:t>visitantes</a:t>
            </a:r>
            <a:r>
              <a:rPr lang="en-US" sz="1000" dirty="0"/>
              <a:t> por </a:t>
            </a:r>
            <a:r>
              <a:rPr lang="en-US" sz="1000" dirty="0" err="1"/>
              <a:t>página</a:t>
            </a:r>
            <a:r>
              <a:rPr lang="en-US" sz="1000" dirty="0"/>
              <a:t> y la </a:t>
            </a:r>
            <a:r>
              <a:rPr lang="en-US" sz="1000" dirty="0" err="1"/>
              <a:t>ubicación</a:t>
            </a:r>
            <a:r>
              <a:rPr lang="en-US" sz="1000" dirty="0"/>
              <a:t> de </a:t>
            </a:r>
            <a:r>
              <a:rPr lang="en-US" sz="1000" dirty="0" err="1"/>
              <a:t>estos</a:t>
            </a:r>
            <a:r>
              <a:rPr lang="en-US" sz="1000" dirty="0"/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 err="1"/>
              <a:t>Brechas</a:t>
            </a:r>
            <a:r>
              <a:rPr lang="en-US" dirty="0"/>
              <a:t> [Lagunas]</a:t>
            </a: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-MX" sz="1000" dirty="0"/>
              <a:t>Debido a que los datos del </a:t>
            </a:r>
            <a:r>
              <a:rPr lang="es-MX" sz="1000" dirty="0" err="1"/>
              <a:t>PdV</a:t>
            </a:r>
            <a:r>
              <a:rPr lang="es-MX" sz="1000" dirty="0"/>
              <a:t> no están conectados con los del almacén, es difícil saber cuando es necesario </a:t>
            </a:r>
            <a:r>
              <a:rPr lang="es-MX" sz="1000" dirty="0" err="1"/>
              <a:t>re-abastecer</a:t>
            </a:r>
            <a:r>
              <a:rPr lang="es-MX" sz="1000" dirty="0"/>
              <a:t>.</a:t>
            </a:r>
            <a:endParaRPr sz="1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dirty="0"/>
              <a:t>Transformación de datos</a:t>
            </a:r>
            <a:endParaRPr dirty="0"/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-MX" sz="1000" dirty="0"/>
              <a:t>Los datos del </a:t>
            </a:r>
            <a:r>
              <a:rPr lang="es-MX" sz="1000" dirty="0" err="1"/>
              <a:t>PdV</a:t>
            </a:r>
            <a:r>
              <a:rPr lang="es-MX" sz="1000" dirty="0"/>
              <a:t> recopilan las ventas en moneda local, pero es difícil comparar las ventas de diferentes países.</a:t>
            </a:r>
            <a:endParaRPr sz="1000" dirty="0"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MX" sz="1000" dirty="0"/>
              <a:t>El equipo de Marketing quisiera que los resultados de las estadísticas web se filtraran para enfocarse en países específico en los que actualmente tienen anuncios publicados</a:t>
            </a:r>
            <a:r>
              <a:rPr lang="en" sz="1000" dirty="0"/>
              <a:t>.</a:t>
            </a:r>
            <a:endParaRPr sz="1000" dirty="0"/>
          </a:p>
        </p:txBody>
      </p:sp>
      <p:sp>
        <p:nvSpPr>
          <p:cNvPr id="78" name="Google Shape;78;p14"/>
          <p:cNvSpPr txBox="1"/>
          <p:nvPr/>
        </p:nvSpPr>
        <p:spPr>
          <a:xfrm>
            <a:off x="4571998" y="548550"/>
            <a:ext cx="4241478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2"/>
                </a:solidFill>
              </a:rPr>
              <a:t>Recomendaciones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571998" y="1120775"/>
            <a:ext cx="4241478" cy="125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dk2"/>
                </a:solidFill>
              </a:rPr>
              <a:t>Conectar los datos del </a:t>
            </a:r>
            <a:r>
              <a:rPr lang="es-MX" sz="1100" dirty="0" err="1">
                <a:solidFill>
                  <a:schemeClr val="dk2"/>
                </a:solidFill>
              </a:rPr>
              <a:t>PdV</a:t>
            </a:r>
            <a:r>
              <a:rPr lang="es-MX" sz="1100" dirty="0">
                <a:solidFill>
                  <a:schemeClr val="dk2"/>
                </a:solidFill>
              </a:rPr>
              <a:t> con los del almacén debido a que se necesita para el monitoreo del inventario.</a:t>
            </a: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571998" y="2511424"/>
            <a:ext cx="4241478" cy="1250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dk2"/>
                </a:solidFill>
              </a:rPr>
              <a:t>Transformar las ventas de los artículos a una moneda estándar, puede ser el dólar por ser el más común y usado.</a:t>
            </a: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571998" y="3883299"/>
            <a:ext cx="4241478" cy="1250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dk2"/>
                </a:solidFill>
              </a:rPr>
              <a:t>Filtrar y segmentar los datos analíticos web de manera demográfica, para poder tener decisiones informadas en datos.</a:t>
            </a: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26575" y="0"/>
            <a:ext cx="9061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300" b="1" dirty="0">
                <a:solidFill>
                  <a:schemeClr val="dk2"/>
                </a:solidFill>
              </a:rPr>
              <a:t>Recopilación de datos</a:t>
            </a:r>
            <a:endParaRPr sz="23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1;p14">
            <a:extLst>
              <a:ext uri="{FF2B5EF4-FFF2-40B4-BE49-F238E27FC236}">
                <a16:creationId xmlns:a16="http://schemas.microsoft.com/office/drawing/2014/main" id="{D384D38A-301E-4786-941B-341E5C2698FA}"/>
              </a:ext>
            </a:extLst>
          </p:cNvPr>
          <p:cNvSpPr txBox="1"/>
          <p:nvPr/>
        </p:nvSpPr>
        <p:spPr>
          <a:xfrm>
            <a:off x="4557475" y="1235076"/>
            <a:ext cx="4241478" cy="13652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s-MX" sz="1100" b="1" dirty="0">
                <a:solidFill>
                  <a:schemeClr val="dk2"/>
                </a:solidFill>
              </a:rPr>
              <a:t>Centralizar las fuentes de datos</a:t>
            </a:r>
          </a:p>
          <a:p>
            <a:pPr lvl="0" algn="just"/>
            <a:endParaRPr lang="es-MX" sz="1100" b="1" dirty="0">
              <a:solidFill>
                <a:schemeClr val="dk2"/>
              </a:solidFill>
            </a:endParaRPr>
          </a:p>
          <a:p>
            <a:pPr lvl="0" algn="just"/>
            <a:r>
              <a:rPr lang="es-MX" sz="1000" dirty="0">
                <a:solidFill>
                  <a:schemeClr val="dk2"/>
                </a:solidFill>
              </a:rPr>
              <a:t>Implementar una solución integrada que conecte los datos del punto de venta (</a:t>
            </a:r>
            <a:r>
              <a:rPr lang="es-MX" sz="1000" dirty="0" err="1">
                <a:solidFill>
                  <a:schemeClr val="dk2"/>
                </a:solidFill>
              </a:rPr>
              <a:t>PdV</a:t>
            </a:r>
            <a:r>
              <a:rPr lang="es-MX" sz="1000" dirty="0">
                <a:solidFill>
                  <a:schemeClr val="dk2"/>
                </a:solidFill>
              </a:rPr>
              <a:t>), el almacén y las estadísticas web en una plataforma común. Esto permitirá un acceso más ágil a la información, facilitará el análisis y mejorará la colaboración entre los equipos de marketing y comercialización.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F6043823-3919-4D2B-9EC0-783B49D5F491}"/>
              </a:ext>
            </a:extLst>
          </p:cNvPr>
          <p:cNvSpPr txBox="1"/>
          <p:nvPr/>
        </p:nvSpPr>
        <p:spPr>
          <a:xfrm>
            <a:off x="4571998" y="548550"/>
            <a:ext cx="4241478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2"/>
                </a:solidFill>
              </a:rPr>
              <a:t>Recomendación extra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4" name="Google Shape;82;p14">
            <a:extLst>
              <a:ext uri="{FF2B5EF4-FFF2-40B4-BE49-F238E27FC236}">
                <a16:creationId xmlns:a16="http://schemas.microsoft.com/office/drawing/2014/main" id="{C2179986-9B79-4298-9C31-019F445303C4}"/>
              </a:ext>
            </a:extLst>
          </p:cNvPr>
          <p:cNvSpPr txBox="1"/>
          <p:nvPr/>
        </p:nvSpPr>
        <p:spPr>
          <a:xfrm>
            <a:off x="26575" y="0"/>
            <a:ext cx="9061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300" b="1" dirty="0">
                <a:solidFill>
                  <a:schemeClr val="dk2"/>
                </a:solidFill>
              </a:rPr>
              <a:t>Recopilación de datos</a:t>
            </a:r>
            <a:endParaRPr sz="2300"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97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49550" y="164250"/>
            <a:ext cx="4265700" cy="9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2"/>
                </a:solidFill>
              </a:rPr>
              <a:t>Notas de la reunión</a:t>
            </a:r>
            <a:endParaRPr dirty="0"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209550" y="1068100"/>
            <a:ext cx="4181475" cy="4358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Administra</a:t>
            </a:r>
            <a:endParaRPr dirty="0"/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-MX" sz="900" dirty="0"/>
              <a:t>La información del </a:t>
            </a:r>
            <a:r>
              <a:rPr lang="es-MX" sz="900" dirty="0" err="1"/>
              <a:t>PdV</a:t>
            </a:r>
            <a:r>
              <a:rPr lang="es-MX" sz="900" dirty="0"/>
              <a:t> recopila la información de tarjetas de crédito.</a:t>
            </a:r>
            <a:endParaRPr sz="900" dirty="0"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MX" sz="900" dirty="0"/>
              <a:t>La política actual sobre quién debería tener acceso a PII (Información de identificación personal), como información de las tarjetas de crédito, no es clara</a:t>
            </a:r>
            <a:r>
              <a:rPr lang="en" sz="900" dirty="0"/>
              <a:t>.</a:t>
            </a:r>
            <a:endParaRPr sz="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1100" dirty="0"/>
              <a:t>Analiza</a:t>
            </a:r>
            <a:endParaRPr sz="1100" dirty="0"/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-MX" sz="900" dirty="0"/>
              <a:t>El equipo de Marketing depende de un informe de tráfico web que enumera la cantidad total de tráfico de los cinco países principales. Esta información se debe actualizar diariamente</a:t>
            </a:r>
            <a:r>
              <a:rPr lang="en" sz="900" dirty="0"/>
              <a:t>.</a:t>
            </a:r>
            <a:endParaRPr sz="900" dirty="0"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MX" sz="900" dirty="0"/>
              <a:t>El equipo de Comercialización quisiera tener una visualización clara y útil para comprender cómo los clientes compran productos juntos</a:t>
            </a:r>
            <a:r>
              <a:rPr lang="en" sz="900" dirty="0"/>
              <a:t>.</a:t>
            </a:r>
            <a:endParaRPr sz="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1100" dirty="0"/>
              <a:t>Archiva y destruye</a:t>
            </a:r>
            <a:endParaRPr sz="1100" dirty="0"/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900" dirty="0"/>
              <a:t>No debemos conservar PII para siempre. Necesitamos un plan para determinar </a:t>
            </a:r>
            <a:r>
              <a:rPr lang="es-MX" sz="900" dirty="0"/>
              <a:t>cuándo hay que destruir los datos</a:t>
            </a:r>
            <a:r>
              <a:rPr lang="en" sz="900" dirty="0"/>
              <a:t>.</a:t>
            </a:r>
            <a:endParaRPr sz="900" dirty="0"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MX" sz="900" dirty="0"/>
              <a:t>Si bien la mayoría de los datos de estadísticas web no se consultan de manera activa después de 6 meses, el equipo de Marketing, en ocasiones, requiere datos históricos de hasta cinco años para análisis de campañas o tendencias</a:t>
            </a:r>
            <a:r>
              <a:rPr lang="en" sz="1100" dirty="0"/>
              <a:t>.</a:t>
            </a:r>
            <a:endParaRPr sz="11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/>
          </a:p>
        </p:txBody>
      </p:sp>
      <p:sp>
        <p:nvSpPr>
          <p:cNvPr id="89" name="Google Shape;89;p15"/>
          <p:cNvSpPr txBox="1"/>
          <p:nvPr/>
        </p:nvSpPr>
        <p:spPr>
          <a:xfrm>
            <a:off x="4572000" y="560625"/>
            <a:ext cx="424815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2"/>
                </a:solidFill>
              </a:rPr>
              <a:t>Recomendaciones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4571999" y="1104900"/>
            <a:ext cx="4248151" cy="127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050" b="1" dirty="0">
                <a:solidFill>
                  <a:schemeClr val="dk2"/>
                </a:solidFill>
              </a:rPr>
              <a:t>Administra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s-MX" sz="900" dirty="0">
                <a:solidFill>
                  <a:schemeClr val="dk2"/>
                </a:solidFill>
              </a:rPr>
              <a:t>Debido a que se manejan datos PII, se recomienda establecer una política clara  de acceso basada en roles, donde solo el personal autorizado pueda acceder a dicha información. Además, se deben implementar métodos seguros de autenticación (como claves de seguridad)  y cifrado de datos para prevenir fraudes o robo de información y cumplir con regulaciones legales de protección de datos.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050" dirty="0">
              <a:solidFill>
                <a:schemeClr val="dk2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4571999" y="2492375"/>
            <a:ext cx="4248151" cy="1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050" b="1" dirty="0">
                <a:solidFill>
                  <a:srgbClr val="595959"/>
                </a:solidFill>
              </a:rPr>
              <a:t>Analiza</a:t>
            </a:r>
          </a:p>
          <a:p>
            <a:pPr lvl="0" algn="just"/>
            <a:r>
              <a:rPr lang="es-MX" sz="900" dirty="0">
                <a:solidFill>
                  <a:srgbClr val="595959"/>
                </a:solidFill>
              </a:rPr>
              <a:t>Se recomienda generar un informe diario sobre el trafico web, segmentado por región y enfocado en los 5 países con mayor actividad, para que los equipos tengan una visión clara al comenzar cada jornada. Para el equipo de Comercialización, se sugiere implementar visualizaciones como gráficos de dispersión (</a:t>
            </a:r>
            <a:r>
              <a:rPr lang="es-MX" sz="900" dirty="0" err="1">
                <a:solidFill>
                  <a:srgbClr val="595959"/>
                </a:solidFill>
              </a:rPr>
              <a:t>scatter</a:t>
            </a:r>
            <a:r>
              <a:rPr lang="es-MX" sz="900" dirty="0">
                <a:solidFill>
                  <a:srgbClr val="595959"/>
                </a:solidFill>
              </a:rPr>
              <a:t> </a:t>
            </a:r>
            <a:r>
              <a:rPr lang="es-MX" sz="900" dirty="0" err="1">
                <a:solidFill>
                  <a:srgbClr val="595959"/>
                </a:solidFill>
              </a:rPr>
              <a:t>plots</a:t>
            </a:r>
            <a:r>
              <a:rPr lang="es-MX" sz="900" dirty="0">
                <a:solidFill>
                  <a:srgbClr val="595959"/>
                </a:solidFill>
              </a:rPr>
              <a:t>) que permitan analizar patrones de compra entre productos, considerando variables como fecha, categoría y cantidad comprada.</a:t>
            </a:r>
          </a:p>
        </p:txBody>
      </p:sp>
      <p:sp>
        <p:nvSpPr>
          <p:cNvPr id="92" name="Google Shape;92;p15"/>
          <p:cNvSpPr txBox="1"/>
          <p:nvPr/>
        </p:nvSpPr>
        <p:spPr>
          <a:xfrm>
            <a:off x="4571999" y="3883300"/>
            <a:ext cx="4248149" cy="1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050" b="1" dirty="0">
                <a:solidFill>
                  <a:srgbClr val="595959"/>
                </a:solidFill>
              </a:rPr>
              <a:t>Archiva y destruye</a:t>
            </a:r>
          </a:p>
          <a:p>
            <a:pPr lvl="0" algn="just"/>
            <a:r>
              <a:rPr lang="es-MX" sz="900" dirty="0">
                <a:solidFill>
                  <a:srgbClr val="595959"/>
                </a:solidFill>
              </a:rPr>
              <a:t>Se recomienda establecer un calendario de eliminación segura para los datos PII, considerando un período de retención máximo de 6 meses si ya no son requeridos. En cuanto a los datos de estadísticas web, estos pueden archivarse luego de 6 meses y conservarse hasta 5 años, para cubrir necesidades analíticas históricas. La eliminación debe realizarse mediante métodos seguros y cumpliendo con normativas legales.</a:t>
            </a:r>
          </a:p>
        </p:txBody>
      </p:sp>
      <p:sp>
        <p:nvSpPr>
          <p:cNvPr id="93" name="Google Shape;93;p15"/>
          <p:cNvSpPr txBox="1"/>
          <p:nvPr/>
        </p:nvSpPr>
        <p:spPr>
          <a:xfrm>
            <a:off x="75" y="-11475"/>
            <a:ext cx="91440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300" b="1" dirty="0">
                <a:solidFill>
                  <a:srgbClr val="434343"/>
                </a:solidFill>
              </a:rPr>
              <a:t>Administra, analiza, archiva y destruye datos</a:t>
            </a:r>
            <a:endParaRPr sz="27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1;p14">
            <a:extLst>
              <a:ext uri="{FF2B5EF4-FFF2-40B4-BE49-F238E27FC236}">
                <a16:creationId xmlns:a16="http://schemas.microsoft.com/office/drawing/2014/main" id="{D384D38A-301E-4786-941B-341E5C2698FA}"/>
              </a:ext>
            </a:extLst>
          </p:cNvPr>
          <p:cNvSpPr txBox="1"/>
          <p:nvPr/>
        </p:nvSpPr>
        <p:spPr>
          <a:xfrm>
            <a:off x="4557475" y="1235075"/>
            <a:ext cx="4241478" cy="1984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s-MX" sz="1050" b="1" dirty="0">
                <a:solidFill>
                  <a:schemeClr val="dk2"/>
                </a:solidFill>
              </a:rPr>
              <a:t>Recurrir a auditorias y a verificaciones de desempeño</a:t>
            </a:r>
          </a:p>
          <a:p>
            <a:pPr lvl="0" algn="just"/>
            <a:endParaRPr lang="es-MX" sz="1100" b="1" dirty="0">
              <a:solidFill>
                <a:schemeClr val="dk2"/>
              </a:solidFill>
            </a:endParaRPr>
          </a:p>
          <a:p>
            <a:pPr lvl="0" algn="just"/>
            <a:r>
              <a:rPr lang="es-MX" sz="900" dirty="0">
                <a:solidFill>
                  <a:schemeClr val="dk2"/>
                </a:solidFill>
              </a:rPr>
              <a:t>Se recomienda programar auditorías internas o externas periódicas para garantizar el cumplimiento de regulaciones vigentes y evaluar los riesgos potenciales relacionados con el manejo de datos.</a:t>
            </a:r>
          </a:p>
          <a:p>
            <a:pPr lvl="0" algn="just"/>
            <a:endParaRPr lang="es-MX" sz="900" dirty="0">
              <a:solidFill>
                <a:schemeClr val="dk2"/>
              </a:solidFill>
            </a:endParaRPr>
          </a:p>
          <a:p>
            <a:pPr lvl="0" algn="just"/>
            <a:r>
              <a:rPr lang="es-MX" sz="900" dirty="0">
                <a:solidFill>
                  <a:schemeClr val="dk2"/>
                </a:solidFill>
              </a:rPr>
              <a:t>Además se sugiere implementar una evaluación mensual del desempeño del sistema de datos para verificar que los objetivos comerciales estén siendo correctamente monitoreados y cumplidos.</a:t>
            </a:r>
          </a:p>
          <a:p>
            <a:pPr lvl="0" algn="just"/>
            <a:endParaRPr lang="es-MX" sz="900" dirty="0">
              <a:solidFill>
                <a:schemeClr val="dk2"/>
              </a:solidFill>
            </a:endParaRPr>
          </a:p>
          <a:p>
            <a:pPr lvl="0" algn="just"/>
            <a:r>
              <a:rPr lang="es-MX" sz="900" dirty="0">
                <a:solidFill>
                  <a:schemeClr val="dk2"/>
                </a:solidFill>
              </a:rPr>
              <a:t>Estas revisiones permitirán identificar oportunidades de mejora en los procesos de recopilación, análisis y gestión de datos.</a:t>
            </a:r>
            <a:endParaRPr sz="900" dirty="0">
              <a:solidFill>
                <a:schemeClr val="dk2"/>
              </a:solidFill>
            </a:endParaRPr>
          </a:p>
        </p:txBody>
      </p:sp>
      <p:sp>
        <p:nvSpPr>
          <p:cNvPr id="5" name="Google Shape;78;p14">
            <a:extLst>
              <a:ext uri="{FF2B5EF4-FFF2-40B4-BE49-F238E27FC236}">
                <a16:creationId xmlns:a16="http://schemas.microsoft.com/office/drawing/2014/main" id="{F6043823-3919-4D2B-9EC0-783B49D5F491}"/>
              </a:ext>
            </a:extLst>
          </p:cNvPr>
          <p:cNvSpPr txBox="1"/>
          <p:nvPr/>
        </p:nvSpPr>
        <p:spPr>
          <a:xfrm>
            <a:off x="4571998" y="548550"/>
            <a:ext cx="4241478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2"/>
                </a:solidFill>
              </a:rPr>
              <a:t>Recomendación extra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4" name="Google Shape;82;p14">
            <a:extLst>
              <a:ext uri="{FF2B5EF4-FFF2-40B4-BE49-F238E27FC236}">
                <a16:creationId xmlns:a16="http://schemas.microsoft.com/office/drawing/2014/main" id="{C2179986-9B79-4298-9C31-019F445303C4}"/>
              </a:ext>
            </a:extLst>
          </p:cNvPr>
          <p:cNvSpPr txBox="1"/>
          <p:nvPr/>
        </p:nvSpPr>
        <p:spPr>
          <a:xfrm>
            <a:off x="26575" y="0"/>
            <a:ext cx="9061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  <a:spcBef>
                <a:spcPts val="300"/>
              </a:spcBef>
              <a:spcAft>
                <a:spcPts val="1100"/>
              </a:spcAft>
              <a:buClr>
                <a:schemeClr val="dk1"/>
              </a:buClr>
              <a:buSzPts val="1100"/>
            </a:pPr>
            <a:r>
              <a:rPr lang="es-MX" sz="2300" b="1" dirty="0">
                <a:solidFill>
                  <a:srgbClr val="434343"/>
                </a:solidFill>
              </a:rPr>
              <a:t>Administra, analiza, archiva y destruye datos</a:t>
            </a:r>
            <a:endParaRPr lang="es-MX" sz="27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083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1167</Words>
  <Application>Microsoft Office PowerPoint</Application>
  <PresentationFormat>Presentación en pantalla (16:10)</PresentationFormat>
  <Paragraphs>78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Presentación de PowerPoint</vt:lpstr>
      <vt:lpstr>Notas de la reunión</vt:lpstr>
      <vt:lpstr>Presentación de PowerPoint</vt:lpstr>
      <vt:lpstr>Notas de la reunión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Dennis</cp:lastModifiedBy>
  <cp:revision>32</cp:revision>
  <dcterms:modified xsi:type="dcterms:W3CDTF">2025-04-06T02:19:06Z</dcterms:modified>
</cp:coreProperties>
</file>