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68644" autoAdjust="0"/>
  </p:normalViewPr>
  <p:slideViewPr>
    <p:cSldViewPr snapToGrid="0">
      <p:cViewPr varScale="1">
        <p:scale>
          <a:sx n="78" d="100"/>
          <a:sy n="78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2C09-FCE3-4484-95ED-0819011A2396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3036-C709-4009-B6E4-40A9254DA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17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129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684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763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2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272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9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32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6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2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74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45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50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47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04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Sprung Animation erstellen</a:t>
            </a:r>
          </a:p>
          <a:p>
            <a:r>
              <a:rPr lang="de-DE" dirty="0"/>
              <a:t>Input Abfragen</a:t>
            </a:r>
          </a:p>
          <a:p>
            <a:r>
              <a:rPr lang="de-DE" dirty="0" err="1"/>
              <a:t>Timed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/ Lock Input / </a:t>
            </a:r>
            <a:r>
              <a:rPr lang="de-DE" dirty="0" err="1"/>
              <a:t>delta</a:t>
            </a:r>
            <a:r>
              <a:rPr lang="de-DE" dirty="0"/>
              <a:t> Time für Bewegungen / </a:t>
            </a:r>
            <a:r>
              <a:rPr lang="de-DE" dirty="0" err="1"/>
              <a:t>Coroutine</a:t>
            </a:r>
            <a:endParaRPr lang="de-DE" dirty="0"/>
          </a:p>
          <a:p>
            <a:r>
              <a:rPr lang="de-DE" dirty="0"/>
              <a:t>Kamera Setup</a:t>
            </a:r>
          </a:p>
          <a:p>
            <a:r>
              <a:rPr lang="de-DE" dirty="0" err="1"/>
              <a:t>Camera</a:t>
            </a:r>
            <a:r>
              <a:rPr lang="de-DE" dirty="0"/>
              <a:t> Follow </a:t>
            </a:r>
            <a:r>
              <a:rPr lang="de-DE" dirty="0" err="1"/>
              <a:t>Script</a:t>
            </a:r>
            <a:endParaRPr lang="de-DE" dirty="0"/>
          </a:p>
          <a:p>
            <a:endParaRPr lang="de-DE" dirty="0"/>
          </a:p>
          <a:p>
            <a:r>
              <a:rPr lang="de-DE" dirty="0"/>
              <a:t>Kollisionserkennung / Trigger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Raycast</a:t>
            </a:r>
            <a:r>
              <a:rPr lang="de-DE" dirty="0"/>
              <a:t> für Objekte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3036-C709-4009-B6E4-40A9254DAE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4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ile:Simple_icon_tim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ovementforactors.wikispaces.com/13+Gait+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commons.wikimedia.org/wiki/File:Video_game_controller_icon_designed_by_Maico_Amorim.svg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mmons.wikimedia.org/wiki/File:Video_game_controller_icon_designed_by_Maico_Amorim.svg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ile:Simple_icon_ti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1B24-0400-4E86-82C6-CBBE0B0A2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Game Design SS18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D1FA55-674C-4DD8-B937-D5B2BC59B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Unity3D Workshop – Player Movement</a:t>
            </a:r>
          </a:p>
        </p:txBody>
      </p:sp>
    </p:spTree>
    <p:extLst>
      <p:ext uri="{BB962C8B-B14F-4D97-AF65-F5344CB8AC3E}">
        <p14:creationId xmlns:p14="http://schemas.microsoft.com/office/powerpoint/2010/main" val="97255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1518475" y="303221"/>
            <a:ext cx="915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Timed</a:t>
            </a:r>
            <a:r>
              <a:rPr lang="de-DE" sz="4000" b="1" dirty="0">
                <a:latin typeface="+mj-lt"/>
              </a:rPr>
              <a:t> </a:t>
            </a:r>
            <a:r>
              <a:rPr lang="de-DE" sz="4000" b="1" dirty="0" err="1">
                <a:latin typeface="+mj-lt"/>
              </a:rPr>
              <a:t>Execution</a:t>
            </a:r>
            <a:endParaRPr lang="de-DE" sz="4000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20625C-8A0F-411D-AF2B-330BA12916E3}"/>
              </a:ext>
            </a:extLst>
          </p:cNvPr>
          <p:cNvSpPr txBox="1"/>
          <p:nvPr/>
        </p:nvSpPr>
        <p:spPr>
          <a:xfrm>
            <a:off x="4803821" y="1412140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  <a:r>
              <a:rPr lang="de-D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Coroutine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  <a:r>
              <a:rPr lang="de-DE" b="1" dirty="0" err="1"/>
              <a:t>StartCoroutine</a:t>
            </a:r>
            <a:r>
              <a:rPr lang="de-DE" dirty="0"/>
              <a:t>(</a:t>
            </a:r>
            <a:r>
              <a:rPr lang="de-D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IEnumerator</a:t>
            </a:r>
            <a:r>
              <a:rPr lang="de-DE" dirty="0"/>
              <a:t> </a:t>
            </a:r>
            <a:r>
              <a:rPr lang="de-DE" b="1" dirty="0" err="1"/>
              <a:t>routine</a:t>
            </a:r>
            <a:r>
              <a:rPr lang="de-DE" dirty="0"/>
              <a:t>);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8E1894-D9CA-40F0-9153-0B156D79EBD7}"/>
              </a:ext>
            </a:extLst>
          </p:cNvPr>
          <p:cNvSpPr txBox="1"/>
          <p:nvPr/>
        </p:nvSpPr>
        <p:spPr>
          <a:xfrm>
            <a:off x="4803821" y="2497811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void</a:t>
            </a:r>
            <a:r>
              <a:rPr lang="de-DE" dirty="0"/>
              <a:t> Start()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</a:t>
            </a: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“Start“</a:t>
            </a:r>
            <a:r>
              <a:rPr lang="de-DE" dirty="0"/>
              <a:t> +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r>
              <a:rPr lang="de-DE" dirty="0" err="1"/>
              <a:t>.time</a:t>
            </a:r>
            <a:r>
              <a:rPr lang="de-DE" dirty="0"/>
              <a:t>);</a:t>
            </a:r>
          </a:p>
          <a:p>
            <a:r>
              <a:rPr lang="de-DE" dirty="0"/>
              <a:t>	</a:t>
            </a:r>
            <a:r>
              <a:rPr lang="de-DE" dirty="0" err="1"/>
              <a:t>StartCoroutine</a:t>
            </a:r>
            <a:r>
              <a:rPr lang="de-DE" dirty="0"/>
              <a:t>(</a:t>
            </a:r>
            <a:r>
              <a:rPr lang="de-DE" dirty="0" err="1"/>
              <a:t>WaitAndPrint</a:t>
            </a:r>
            <a:r>
              <a:rPr lang="de-DE" dirty="0"/>
              <a:t>());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IEnumarator</a:t>
            </a:r>
            <a:r>
              <a:rPr lang="de-DE" dirty="0"/>
              <a:t> </a:t>
            </a:r>
            <a:r>
              <a:rPr lang="de-DE" dirty="0" err="1"/>
              <a:t>WaitAndPrint</a:t>
            </a:r>
            <a:r>
              <a:rPr lang="de-DE" dirty="0"/>
              <a:t>()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yield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new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WaitForSeconds</a:t>
            </a:r>
            <a:r>
              <a:rPr lang="de-DE" dirty="0"/>
              <a:t>(5);</a:t>
            </a:r>
          </a:p>
          <a:p>
            <a:r>
              <a:rPr lang="de-DE" dirty="0"/>
              <a:t>	</a:t>
            </a: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</a:t>
            </a:r>
            <a:r>
              <a:rPr lang="de-D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WaitAndPrint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</a:t>
            </a:r>
            <a:r>
              <a:rPr lang="de-DE" dirty="0"/>
              <a:t> +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r>
              <a:rPr lang="de-DE" dirty="0" err="1"/>
              <a:t>.time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114A20-E482-42CF-8EBF-39BC64BF87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997" y="1596806"/>
            <a:ext cx="3907824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8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1754920" y="303221"/>
            <a:ext cx="8682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Camera</a:t>
            </a:r>
            <a:r>
              <a:rPr lang="de-DE" sz="4000" b="1" dirty="0">
                <a:latin typeface="+mj-lt"/>
              </a:rPr>
              <a:t> Setup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B69DBC-F450-4898-AD72-A081E03F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20" y="1498600"/>
            <a:ext cx="2236865" cy="45152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CD2E4B7-B7DE-41F9-A0F8-2B07C631FE81}"/>
              </a:ext>
            </a:extLst>
          </p:cNvPr>
          <p:cNvSpPr/>
          <p:nvPr/>
        </p:nvSpPr>
        <p:spPr>
          <a:xfrm>
            <a:off x="1754920" y="5250180"/>
            <a:ext cx="2236865" cy="48768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1541ECD-A2ED-458D-9178-1BEE3763350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91785" y="4062603"/>
            <a:ext cx="1420474" cy="143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7E8F130-A164-4B84-9734-032A5CCDD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99" y="3614670"/>
            <a:ext cx="3853868" cy="895867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F541AA3-D28A-47D8-A14D-BC415301F568}"/>
              </a:ext>
            </a:extLst>
          </p:cNvPr>
          <p:cNvCxnSpPr>
            <a:cxnSpLocks/>
          </p:cNvCxnSpPr>
          <p:nvPr/>
        </p:nvCxnSpPr>
        <p:spPr>
          <a:xfrm>
            <a:off x="7626733" y="4597034"/>
            <a:ext cx="0" cy="30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B96DF59-E3E5-4233-ADB6-4D7BA4FB4687}"/>
              </a:ext>
            </a:extLst>
          </p:cNvPr>
          <p:cNvSpPr txBox="1"/>
          <p:nvPr/>
        </p:nvSpPr>
        <p:spPr>
          <a:xfrm>
            <a:off x="5699799" y="5032355"/>
            <a:ext cx="6373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Smooth follow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Lerp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 static</a:t>
            </a:r>
            <a:r>
              <a:rPr lang="en-US" dirty="0"/>
              <a:t>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Vector3</a:t>
            </a:r>
            <a:r>
              <a:rPr lang="en-US" dirty="0"/>
              <a:t> </a:t>
            </a:r>
            <a:r>
              <a:rPr lang="en-US" b="1" dirty="0"/>
              <a:t>Lerp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Vector3</a:t>
            </a:r>
            <a:r>
              <a:rPr lang="en-US" dirty="0"/>
              <a:t> </a:t>
            </a:r>
            <a:r>
              <a:rPr lang="en-US" b="1" dirty="0"/>
              <a:t>a</a:t>
            </a:r>
            <a:r>
              <a:rPr lang="en-US" dirty="0"/>
              <a:t>,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Vector3</a:t>
            </a:r>
            <a:r>
              <a:rPr lang="en-US" dirty="0"/>
              <a:t> 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dirty="0"/>
              <a:t> </a:t>
            </a:r>
            <a:r>
              <a:rPr lang="en-US" b="1" dirty="0"/>
              <a:t>t</a:t>
            </a:r>
            <a:r>
              <a:rPr lang="en-US" dirty="0"/>
              <a:t>);</a:t>
            </a:r>
            <a:endParaRPr lang="de-DE" dirty="0"/>
          </a:p>
        </p:txBody>
      </p:sp>
      <p:pic>
        <p:nvPicPr>
          <p:cNvPr id="14" name="Grafik 1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B13E37D-5293-4BCB-9813-74902B5EB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799" y="1440523"/>
            <a:ext cx="3230565" cy="1744730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038CB2A-0F6A-4DBA-A0D4-9FDA31F70544}"/>
              </a:ext>
            </a:extLst>
          </p:cNvPr>
          <p:cNvCxnSpPr/>
          <p:nvPr/>
        </p:nvCxnSpPr>
        <p:spPr>
          <a:xfrm flipV="1">
            <a:off x="3991785" y="2312888"/>
            <a:ext cx="1568756" cy="52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15A94B3F-1B42-4F6A-9219-54D7A2A4791E}"/>
              </a:ext>
            </a:extLst>
          </p:cNvPr>
          <p:cNvSpPr/>
          <p:nvPr/>
        </p:nvSpPr>
        <p:spPr>
          <a:xfrm>
            <a:off x="1754920" y="2476294"/>
            <a:ext cx="2236865" cy="10664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117BE4E-C18E-45A7-83F4-F3D900B41AC1}"/>
              </a:ext>
            </a:extLst>
          </p:cNvPr>
          <p:cNvSpPr/>
          <p:nvPr/>
        </p:nvSpPr>
        <p:spPr>
          <a:xfrm>
            <a:off x="7224920" y="2372497"/>
            <a:ext cx="1661809" cy="18535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3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D48B931-20B7-4C44-B683-88F45ECA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58" y="1873057"/>
            <a:ext cx="4115927" cy="199483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1239558" y="303221"/>
            <a:ext cx="971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Collision</a:t>
            </a:r>
            <a:r>
              <a:rPr lang="de-DE" sz="4000" b="1" dirty="0">
                <a:latin typeface="+mj-lt"/>
              </a:rPr>
              <a:t> </a:t>
            </a:r>
            <a:r>
              <a:rPr lang="de-DE" sz="4000" b="1" dirty="0" err="1">
                <a:latin typeface="+mj-lt"/>
              </a:rPr>
              <a:t>Detection</a:t>
            </a:r>
            <a:endParaRPr lang="de-DE" sz="4000" b="1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D2E4B7-B7DE-41F9-A0F8-2B07C631FE81}"/>
              </a:ext>
            </a:extLst>
          </p:cNvPr>
          <p:cNvSpPr/>
          <p:nvPr/>
        </p:nvSpPr>
        <p:spPr>
          <a:xfrm>
            <a:off x="2930526" y="2512916"/>
            <a:ext cx="252412" cy="1905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1541ECD-A2ED-458D-9178-1BEE3763350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297522" y="3867893"/>
            <a:ext cx="0" cy="74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F541AA3-D28A-47D8-A14D-BC415301F56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894479" y="3833912"/>
            <a:ext cx="2" cy="77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36D8A75-2E25-42BA-BC58-48CD614D5E5A}"/>
              </a:ext>
            </a:extLst>
          </p:cNvPr>
          <p:cNvSpPr txBox="1"/>
          <p:nvPr/>
        </p:nvSpPr>
        <p:spPr>
          <a:xfrm>
            <a:off x="1239558" y="4672852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collide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44B0833-0A13-4383-9E1E-0C4C4E49A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20" y="1850046"/>
            <a:ext cx="4115922" cy="198386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90E881D2-26DC-4A6A-B0FD-1D0783AD5719}"/>
              </a:ext>
            </a:extLst>
          </p:cNvPr>
          <p:cNvSpPr txBox="1"/>
          <p:nvPr/>
        </p:nvSpPr>
        <p:spPr>
          <a:xfrm>
            <a:off x="6806755" y="4672851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collides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5E0BDEF-32FC-4CE3-9936-776E5DD5E950}"/>
              </a:ext>
            </a:extLst>
          </p:cNvPr>
          <p:cNvSpPr/>
          <p:nvPr/>
        </p:nvSpPr>
        <p:spPr>
          <a:xfrm>
            <a:off x="8505826" y="2945926"/>
            <a:ext cx="252412" cy="1905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57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1239558" y="303221"/>
            <a:ext cx="971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Collision</a:t>
            </a:r>
            <a:r>
              <a:rPr lang="de-DE" sz="4000" b="1" dirty="0">
                <a:latin typeface="+mj-lt"/>
              </a:rPr>
              <a:t> </a:t>
            </a:r>
            <a:r>
              <a:rPr lang="de-DE" sz="4000" b="1" dirty="0" err="1">
                <a:latin typeface="+mj-lt"/>
              </a:rPr>
              <a:t>Detection</a:t>
            </a:r>
            <a:endParaRPr lang="de-DE" sz="4000" b="1" dirty="0">
              <a:latin typeface="+mj-lt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F541AA3-D28A-47D8-A14D-BC415301F568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355480" y="2943205"/>
            <a:ext cx="1426320" cy="95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744B0833-0A13-4383-9E1E-0C4C4E49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58" y="2908300"/>
            <a:ext cx="4115922" cy="198386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90E881D2-26DC-4A6A-B0FD-1D0783AD5719}"/>
              </a:ext>
            </a:extLst>
          </p:cNvPr>
          <p:cNvSpPr txBox="1"/>
          <p:nvPr/>
        </p:nvSpPr>
        <p:spPr>
          <a:xfrm>
            <a:off x="1239558" y="2204541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collides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CCD9AD-D22E-4AF5-92F9-B6A62FD1D081}"/>
              </a:ext>
            </a:extLst>
          </p:cNvPr>
          <p:cNvSpPr txBox="1"/>
          <p:nvPr/>
        </p:nvSpPr>
        <p:spPr>
          <a:xfrm>
            <a:off x="7173843" y="2573873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Collider</a:t>
            </a:r>
            <a:r>
              <a:rPr lang="de-DE" dirty="0" err="1"/>
              <a:t>.OnTriggerEnter</a:t>
            </a:r>
            <a:r>
              <a:rPr lang="de-DE" dirty="0"/>
              <a:t>(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Collider</a:t>
            </a:r>
            <a:r>
              <a:rPr lang="de-DE" dirty="0"/>
              <a:t>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FD8681F-A7A3-4FFA-B46B-E2937A1B6E4C}"/>
              </a:ext>
            </a:extLst>
          </p:cNvPr>
          <p:cNvCxnSpPr>
            <a:cxnSpLocks/>
          </p:cNvCxnSpPr>
          <p:nvPr/>
        </p:nvCxnSpPr>
        <p:spPr>
          <a:xfrm>
            <a:off x="9037742" y="29845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D2536D2-D639-4936-9915-06004663CBDB}"/>
              </a:ext>
            </a:extLst>
          </p:cNvPr>
          <p:cNvSpPr txBox="1"/>
          <p:nvPr/>
        </p:nvSpPr>
        <p:spPr>
          <a:xfrm>
            <a:off x="7378700" y="4254500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de-DE" dirty="0"/>
              <a:t> </a:t>
            </a:r>
            <a:r>
              <a:rPr lang="de-DE" dirty="0" err="1"/>
              <a:t>OnTriggerEnter</a:t>
            </a:r>
            <a:r>
              <a:rPr lang="de-DE" dirty="0"/>
              <a:t>(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Collider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</a:t>
            </a:r>
            <a:r>
              <a:rPr lang="de-DE" dirty="0" err="1"/>
              <a:t>Destroy</a:t>
            </a:r>
            <a:r>
              <a:rPr lang="de-DE" dirty="0"/>
              <a:t>(</a:t>
            </a:r>
            <a:r>
              <a:rPr lang="de-DE" dirty="0" err="1"/>
              <a:t>other.gameObject</a:t>
            </a:r>
            <a:r>
              <a:rPr lang="de-DE" dirty="0"/>
              <a:t>);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54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559631" y="303221"/>
            <a:ext cx="7072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Raycast</a:t>
            </a:r>
            <a:endParaRPr lang="de-DE" sz="4000" b="1" dirty="0">
              <a:latin typeface="+mj-lt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363DBA4-662E-436B-9B83-8F48ECEE661E}"/>
              </a:ext>
            </a:extLst>
          </p:cNvPr>
          <p:cNvCxnSpPr>
            <a:cxnSpLocks/>
          </p:cNvCxnSpPr>
          <p:nvPr/>
        </p:nvCxnSpPr>
        <p:spPr>
          <a:xfrm>
            <a:off x="3370217" y="2547983"/>
            <a:ext cx="5296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7211C43-52CD-4F00-BB88-8156B9735555}"/>
              </a:ext>
            </a:extLst>
          </p:cNvPr>
          <p:cNvSpPr txBox="1"/>
          <p:nvPr/>
        </p:nvSpPr>
        <p:spPr>
          <a:xfrm>
            <a:off x="0" y="4355375"/>
            <a:ext cx="12075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static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bool</a:t>
            </a:r>
            <a:r>
              <a:rPr lang="de-DE" dirty="0"/>
              <a:t> </a:t>
            </a:r>
            <a:r>
              <a:rPr lang="de-DE" b="1" dirty="0" err="1"/>
              <a:t>Raycast</a:t>
            </a:r>
            <a:r>
              <a:rPr lang="de-DE" dirty="0"/>
              <a:t>(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Vector3</a:t>
            </a:r>
            <a:r>
              <a:rPr lang="de-DE" dirty="0"/>
              <a:t> </a:t>
            </a:r>
            <a:r>
              <a:rPr lang="de-DE" b="1" dirty="0" err="1"/>
              <a:t>origin</a:t>
            </a:r>
            <a:r>
              <a:rPr lang="de-DE" dirty="0"/>
              <a:t>, 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Vector3</a:t>
            </a:r>
            <a:r>
              <a:rPr lang="de-DE" dirty="0"/>
              <a:t> </a:t>
            </a:r>
            <a:r>
              <a:rPr lang="de-DE" b="1" dirty="0" err="1"/>
              <a:t>direction</a:t>
            </a:r>
            <a:r>
              <a:rPr lang="de-DE" dirty="0"/>
              <a:t>, out 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RaycastHit</a:t>
            </a:r>
            <a:r>
              <a:rPr lang="de-DE" dirty="0"/>
              <a:t> </a:t>
            </a:r>
            <a:r>
              <a:rPr lang="de-DE" b="1" dirty="0" err="1"/>
              <a:t>hitInfo</a:t>
            </a:r>
            <a:r>
              <a:rPr lang="de-DE" dirty="0"/>
              <a:t>,</a:t>
            </a:r>
          </a:p>
          <a:p>
            <a:r>
              <a:rPr lang="de-DE" dirty="0"/>
              <a:t>							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 </a:t>
            </a:r>
            <a:r>
              <a:rPr lang="de-DE" b="1" dirty="0" err="1"/>
              <a:t>maxDistance</a:t>
            </a:r>
            <a:r>
              <a:rPr lang="de-DE" dirty="0"/>
              <a:t> =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Mathf</a:t>
            </a:r>
            <a:r>
              <a:rPr lang="de-DE" dirty="0" err="1"/>
              <a:t>.Infinity</a:t>
            </a:r>
            <a:r>
              <a:rPr lang="de-DE" dirty="0"/>
              <a:t>,</a:t>
            </a:r>
          </a:p>
          <a:p>
            <a:r>
              <a:rPr lang="de-DE" dirty="0"/>
              <a:t>							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 </a:t>
            </a:r>
            <a:r>
              <a:rPr lang="de-DE" b="1" dirty="0" err="1"/>
              <a:t>layerMask</a:t>
            </a:r>
            <a:r>
              <a:rPr lang="de-DE" dirty="0"/>
              <a:t> =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DefaultRaycastLayers</a:t>
            </a:r>
            <a:r>
              <a:rPr lang="de-DE" dirty="0"/>
              <a:t>,</a:t>
            </a:r>
          </a:p>
          <a:p>
            <a:r>
              <a:rPr lang="de-DE" dirty="0"/>
              <a:t>					 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QueryTriggerInteraction</a:t>
            </a:r>
            <a:r>
              <a:rPr lang="de-DE" u="sng" dirty="0"/>
              <a:t> </a:t>
            </a:r>
            <a:r>
              <a:rPr lang="de-DE" b="1" dirty="0" err="1"/>
              <a:t>queryTriggerInteraction</a:t>
            </a:r>
            <a:r>
              <a:rPr lang="de-DE" dirty="0"/>
              <a:t> =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QueryTriggerInteraction</a:t>
            </a:r>
            <a:r>
              <a:rPr lang="de-DE" dirty="0" err="1"/>
              <a:t>.UseGlobal</a:t>
            </a:r>
            <a:r>
              <a:rPr lang="de-DE" dirty="0"/>
              <a:t>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43B2A6-7A06-4D2B-BEC4-3D648A6D4C03}"/>
              </a:ext>
            </a:extLst>
          </p:cNvPr>
          <p:cNvSpPr txBox="1"/>
          <p:nvPr/>
        </p:nvSpPr>
        <p:spPr>
          <a:xfrm>
            <a:off x="5735544" y="34290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43D998-020F-4C6D-83E5-0509CB0B4781}"/>
              </a:ext>
            </a:extLst>
          </p:cNvPr>
          <p:cNvSpPr/>
          <p:nvPr/>
        </p:nvSpPr>
        <p:spPr>
          <a:xfrm>
            <a:off x="2168433" y="2099689"/>
            <a:ext cx="1201783" cy="90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583E3A-69C9-4EF3-8070-0AF8A462E9D6}"/>
              </a:ext>
            </a:extLst>
          </p:cNvPr>
          <p:cNvSpPr txBox="1"/>
          <p:nvPr/>
        </p:nvSpPr>
        <p:spPr>
          <a:xfrm>
            <a:off x="3529873" y="165550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3131D13-D4A2-4E0D-B79F-F8590D71337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529873" y="2024839"/>
            <a:ext cx="421751" cy="45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2F87F9-F1BB-46D9-8C0A-834DE0D045AE}"/>
              </a:ext>
            </a:extLst>
          </p:cNvPr>
          <p:cNvSpPr txBox="1"/>
          <p:nvPr/>
        </p:nvSpPr>
        <p:spPr>
          <a:xfrm>
            <a:off x="7478625" y="258983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endParaRPr lang="de-DE" dirty="0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38239D3D-A1E5-4248-854C-906570CFAADD}"/>
              </a:ext>
            </a:extLst>
          </p:cNvPr>
          <p:cNvSpPr/>
          <p:nvPr/>
        </p:nvSpPr>
        <p:spPr>
          <a:xfrm rot="16200000">
            <a:off x="5831507" y="534985"/>
            <a:ext cx="369331" cy="5291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1271D72-FE43-41FB-B229-07D17C7117D2}"/>
              </a:ext>
            </a:extLst>
          </p:cNvPr>
          <p:cNvSpPr/>
          <p:nvPr/>
        </p:nvSpPr>
        <p:spPr>
          <a:xfrm>
            <a:off x="8662128" y="2036296"/>
            <a:ext cx="1201783" cy="896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BDE0F8-C902-4AD8-9626-FF3115A49BAA}"/>
              </a:ext>
            </a:extLst>
          </p:cNvPr>
          <p:cNvSpPr txBox="1"/>
          <p:nvPr/>
        </p:nvSpPr>
        <p:spPr>
          <a:xfrm>
            <a:off x="8662128" y="164428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Hit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707CAF-3C51-41B8-9322-FCD077330D10}"/>
              </a:ext>
            </a:extLst>
          </p:cNvPr>
          <p:cNvSpPr txBox="1"/>
          <p:nvPr/>
        </p:nvSpPr>
        <p:spPr>
          <a:xfrm>
            <a:off x="1181394" y="166696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Raycasting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6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559631" y="303221"/>
            <a:ext cx="7072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Raycast</a:t>
            </a:r>
            <a:endParaRPr lang="de-DE" sz="4000" b="1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1DA6B3-BD75-4295-AFB5-8A4769511035}"/>
              </a:ext>
            </a:extLst>
          </p:cNvPr>
          <p:cNvSpPr txBox="1"/>
          <p:nvPr/>
        </p:nvSpPr>
        <p:spPr>
          <a:xfrm>
            <a:off x="2079899" y="2136338"/>
            <a:ext cx="8032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void</a:t>
            </a:r>
            <a:r>
              <a:rPr lang="de-DE" dirty="0"/>
              <a:t> Update()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RaycastHit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Physics</a:t>
            </a:r>
            <a:r>
              <a:rPr lang="de-DE" dirty="0" err="1"/>
              <a:t>.Raycast</a:t>
            </a:r>
            <a:r>
              <a:rPr lang="de-DE" dirty="0"/>
              <a:t>(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de-DE" dirty="0" err="1"/>
              <a:t>.transform.position</a:t>
            </a:r>
            <a:r>
              <a:rPr lang="de-DE" dirty="0"/>
              <a:t>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Vector3</a:t>
            </a:r>
            <a:r>
              <a:rPr lang="de-DE" dirty="0"/>
              <a:t>.right, 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))</a:t>
            </a:r>
          </a:p>
          <a:p>
            <a:r>
              <a:rPr lang="de-DE" dirty="0"/>
              <a:t>	{</a:t>
            </a:r>
          </a:p>
          <a:p>
            <a:r>
              <a:rPr lang="de-DE" dirty="0"/>
              <a:t>		</a:t>
            </a: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</a:t>
            </a:r>
            <a:r>
              <a:rPr lang="de-D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Found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object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distance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“ </a:t>
            </a:r>
            <a:r>
              <a:rPr lang="de-DE" dirty="0"/>
              <a:t>+ </a:t>
            </a:r>
            <a:r>
              <a:rPr lang="de-DE" dirty="0" err="1"/>
              <a:t>hit.distance</a:t>
            </a:r>
            <a:r>
              <a:rPr lang="de-DE" dirty="0"/>
              <a:t>);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898667" y="303221"/>
            <a:ext cx="6394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Tasks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1DA6B3-BD75-4295-AFB5-8A4769511035}"/>
              </a:ext>
            </a:extLst>
          </p:cNvPr>
          <p:cNvSpPr txBox="1"/>
          <p:nvPr/>
        </p:nvSpPr>
        <p:spPr>
          <a:xfrm>
            <a:off x="2079899" y="2136338"/>
            <a:ext cx="8032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/>
              <a:t>Create an </a:t>
            </a:r>
            <a:r>
              <a:rPr lang="de-DE" dirty="0" err="1"/>
              <a:t>animation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character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orthographic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Write a </a:t>
            </a:r>
            <a:r>
              <a:rPr lang="de-DE" dirty="0" err="1"/>
              <a:t>CameraFollow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Lerp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Create a </a:t>
            </a:r>
            <a:r>
              <a:rPr lang="de-DE" dirty="0" err="1"/>
              <a:t>PlayerMove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Move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falls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triggers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Lock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moving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obstacles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Raycasts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42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3822786" y="303221"/>
            <a:ext cx="4546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896D26-57A0-488A-A5C5-0BED5E565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865136" y="1915403"/>
            <a:ext cx="2461728" cy="30271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A69DD9-B97A-4F46-87C9-A37557347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865136" y="1915403"/>
            <a:ext cx="2461728" cy="30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298333" y="303221"/>
            <a:ext cx="7595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- Animation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4B625C1-24A3-4CB4-A8BD-1B41C6C733B2}"/>
              </a:ext>
            </a:extLst>
          </p:cNvPr>
          <p:cNvGrpSpPr/>
          <p:nvPr/>
        </p:nvGrpSpPr>
        <p:grpSpPr>
          <a:xfrm>
            <a:off x="748205" y="1382203"/>
            <a:ext cx="8053990" cy="4093593"/>
            <a:chOff x="2069005" y="1382203"/>
            <a:chExt cx="8053990" cy="409359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389F8D63-830E-4B74-8023-83EC21E6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005" y="1382203"/>
              <a:ext cx="8053990" cy="4093593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45D8C9D-AE30-4F59-BF7F-689EA8EE8780}"/>
                </a:ext>
              </a:extLst>
            </p:cNvPr>
            <p:cNvSpPr/>
            <p:nvPr/>
          </p:nvSpPr>
          <p:spPr>
            <a:xfrm>
              <a:off x="2524125" y="1533525"/>
              <a:ext cx="238125" cy="1571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0238B9B5-C123-41DA-B532-0A7ECAF17D89}"/>
              </a:ext>
            </a:extLst>
          </p:cNvPr>
          <p:cNvSpPr txBox="1"/>
          <p:nvPr/>
        </p:nvSpPr>
        <p:spPr>
          <a:xfrm>
            <a:off x="8902317" y="2690335"/>
            <a:ext cx="3149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Animation </a:t>
            </a:r>
            <a:r>
              <a:rPr lang="de-DE" u="sng" dirty="0" err="1"/>
              <a:t>Window</a:t>
            </a:r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animations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keyframes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curves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298333" y="303221"/>
            <a:ext cx="7595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- Animation</a:t>
            </a:r>
          </a:p>
        </p:txBody>
      </p:sp>
      <p:pic>
        <p:nvPicPr>
          <p:cNvPr id="12" name="Grafik 11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B03BFE3-B12B-48E1-99A2-2B55D318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05" y="1293471"/>
            <a:ext cx="8053200" cy="4182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11FA95C-8CD7-4E4C-B1D3-C0B05483453C}"/>
              </a:ext>
            </a:extLst>
          </p:cNvPr>
          <p:cNvSpPr txBox="1"/>
          <p:nvPr/>
        </p:nvSpPr>
        <p:spPr>
          <a:xfrm>
            <a:off x="8902317" y="2690335"/>
            <a:ext cx="3374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Animator </a:t>
            </a:r>
            <a:r>
              <a:rPr lang="de-DE" u="sng" dirty="0" err="1"/>
              <a:t>Window</a:t>
            </a:r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Machine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Animations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states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2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298333" y="303221"/>
            <a:ext cx="7595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- Animation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32E1C97-7E9A-4679-9368-C65EC2C1DB9D}"/>
              </a:ext>
            </a:extLst>
          </p:cNvPr>
          <p:cNvSpPr/>
          <p:nvPr/>
        </p:nvSpPr>
        <p:spPr>
          <a:xfrm>
            <a:off x="1104900" y="2425700"/>
            <a:ext cx="2590800" cy="812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Idle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80D79E-EB72-40C8-A150-84E65EB6BDF6}"/>
              </a:ext>
            </a:extLst>
          </p:cNvPr>
          <p:cNvSpPr/>
          <p:nvPr/>
        </p:nvSpPr>
        <p:spPr>
          <a:xfrm>
            <a:off x="1104900" y="4183193"/>
            <a:ext cx="2590800" cy="812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Jump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DC67AC5-8BD4-4CB5-9FBD-136B3FAB4EF4}"/>
              </a:ext>
            </a:extLst>
          </p:cNvPr>
          <p:cNvCxnSpPr/>
          <p:nvPr/>
        </p:nvCxnSpPr>
        <p:spPr>
          <a:xfrm>
            <a:off x="2400300" y="3238500"/>
            <a:ext cx="0" cy="94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B4A3534-899E-4CCC-A048-C5B76E7B2575}"/>
              </a:ext>
            </a:extLst>
          </p:cNvPr>
          <p:cNvSpPr txBox="1"/>
          <p:nvPr/>
        </p:nvSpPr>
        <p:spPr>
          <a:xfrm>
            <a:off x="6337300" y="1943100"/>
            <a:ext cx="41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 </a:t>
            </a:r>
            <a:r>
              <a:rPr lang="en-US" b="1" dirty="0" err="1"/>
              <a:t>SetTrigger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 </a:t>
            </a:r>
            <a:r>
              <a:rPr lang="en-US" b="1" dirty="0"/>
              <a:t>name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 </a:t>
            </a:r>
            <a:r>
              <a:rPr lang="en-US" b="1" dirty="0" err="1"/>
              <a:t>SetTrigger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 </a:t>
            </a:r>
            <a:r>
              <a:rPr lang="en-US" b="1" dirty="0"/>
              <a:t>id</a:t>
            </a:r>
            <a:r>
              <a:rPr lang="en-US" dirty="0"/>
              <a:t>);</a:t>
            </a:r>
          </a:p>
          <a:p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764C400-A16D-429A-95D1-2E43D1F1A413}"/>
              </a:ext>
            </a:extLst>
          </p:cNvPr>
          <p:cNvCxnSpPr>
            <a:stCxn id="5" idx="2"/>
          </p:cNvCxnSpPr>
          <p:nvPr/>
        </p:nvCxnSpPr>
        <p:spPr>
          <a:xfrm>
            <a:off x="8394915" y="2866430"/>
            <a:ext cx="12485" cy="84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70CBB5E-9D28-4BC5-9DB5-C905CF21D61E}"/>
              </a:ext>
            </a:extLst>
          </p:cNvPr>
          <p:cNvSpPr txBox="1"/>
          <p:nvPr/>
        </p:nvSpPr>
        <p:spPr>
          <a:xfrm>
            <a:off x="6337296" y="3975100"/>
            <a:ext cx="4115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Animator </a:t>
            </a:r>
            <a:r>
              <a:rPr lang="de-DE" dirty="0" err="1"/>
              <a:t>anim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de-DE" dirty="0" err="1"/>
              <a:t>anim.SetTrigger</a:t>
            </a:r>
            <a:r>
              <a:rPr lang="de-DE" dirty="0"/>
              <a:t>(</a:t>
            </a: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“jump“</a:t>
            </a:r>
            <a:r>
              <a:rPr 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550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945145" y="303221"/>
            <a:ext cx="630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- Input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7895B47-07BE-4AF2-AC2C-858774097C33}"/>
              </a:ext>
            </a:extLst>
          </p:cNvPr>
          <p:cNvGrpSpPr/>
          <p:nvPr/>
        </p:nvGrpSpPr>
        <p:grpSpPr>
          <a:xfrm>
            <a:off x="829715" y="1496936"/>
            <a:ext cx="9328720" cy="4681521"/>
            <a:chOff x="829715" y="1496936"/>
            <a:chExt cx="9328720" cy="4681521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74704AC-3CC7-4B3D-8D32-D887E8086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2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9158" y="1496936"/>
              <a:ext cx="1858092" cy="15233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D3BFB104-5F1D-4D1F-8EE9-8DF913A5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715" y="2739208"/>
              <a:ext cx="2196977" cy="2196977"/>
            </a:xfrm>
            <a:prstGeom prst="rect">
              <a:avLst/>
            </a:prstGeom>
          </p:spPr>
        </p:pic>
        <p:pic>
          <p:nvPicPr>
            <p:cNvPr id="23" name="Grafik 22" descr="Ein Bild, das Monitor enthält.&#10;&#10;Mit sehr hoher Zuverlässigkeit generierte Beschreibung">
              <a:extLst>
                <a:ext uri="{FF2B5EF4-FFF2-40B4-BE49-F238E27FC236}">
                  <a16:creationId xmlns:a16="http://schemas.microsoft.com/office/drawing/2014/main" id="{ACB2829C-A646-4258-A9B0-0879D4C13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353599" y="4552858"/>
              <a:ext cx="1149208" cy="162559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C8043EBB-F7F3-42BF-B485-73070EC6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335307" y="1905062"/>
              <a:ext cx="1823128" cy="3646256"/>
            </a:xfrm>
            <a:prstGeom prst="rect">
              <a:avLst/>
            </a:prstGeom>
          </p:spPr>
        </p:pic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73716B23-F4EC-4DD1-9F07-06D40B46F3C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857250" y="2258620"/>
              <a:ext cx="5478057" cy="1169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6B805613-6FBD-4B9E-8E0E-D4E476E2C10D}"/>
                </a:ext>
              </a:extLst>
            </p:cNvPr>
            <p:cNvCxnSpPr>
              <a:cxnSpLocks/>
              <a:stCxn id="21" idx="3"/>
              <a:endCxn id="27" idx="1"/>
            </p:cNvCxnSpPr>
            <p:nvPr/>
          </p:nvCxnSpPr>
          <p:spPr>
            <a:xfrm flipV="1">
              <a:off x="3026692" y="3728190"/>
              <a:ext cx="5308615" cy="10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F3C08D7-4766-404E-A819-F5F276BB33D6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V="1">
              <a:off x="2502807" y="4081748"/>
              <a:ext cx="5832500" cy="12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6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2945145" y="303221"/>
            <a:ext cx="630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- Input</a:t>
            </a:r>
          </a:p>
        </p:txBody>
      </p:sp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7494214-EA5A-443C-9842-07A2B464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6" y="1542787"/>
            <a:ext cx="2962688" cy="377242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418BCE7-4831-42D5-A2AE-ABB77E4D73E8}"/>
              </a:ext>
            </a:extLst>
          </p:cNvPr>
          <p:cNvSpPr txBox="1"/>
          <p:nvPr/>
        </p:nvSpPr>
        <p:spPr>
          <a:xfrm>
            <a:off x="5499100" y="1496705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dirty="0"/>
              <a:t> </a:t>
            </a:r>
            <a:r>
              <a:rPr lang="en-US" b="1" dirty="0" err="1"/>
              <a:t>GetAxis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 </a:t>
            </a:r>
            <a:r>
              <a:rPr lang="en-US" b="1" dirty="0" err="1"/>
              <a:t>axisName</a:t>
            </a:r>
            <a:r>
              <a:rPr lang="en-US" dirty="0"/>
              <a:t>);</a:t>
            </a:r>
          </a:p>
          <a:p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D5AF13C-1E56-400F-A033-3D4BCC0BB96F}"/>
              </a:ext>
            </a:extLst>
          </p:cNvPr>
          <p:cNvCxnSpPr>
            <a:stCxn id="8" idx="2"/>
          </p:cNvCxnSpPr>
          <p:nvPr/>
        </p:nvCxnSpPr>
        <p:spPr>
          <a:xfrm>
            <a:off x="8025593" y="2143036"/>
            <a:ext cx="807" cy="89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869D3-C5AE-4E4A-9E8A-3AE465AA4054}"/>
              </a:ext>
            </a:extLst>
          </p:cNvPr>
          <p:cNvSpPr txBox="1"/>
          <p:nvPr/>
        </p:nvSpPr>
        <p:spPr>
          <a:xfrm>
            <a:off x="5499100" y="3429000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 err="1"/>
              <a:t>.GetAxis</a:t>
            </a:r>
            <a:r>
              <a:rPr lang="en-US" dirty="0"/>
              <a:t>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"Horizontal"</a:t>
            </a:r>
            <a:r>
              <a:rPr lang="en-US" dirty="0"/>
              <a:t>) &gt; 0)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MoveRight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15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1518475" y="303221"/>
            <a:ext cx="915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Timed</a:t>
            </a:r>
            <a:r>
              <a:rPr lang="de-DE" sz="4000" b="1" dirty="0">
                <a:latin typeface="+mj-lt"/>
              </a:rPr>
              <a:t> </a:t>
            </a:r>
            <a:r>
              <a:rPr lang="de-DE" sz="4000" b="1" dirty="0" err="1">
                <a:latin typeface="+mj-lt"/>
              </a:rPr>
              <a:t>Execution</a:t>
            </a:r>
            <a:endParaRPr lang="de-DE" sz="4000" b="1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4BD7F7-0BE9-486D-A876-7B5D2313D4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79509" y="2516888"/>
            <a:ext cx="1788234" cy="1788234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9B66E8D-C093-464F-9FF9-D50C5288ECD2}"/>
              </a:ext>
            </a:extLst>
          </p:cNvPr>
          <p:cNvGrpSpPr/>
          <p:nvPr/>
        </p:nvGrpSpPr>
        <p:grpSpPr>
          <a:xfrm>
            <a:off x="1518475" y="2516888"/>
            <a:ext cx="3697078" cy="1855340"/>
            <a:chOff x="829715" y="1496936"/>
            <a:chExt cx="9328720" cy="468152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045584A-3EEA-42AF-BE22-2237A9E2A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02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99158" y="1496936"/>
              <a:ext cx="1858092" cy="152336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E206B66-CAF3-4454-9BD8-25A75D928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9715" y="2739208"/>
              <a:ext cx="2196977" cy="2196977"/>
            </a:xfrm>
            <a:prstGeom prst="rect">
              <a:avLst/>
            </a:prstGeom>
          </p:spPr>
        </p:pic>
        <p:pic>
          <p:nvPicPr>
            <p:cNvPr id="14" name="Grafik 13" descr="Ein Bild, das Monitor enthält.&#10;&#10;Mit sehr hoher Zuverlässigkeit generierte Beschreibung">
              <a:extLst>
                <a:ext uri="{FF2B5EF4-FFF2-40B4-BE49-F238E27FC236}">
                  <a16:creationId xmlns:a16="http://schemas.microsoft.com/office/drawing/2014/main" id="{FE1466D8-99F8-4F77-AE1C-5C110936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353599" y="4552858"/>
              <a:ext cx="1149208" cy="162559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548FF1A-A0B3-474E-9A7F-F8DF6BD7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8335307" y="1905062"/>
              <a:ext cx="1823128" cy="3646256"/>
            </a:xfrm>
            <a:prstGeom prst="rect">
              <a:avLst/>
            </a:prstGeom>
          </p:spPr>
        </p:pic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96E232B-5848-403B-ADE0-1493A3DECE3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857250" y="2258620"/>
              <a:ext cx="5478057" cy="1169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43D2958-424A-44F0-911A-B435A0B71B4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3026692" y="3728190"/>
              <a:ext cx="5308615" cy="10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4F2E54B-2B09-4736-A099-27A39B3A863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V="1">
              <a:off x="2502807" y="4081748"/>
              <a:ext cx="5832500" cy="12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feil: nach unten gekrümmt 5">
            <a:extLst>
              <a:ext uri="{FF2B5EF4-FFF2-40B4-BE49-F238E27FC236}">
                <a16:creationId xmlns:a16="http://schemas.microsoft.com/office/drawing/2014/main" id="{38C19450-36B1-4AF1-909B-481C261B7EC8}"/>
              </a:ext>
            </a:extLst>
          </p:cNvPr>
          <p:cNvSpPr/>
          <p:nvPr/>
        </p:nvSpPr>
        <p:spPr>
          <a:xfrm>
            <a:off x="3911600" y="1431738"/>
            <a:ext cx="4368800" cy="7078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Pfeil: nach unten gekrümmt 21">
            <a:extLst>
              <a:ext uri="{FF2B5EF4-FFF2-40B4-BE49-F238E27FC236}">
                <a16:creationId xmlns:a16="http://schemas.microsoft.com/office/drawing/2014/main" id="{ED52803D-A740-4231-8F98-F9B71D8E3192}"/>
              </a:ext>
            </a:extLst>
          </p:cNvPr>
          <p:cNvSpPr/>
          <p:nvPr/>
        </p:nvSpPr>
        <p:spPr>
          <a:xfrm rot="10800000">
            <a:off x="3911600" y="4431427"/>
            <a:ext cx="4368800" cy="7078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9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0441A58-A127-4632-9BBF-5BFF3D3CFC7E}"/>
              </a:ext>
            </a:extLst>
          </p:cNvPr>
          <p:cNvSpPr txBox="1"/>
          <p:nvPr/>
        </p:nvSpPr>
        <p:spPr>
          <a:xfrm>
            <a:off x="1518475" y="303221"/>
            <a:ext cx="915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latin typeface="+mj-lt"/>
              </a:rPr>
              <a:t>Player Movement – </a:t>
            </a:r>
            <a:r>
              <a:rPr lang="de-DE" sz="4000" b="1" dirty="0" err="1">
                <a:latin typeface="+mj-lt"/>
              </a:rPr>
              <a:t>Timed</a:t>
            </a:r>
            <a:r>
              <a:rPr lang="de-DE" sz="4000" b="1" dirty="0">
                <a:latin typeface="+mj-lt"/>
              </a:rPr>
              <a:t> </a:t>
            </a:r>
            <a:r>
              <a:rPr lang="de-DE" sz="4000" b="1" dirty="0" err="1">
                <a:latin typeface="+mj-lt"/>
              </a:rPr>
              <a:t>Execution</a:t>
            </a:r>
            <a:endParaRPr lang="de-DE" sz="4000" b="1" dirty="0">
              <a:latin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D43366-CAE4-4852-965F-B601B8BFCEBA}"/>
              </a:ext>
            </a:extLst>
          </p:cNvPr>
          <p:cNvSpPr txBox="1"/>
          <p:nvPr/>
        </p:nvSpPr>
        <p:spPr>
          <a:xfrm>
            <a:off x="5715286" y="1596806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static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float</a:t>
            </a:r>
            <a:r>
              <a:rPr lang="de-DE" dirty="0"/>
              <a:t> </a:t>
            </a:r>
            <a:r>
              <a:rPr lang="de-DE" b="1" dirty="0" err="1"/>
              <a:t>deltaTime</a:t>
            </a:r>
            <a:r>
              <a:rPr lang="de-DE" dirty="0"/>
              <a:t>;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5A8D7AB-EEC1-4F74-82A3-E63144CE36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388180" y="1966138"/>
            <a:ext cx="0" cy="58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7C96B05-0D18-43E0-B256-E12C6ACD164B}"/>
              </a:ext>
            </a:extLst>
          </p:cNvPr>
          <p:cNvSpPr txBox="1"/>
          <p:nvPr/>
        </p:nvSpPr>
        <p:spPr>
          <a:xfrm>
            <a:off x="5715286" y="2551837"/>
            <a:ext cx="41072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float</a:t>
            </a:r>
            <a:r>
              <a:rPr lang="de-DE" dirty="0"/>
              <a:t> </a:t>
            </a:r>
            <a:r>
              <a:rPr lang="de-DE" dirty="0" err="1"/>
              <a:t>timeElapsed</a:t>
            </a:r>
            <a:r>
              <a:rPr lang="de-DE" dirty="0"/>
              <a:t> = 0f;</a:t>
            </a:r>
          </a:p>
          <a:p>
            <a:endParaRPr lang="de-DE" dirty="0"/>
          </a:p>
          <a:p>
            <a:r>
              <a:rPr lang="de-DE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void</a:t>
            </a:r>
            <a:r>
              <a:rPr lang="de-DE" dirty="0"/>
              <a:t> 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Update</a:t>
            </a:r>
            <a:r>
              <a:rPr lang="de-DE" dirty="0"/>
              <a:t>()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</a:t>
            </a:r>
            <a:r>
              <a:rPr lang="de-DE" dirty="0" err="1"/>
              <a:t>timeElapsed</a:t>
            </a:r>
            <a:r>
              <a:rPr lang="de-DE" dirty="0"/>
              <a:t> += 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Time</a:t>
            </a:r>
            <a:r>
              <a:rPr lang="de-DE" dirty="0" err="1"/>
              <a:t>.deltaTime</a:t>
            </a:r>
            <a:endParaRPr lang="de-DE" dirty="0"/>
          </a:p>
          <a:p>
            <a:r>
              <a:rPr lang="de-DE" dirty="0"/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787DE2-4B2D-4E5A-9FA9-A5FDB8F5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997" y="1596806"/>
            <a:ext cx="3907824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706</Words>
  <Application>Microsoft Office PowerPoint</Application>
  <PresentationFormat>Breitbild</PresentationFormat>
  <Paragraphs>277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Zitierfähig</vt:lpstr>
      <vt:lpstr>Game Design SS18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SS18</dc:title>
  <dc:creator>Dennis Reimer</dc:creator>
  <cp:lastModifiedBy>Thorsten Rehbogen</cp:lastModifiedBy>
  <cp:revision>28</cp:revision>
  <dcterms:created xsi:type="dcterms:W3CDTF">2018-04-05T11:15:59Z</dcterms:created>
  <dcterms:modified xsi:type="dcterms:W3CDTF">2018-04-13T18:34:23Z</dcterms:modified>
</cp:coreProperties>
</file>