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42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1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0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4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7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7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73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F8E8AED-D46D-4233-9D48-C2F755FA5DF0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DABDAA7-D33D-4934-BD68-40564B175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7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D8AE2-B2A8-4AF0-809E-1A0D0574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3600" dirty="0">
                <a:solidFill>
                  <a:srgbClr val="080808"/>
                </a:solidFill>
              </a:rPr>
              <a:t>Средства коллективной 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55E716-581B-47D0-8B90-05221CE0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80808"/>
                </a:solidFill>
              </a:rPr>
              <a:t>Берсенев 271к (09 07 39)</a:t>
            </a:r>
          </a:p>
          <a:p>
            <a:endParaRPr lang="ru-RU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2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8571B-0412-42CF-9220-EE6A18A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E10FC-843E-4EE5-A055-ECC033A8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Минусы </a:t>
            </a:r>
          </a:p>
          <a:p>
            <a:r>
              <a:rPr lang="ru-RU" sz="1400" b="0" i="0" dirty="0" err="1">
                <a:effectLst/>
                <a:latin typeface="Helvetica Neue"/>
              </a:rPr>
              <a:t>GroupWise</a:t>
            </a:r>
            <a:r>
              <a:rPr lang="ru-RU" sz="1400" b="0" i="0" dirty="0">
                <a:effectLst/>
                <a:latin typeface="Helvetica Neue"/>
              </a:rPr>
              <a:t> не имеет встроенных средств проектирования форм и других функций автоматизации деловых процессов.</a:t>
            </a:r>
          </a:p>
          <a:p>
            <a:r>
              <a:rPr lang="ru-RU" sz="1100" b="0" i="0" dirty="0">
                <a:effectLst/>
                <a:latin typeface="Helvetica Neue"/>
              </a:rPr>
              <a:t>Малое количество "мастеров" для разработки приложений.</a:t>
            </a:r>
          </a:p>
          <a:p>
            <a:r>
              <a:rPr lang="ru-RU" sz="2000" b="1" i="1" dirty="0">
                <a:latin typeface="Helvetica Neue"/>
              </a:rPr>
              <a:t>Плюсы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1400" dirty="0">
                <a:latin typeface="Helvetica Neue"/>
              </a:rPr>
              <a:t>    Интеграция с </a:t>
            </a:r>
            <a:r>
              <a:rPr lang="ru-RU" altLang="ru-RU" sz="1400" dirty="0" err="1">
                <a:latin typeface="Helvetica Neue"/>
              </a:rPr>
              <a:t>NetWare</a:t>
            </a:r>
            <a:r>
              <a:rPr lang="ru-RU" altLang="ru-RU" sz="1400" dirty="0">
                <a:latin typeface="Helvetica Neue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1400" dirty="0">
                <a:latin typeface="Helvetica Neue"/>
              </a:rPr>
              <a:t>    Интегрированные средства ведения календаря и планирования.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1400" dirty="0">
                <a:latin typeface="Helvetica Neue"/>
              </a:rPr>
              <a:t>    Мощные функции управления документами.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1400" dirty="0">
                <a:latin typeface="Helvetica Neue"/>
              </a:rPr>
              <a:t>    Мощные поисковые возможности.</a:t>
            </a:r>
            <a:r>
              <a:rPr lang="ru-RU" altLang="ru-RU" sz="1400" dirty="0"/>
              <a:t> </a:t>
            </a:r>
            <a:endParaRPr lang="ru-RU" altLang="ru-RU" sz="1400" dirty="0">
              <a:latin typeface="Arial" panose="020B0604020202020204" pitchFamily="34" charset="0"/>
            </a:endParaRPr>
          </a:p>
          <a:p>
            <a:endParaRPr lang="ru-RU" sz="2000" b="1" i="1" dirty="0">
              <a:latin typeface="Helvetica Neue"/>
            </a:endParaRPr>
          </a:p>
          <a:p>
            <a:endParaRPr lang="ru-RU" sz="2000" b="1" i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AE7B71-0D6A-4819-A22B-01CCBB5BF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346" y="4014718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3464B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2715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02585-69D0-4D06-A974-1EC3DA70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HCL Notes</a:t>
            </a:r>
            <a:endParaRPr lang="ru-RU" dirty="0"/>
          </a:p>
        </p:txBody>
      </p:sp>
      <p:pic>
        <p:nvPicPr>
          <p:cNvPr id="1028" name="Picture 4" descr="IBM Lotus Domino vs Microsoft Exchange - часть 1">
            <a:extLst>
              <a:ext uri="{FF2B5EF4-FFF2-40B4-BE49-F238E27FC236}">
                <a16:creationId xmlns:a16="http://schemas.microsoft.com/office/drawing/2014/main" id="{755EF150-F8B5-40CC-972F-68EF04F63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31" y="2095500"/>
            <a:ext cx="4876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4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2CCF7-8A0F-4516-8CF0-A043B5F4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864637-3A6B-4FF2-B542-F547833B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effectLst/>
                <a:latin typeface="Roboto" panose="02000000000000000000" pitchFamily="2" charset="0"/>
              </a:rPr>
              <a:t>Lotus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Notes</a:t>
            </a:r>
            <a:r>
              <a:rPr lang="ru-RU" b="0" i="0" dirty="0">
                <a:effectLst/>
                <a:latin typeface="Roboto" panose="02000000000000000000" pitchFamily="2" charset="0"/>
              </a:rPr>
              <a:t> — самое первое средство групповой работы, которое в течение довольно продолжительного времени (до появления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Novell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GroupWise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Microsoft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Exchange</a:t>
            </a:r>
            <a:r>
              <a:rPr lang="ru-RU" b="0" i="0" dirty="0">
                <a:effectLst/>
                <a:latin typeface="Roboto" panose="02000000000000000000" pitchFamily="2" charset="0"/>
              </a:rPr>
              <a:t> и иных продуктов подобного класса) было единственным таким средством на рынке программного обеспечения. Продукт, положенный в основу при его создании, PLATO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Group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Notes</a:t>
            </a:r>
            <a:r>
              <a:rPr lang="ru-RU" b="0" i="0" dirty="0">
                <a:effectLst/>
                <a:latin typeface="Roboto" panose="02000000000000000000" pitchFamily="2" charset="0"/>
              </a:rPr>
              <a:t>, появился в 1976 году, а первая коммерческая версия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Lotus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Notes</a:t>
            </a:r>
            <a:r>
              <a:rPr lang="ru-RU" b="0" i="0" dirty="0">
                <a:effectLst/>
                <a:latin typeface="Roboto" panose="02000000000000000000" pitchFamily="2" charset="0"/>
              </a:rPr>
              <a:t>, использовавшая архитектуру «клиент-сервер» и обладавшая средствами удаленных коммуникаций и возможностями репликации данных, была выпущена в 1986-м.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42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400D9-D1D4-4FAF-9831-E6DD1FCF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508D4-C355-47D8-9C34-78A09E4E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Плюсы</a:t>
            </a:r>
          </a:p>
          <a:p>
            <a:r>
              <a:rPr lang="ru-RU" sz="1400" b="0" i="0" dirty="0" err="1">
                <a:effectLst/>
                <a:latin typeface="Roboto" panose="02000000000000000000" pitchFamily="2" charset="0"/>
              </a:rPr>
              <a:t>Domino</a:t>
            </a:r>
            <a:r>
              <a:rPr lang="ru-RU" sz="1400" b="0" i="0" dirty="0">
                <a:effectLst/>
                <a:latin typeface="Roboto" panose="02000000000000000000" pitchFamily="2" charset="0"/>
              </a:rPr>
              <a:t> использует журналирование и протоколирование транзакций, что обеспечивает высокую надежность работы и целостность данных.</a:t>
            </a:r>
            <a:endParaRPr lang="ru-RU" sz="1400" b="1" i="1" dirty="0"/>
          </a:p>
          <a:p>
            <a:r>
              <a:rPr lang="ru-RU" b="1" i="1" dirty="0"/>
              <a:t>Минусы</a:t>
            </a:r>
          </a:p>
          <a:p>
            <a:r>
              <a:rPr lang="ru-RU" sz="1400" b="0" i="0" dirty="0">
                <a:effectLst/>
                <a:latin typeface="Segoe UI" panose="020B0502040204020203" pitchFamily="34" charset="0"/>
              </a:rPr>
              <a:t>Невозможно получить текущий объект </a:t>
            </a:r>
            <a:r>
              <a:rPr lang="ru-RU" sz="1400" b="0" i="0" dirty="0" err="1">
                <a:effectLst/>
                <a:latin typeface="Segoe UI" panose="020B0502040204020203" pitchFamily="34" charset="0"/>
              </a:rPr>
              <a:t>Outline</a:t>
            </a:r>
            <a:r>
              <a:rPr lang="ru-RU" sz="1400" b="0" i="0" dirty="0">
                <a:effectLst/>
                <a:latin typeface="Segoe UI" panose="020B0502040204020203" pitchFamily="34" charset="0"/>
              </a:rPr>
              <a:t> или </a:t>
            </a:r>
            <a:r>
              <a:rPr lang="ru-RU" sz="1400" b="0" i="0" dirty="0" err="1">
                <a:effectLst/>
                <a:latin typeface="Segoe UI" panose="020B0502040204020203" pitchFamily="34" charset="0"/>
              </a:rPr>
              <a:t>OutlineEntry</a:t>
            </a:r>
            <a:r>
              <a:rPr lang="ru-RU" sz="1400" b="0" i="0" dirty="0">
                <a:effectLst/>
                <a:latin typeface="Segoe UI" panose="020B0502040204020203" pitchFamily="34" charset="0"/>
              </a:rPr>
              <a:t> (текущий объект </a:t>
            </a:r>
            <a:r>
              <a:rPr lang="ru-RU" sz="1400" b="0" i="0" dirty="0" err="1">
                <a:effectLst/>
                <a:latin typeface="Segoe UI" panose="020B0502040204020203" pitchFamily="34" charset="0"/>
              </a:rPr>
              <a:t>OutlineEntry</a:t>
            </a:r>
            <a:r>
              <a:rPr lang="ru-RU" sz="1400" b="0" i="0" dirty="0">
                <a:effectLst/>
                <a:latin typeface="Segoe UI" panose="020B0502040204020203" pitchFamily="34" charset="0"/>
              </a:rPr>
              <a:t> - на нем в данный момент установлена позиция при навигации по записям в определенном </a:t>
            </a:r>
            <a:r>
              <a:rPr lang="ru-RU" sz="1400" b="0" i="0" dirty="0" err="1">
                <a:effectLst/>
                <a:latin typeface="Segoe UI" panose="020B0502040204020203" pitchFamily="34" charset="0"/>
              </a:rPr>
              <a:t>Outline</a:t>
            </a:r>
            <a:r>
              <a:rPr lang="ru-RU" sz="1400" b="0" i="0" dirty="0">
                <a:effectLst/>
                <a:latin typeface="Segoe UI" panose="020B0502040204020203" pitchFamily="34" charset="0"/>
              </a:rPr>
              <a:t>).</a:t>
            </a:r>
          </a:p>
          <a:p>
            <a:r>
              <a:rPr lang="ru-RU" sz="1400" b="0" i="0" dirty="0">
                <a:effectLst/>
                <a:latin typeface="Segoe UI" panose="020B0502040204020203" pitchFamily="34" charset="0"/>
              </a:rPr>
              <a:t>Слабая поддержка таблиц.</a:t>
            </a:r>
          </a:p>
          <a:p>
            <a:r>
              <a:rPr lang="ru-RU" sz="1400" b="0" i="0" dirty="0">
                <a:effectLst/>
                <a:latin typeface="Segoe UI" panose="020B0502040204020203" pitchFamily="34" charset="0"/>
              </a:rPr>
              <a:t>Плохо поддерживается работа </a:t>
            </a:r>
            <a:r>
              <a:rPr lang="ru-RU" sz="1400" b="0" i="0" dirty="0" err="1">
                <a:effectLst/>
                <a:latin typeface="Segoe UI" panose="020B0502040204020203" pitchFamily="34" charset="0"/>
              </a:rPr>
              <a:t>Lotus</a:t>
            </a:r>
            <a:r>
              <a:rPr lang="ru-RU" sz="1400" b="0" i="0" dirty="0">
                <a:effectLst/>
                <a:latin typeface="Segoe UI" panose="020B0502040204020203" pitchFamily="34" charset="0"/>
              </a:rPr>
              <a:t> </a:t>
            </a:r>
            <a:r>
              <a:rPr lang="ru-RU" sz="1400" b="0" i="0" dirty="0" err="1">
                <a:effectLst/>
                <a:latin typeface="Segoe UI" panose="020B0502040204020203" pitchFamily="34" charset="0"/>
              </a:rPr>
              <a:t>Domino</a:t>
            </a:r>
            <a:r>
              <a:rPr lang="ru-RU" sz="1400" b="0" i="0" dirty="0">
                <a:effectLst/>
                <a:latin typeface="Segoe UI" panose="020B0502040204020203" pitchFamily="34" charset="0"/>
              </a:rPr>
              <a:t> </a:t>
            </a:r>
            <a:r>
              <a:rPr lang="ru-RU" sz="1400" b="0" i="0" dirty="0" err="1">
                <a:effectLst/>
                <a:latin typeface="Segoe UI" panose="020B0502040204020203" pitchFamily="34" charset="0"/>
              </a:rPr>
              <a:t>Designer</a:t>
            </a:r>
            <a:r>
              <a:rPr lang="ru-RU" sz="1400" b="0" i="0" dirty="0">
                <a:effectLst/>
                <a:latin typeface="Segoe UI" panose="020B0502040204020203" pitchFamily="34" charset="0"/>
              </a:rPr>
              <a:t> с классами.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1349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8EBA-829C-470E-BA34-1B9C57A8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Exchange</a:t>
            </a:r>
            <a:endParaRPr lang="ru-RU" dirty="0"/>
          </a:p>
        </p:txBody>
      </p:sp>
      <p:pic>
        <p:nvPicPr>
          <p:cNvPr id="2050" name="Picture 2" descr="Microsoft Exchange Documentation Tool - Generation Software">
            <a:extLst>
              <a:ext uri="{FF2B5EF4-FFF2-40B4-BE49-F238E27FC236}">
                <a16:creationId xmlns:a16="http://schemas.microsoft.com/office/drawing/2014/main" id="{B087933A-6667-4289-928B-5BC28371C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51" y="2057400"/>
            <a:ext cx="871136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48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94796-E26C-43DB-A366-5B436E53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FC768-E23A-4A6D-B06F-E965F40D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>
                <a:latin typeface="Roboto" panose="02000000000000000000" pitchFamily="2" charset="0"/>
              </a:rPr>
              <a:t>Microsoft</a:t>
            </a:r>
            <a:r>
              <a:rPr lang="ru-RU" sz="2000" dirty="0">
                <a:latin typeface="Roboto" panose="02000000000000000000" pitchFamily="2" charset="0"/>
              </a:rPr>
              <a:t> </a:t>
            </a:r>
            <a:r>
              <a:rPr lang="ru-RU" sz="2000" dirty="0" err="1">
                <a:latin typeface="Roboto" panose="02000000000000000000" pitchFamily="2" charset="0"/>
              </a:rPr>
              <a:t>Exchange</a:t>
            </a:r>
            <a:r>
              <a:rPr lang="en-US" sz="2000" dirty="0">
                <a:latin typeface="Roboto" panose="02000000000000000000" pitchFamily="2" charset="0"/>
              </a:rPr>
              <a:t> </a:t>
            </a:r>
            <a:r>
              <a:rPr lang="ru-RU" sz="2000" b="0" i="0" dirty="0">
                <a:effectLst/>
                <a:latin typeface="Roboto" panose="02000000000000000000" pitchFamily="2" charset="0"/>
              </a:rPr>
              <a:t>представляет собой масштабируемую платформу для обмена сообщениями, электронной почты, планирования работы групп, коллективной работы, а также для приложений управления документооборотом и маршрутизации документов. Последнюю версию этого продукта отличает масштабируемость и производительность архитектуры ядра, улучшенная интеграция с </a:t>
            </a:r>
            <a:r>
              <a:rPr lang="ru-RU" sz="2000" b="0" i="0" dirty="0" err="1">
                <a:effectLst/>
                <a:latin typeface="Roboto" panose="02000000000000000000" pitchFamily="2" charset="0"/>
              </a:rPr>
              <a:t>Microsoft</a:t>
            </a:r>
            <a:r>
              <a:rPr lang="ru-RU" sz="2000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effectLst/>
                <a:latin typeface="Roboto" panose="02000000000000000000" pitchFamily="2" charset="0"/>
              </a:rPr>
              <a:t>Windows</a:t>
            </a:r>
            <a:r>
              <a:rPr lang="ru-RU" sz="2000" b="0" i="0" dirty="0">
                <a:effectLst/>
                <a:latin typeface="Roboto" panose="02000000000000000000" pitchFamily="2" charset="0"/>
              </a:rPr>
              <a:t> 2000, </a:t>
            </a:r>
            <a:r>
              <a:rPr lang="ru-RU" sz="2000" b="0" i="0" dirty="0" err="1">
                <a:effectLst/>
                <a:latin typeface="Roboto" panose="02000000000000000000" pitchFamily="2" charset="0"/>
              </a:rPr>
              <a:t>Microsoft</a:t>
            </a:r>
            <a:r>
              <a:rPr lang="ru-RU" sz="2000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effectLst/>
                <a:latin typeface="Roboto" panose="02000000000000000000" pitchFamily="2" charset="0"/>
              </a:rPr>
              <a:t>Office</a:t>
            </a:r>
            <a:r>
              <a:rPr lang="ru-RU" sz="2000" b="0" i="0" dirty="0">
                <a:effectLst/>
                <a:latin typeface="Roboto" panose="02000000000000000000" pitchFamily="2" charset="0"/>
              </a:rPr>
              <a:t> и </a:t>
            </a:r>
            <a:r>
              <a:rPr lang="ru-RU" sz="2000" b="0" i="0" dirty="0" err="1">
                <a:effectLst/>
                <a:latin typeface="Roboto" panose="02000000000000000000" pitchFamily="2" charset="0"/>
              </a:rPr>
              <a:t>Internet</a:t>
            </a:r>
            <a:r>
              <a:rPr lang="ru-RU" sz="2000" b="0" i="0" dirty="0">
                <a:effectLst/>
                <a:latin typeface="Roboto" panose="02000000000000000000" pitchFamily="2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096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22693-6B77-4E5D-BC92-2D11BA8F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1C50A-B358-4A1D-BD6E-D0DF6A8E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Плюсы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b="0" i="0" dirty="0">
                <a:effectLst/>
                <a:latin typeface="Tahoma" panose="020B0604030504040204" pitchFamily="34" charset="0"/>
              </a:rPr>
              <a:t>Поддерживает связь и обмен электронной почтой, обеспечивая готовность и надежность корпоративного класса.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b="0" i="0" dirty="0">
                <a:effectLst/>
                <a:latin typeface="Tahoma" panose="020B0604030504040204" pitchFamily="34" charset="0"/>
              </a:rPr>
              <a:t>Помогает защитить важные данные пользователей и организаций от вредоносного воздействия нежелательной почты и вирусов.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b="0" i="0" dirty="0">
                <a:effectLst/>
                <a:latin typeface="Tahoma" panose="020B0604030504040204" pitchFamily="34" charset="0"/>
              </a:rPr>
              <a:t> Автоматически обеспечивает доверительный обмен данными внутри организации без увеличения стоимости и сложности.</a:t>
            </a:r>
            <a:endParaRPr lang="ru-RU" dirty="0"/>
          </a:p>
          <a:p>
            <a:r>
              <a:rPr lang="ru-RU" b="1" i="1" dirty="0"/>
              <a:t>Минусы</a:t>
            </a:r>
          </a:p>
          <a:p>
            <a:r>
              <a:rPr lang="ru-RU" sz="1400" i="0" dirty="0">
                <a:effectLst/>
                <a:latin typeface="Ubuntu Condensed"/>
              </a:rPr>
              <a:t>Стоимость </a:t>
            </a:r>
            <a:r>
              <a:rPr lang="ru-RU" sz="1400" dirty="0">
                <a:latin typeface="Ubuntu Condensed"/>
              </a:rPr>
              <a:t>- г</a:t>
            </a:r>
            <a:r>
              <a:rPr lang="ru-RU" sz="1400" i="0" dirty="0">
                <a:effectLst/>
                <a:latin typeface="Ubuntu Condensed"/>
              </a:rPr>
              <a:t>лавный минус программы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93658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2C6BB-32B2-473B-84EA-04B6671E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Novell GroupWise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4A4B25-7743-4D6E-A250-6BAB6FD59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36" y="2057400"/>
            <a:ext cx="608579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8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C06BA-140B-4449-98F1-1A2FD974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23D009-C7BF-4130-906F-28ADC5B9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Roboto" panose="02000000000000000000" pitchFamily="2" charset="0"/>
              </a:rPr>
              <a:t>Средство групповой работы </a:t>
            </a:r>
            <a:r>
              <a:rPr lang="ru-RU" dirty="0" err="1">
                <a:latin typeface="Roboto" panose="02000000000000000000" pitchFamily="2" charset="0"/>
              </a:rPr>
              <a:t>Novell</a:t>
            </a:r>
            <a:r>
              <a:rPr lang="ru-RU" dirty="0">
                <a:latin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</a:rPr>
              <a:t>GroupWise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ru-RU" b="0" i="0" dirty="0">
                <a:effectLst/>
                <a:latin typeface="Roboto" panose="02000000000000000000" pitchFamily="2" charset="0"/>
              </a:rPr>
              <a:t>довольно популярно в компаниях, использующих серверы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Novell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NetWare</a:t>
            </a:r>
            <a:r>
              <a:rPr lang="ru-RU" b="0" i="0" dirty="0">
                <a:effectLst/>
                <a:latin typeface="Roboto" panose="02000000000000000000" pitchFamily="2" charset="0"/>
              </a:rPr>
              <a:t>, так как серверная часть данного продукта работает под управлением этой операционной системы. Как и другие подобные продукты (такие как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Microsoft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Exchange</a:t>
            </a:r>
            <a:r>
              <a:rPr lang="ru-RU" b="0" i="0" dirty="0">
                <a:effectLst/>
                <a:latin typeface="Roboto" panose="02000000000000000000" pitchFamily="2" charset="0"/>
              </a:rPr>
              <a:t> или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Lotus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Notes</a:t>
            </a:r>
            <a:r>
              <a:rPr lang="ru-RU" b="0" i="0" dirty="0">
                <a:effectLst/>
                <a:latin typeface="Roboto" panose="02000000000000000000" pitchFamily="2" charset="0"/>
              </a:rPr>
              <a:t>), за годы своего существования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GroupWise</a:t>
            </a:r>
            <a:r>
              <a:rPr lang="ru-RU" b="0" i="0" dirty="0">
                <a:effectLst/>
                <a:latin typeface="Roboto" panose="02000000000000000000" pitchFamily="2" charset="0"/>
              </a:rPr>
              <a:t> из средства обмена сообщениями превратился в средство календарного планирования и управления коллективной работой.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60701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44</TotalTime>
  <Words>370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Arial</vt:lpstr>
      <vt:lpstr>Corbel</vt:lpstr>
      <vt:lpstr>Helvetica Neue</vt:lpstr>
      <vt:lpstr>Roboto</vt:lpstr>
      <vt:lpstr>Segoe UI</vt:lpstr>
      <vt:lpstr>Tahoma</vt:lpstr>
      <vt:lpstr>Ubuntu Condensed</vt:lpstr>
      <vt:lpstr>Базис</vt:lpstr>
      <vt:lpstr>Средства коллективной разработки</vt:lpstr>
      <vt:lpstr>HCL Notes</vt:lpstr>
      <vt:lpstr>Презентация PowerPoint</vt:lpstr>
      <vt:lpstr>Презентация PowerPoint</vt:lpstr>
      <vt:lpstr>Microsoft Exchange</vt:lpstr>
      <vt:lpstr>Презентация PowerPoint</vt:lpstr>
      <vt:lpstr>Презентация PowerPoint</vt:lpstr>
      <vt:lpstr>Novell GroupWise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коллективной разработки</dc:title>
  <dc:creator>Assistant</dc:creator>
  <cp:lastModifiedBy>Assistant</cp:lastModifiedBy>
  <cp:revision>32</cp:revision>
  <dcterms:created xsi:type="dcterms:W3CDTF">2021-04-02T06:05:38Z</dcterms:created>
  <dcterms:modified xsi:type="dcterms:W3CDTF">2021-04-02T06:50:16Z</dcterms:modified>
</cp:coreProperties>
</file>