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C5E601-6F63-04B4-6F2C-82E2D82A4F77}" v="926" dt="2024-04-09T07:31:20.008"/>
    <p1510:client id="{3B92A805-83AF-8C5B-A86A-11ECD6380FF4}" v="164" dt="2024-04-09T02:54:00.555"/>
    <p1510:client id="{5D115888-F0F1-AF2B-B504-5F89F493FD9D}" v="1583" dt="2024-04-08T15:32:16.183"/>
    <p1510:client id="{C3449844-45D5-70D5-D32D-C585B7AE6D68}" v="1" dt="2024-04-09T04:46:10.9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66851"/>
            <a:ext cx="2537657"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a:solidFill>
                  <a:schemeClr val="tx1"/>
                </a:solidFill>
                <a:ea typeface="Arial"/>
                <a:cs typeface="Arial"/>
                <a:sym typeface="Arial"/>
              </a:rPr>
              <a:t>:</a:t>
            </a:r>
            <a:r>
              <a:rPr lang="en-US" sz="1100" dirty="0">
                <a:solidFill>
                  <a:schemeClr val="tx1"/>
                </a:solidFill>
              </a:rPr>
              <a:t> Denshiga Dhas C.A </a:t>
            </a:r>
            <a:endParaRPr lang="en-US" dirty="0">
              <a:solidFill>
                <a:schemeClr val="tx1"/>
              </a:solidFil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 au960221104048</a:t>
            </a: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97260" y="3962624"/>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lIns="91440" tIns="45720" rIns="91440" bIns="45720" anchor="t">
            <a:spAutoFit/>
          </a:bodyPr>
          <a:lstStyle/>
          <a:p>
            <a:pPr>
              <a:spcAft>
                <a:spcPts val="200"/>
              </a:spcAft>
              <a:buClr>
                <a:schemeClr val="bg1"/>
              </a:buClr>
            </a:pPr>
            <a:r>
              <a:rPr lang="en-US" sz="1100">
                <a:solidFill>
                  <a:schemeClr val="tx1"/>
                </a:solidFill>
              </a:rPr>
              <a:t>Arunachala College of Engineering for Women</a:t>
            </a:r>
            <a:endParaRPr lang="en-US" sz="1100" b="0" i="0" u="none" strike="noStrike" cap="none">
              <a:solidFill>
                <a:schemeClr val="tx1"/>
              </a:solidFill>
              <a:latin typeface="Arial"/>
              <a:ea typeface="Arial"/>
              <a:cs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393319" y="1104852"/>
            <a:ext cx="8116638" cy="1661993"/>
          </a:xfrm>
          <a:prstGeom prst="rect">
            <a:avLst/>
          </a:prstGeom>
        </p:spPr>
        <p:txBody>
          <a:bodyPr wrap="square" lIns="91440" tIns="45720" rIns="91440" bIns="45720" anchor="t">
            <a:spAutoFit/>
          </a:bodyPr>
          <a:lstStyle/>
          <a:p>
            <a:r>
              <a:rPr lang="en-US" sz="1600" b="1" dirty="0">
                <a:solidFill>
                  <a:srgbClr val="002060"/>
                </a:solidFill>
              </a:rPr>
              <a:t>                                                        </a:t>
            </a:r>
            <a:r>
              <a:rPr lang="en-US" sz="1800" dirty="0">
                <a:solidFill>
                  <a:srgbClr val="002060"/>
                </a:solidFill>
              </a:rPr>
              <a:t>Modelling</a:t>
            </a:r>
          </a:p>
          <a:p>
            <a:pPr marL="285750" indent="-285750">
              <a:buChar char="•"/>
            </a:pPr>
            <a:r>
              <a:rPr lang="en-US" dirty="0">
                <a:solidFill>
                  <a:srgbClr val="002060"/>
                </a:solidFill>
              </a:rPr>
              <a:t>Entities:</a:t>
            </a:r>
            <a:r>
              <a:rPr lang="en-US" dirty="0">
                <a:solidFill>
                  <a:srgbClr val="0D0D0D"/>
                </a:solidFill>
              </a:rPr>
              <a:t> </a:t>
            </a:r>
            <a:r>
              <a:rPr lang="en-US" dirty="0">
                <a:solidFill>
                  <a:srgbClr val="0D0D0D"/>
                </a:solidFill>
                <a:latin typeface="Times New Roman"/>
              </a:rPr>
              <a:t>Customer, Car, Booking, Inventory, Report</a:t>
            </a:r>
            <a:endParaRPr lang="en-US" dirty="0">
              <a:latin typeface="Times New Roman"/>
              <a:cs typeface="Times New Roman" pitchFamily="18" charset="0"/>
            </a:endParaRPr>
          </a:p>
          <a:p>
            <a:pPr marL="285750" indent="-285750">
              <a:buChar char="•"/>
            </a:pPr>
            <a:r>
              <a:rPr lang="en-US" dirty="0">
                <a:solidFill>
                  <a:srgbClr val="002060"/>
                </a:solidFill>
              </a:rPr>
              <a:t>Attributes:</a:t>
            </a:r>
            <a:r>
              <a:rPr lang="en-US" sz="1200" dirty="0">
                <a:solidFill>
                  <a:srgbClr val="0D0D0D"/>
                </a:solidFill>
              </a:rPr>
              <a:t> </a:t>
            </a:r>
            <a:r>
              <a:rPr lang="en-US" dirty="0">
                <a:solidFill>
                  <a:srgbClr val="0D0D0D"/>
                </a:solidFill>
                <a:latin typeface="Times New Roman"/>
              </a:rPr>
              <a:t>Customer (ID, Name, Contact Info), Car (ID, Model, Make, Year, Availability), Booking (ID,  Customer ID, Car ID, Start Date, End Date), Inventory (Car ID, Quantity), Report (ID, Type,                      Date, Data)</a:t>
            </a:r>
            <a:endParaRPr lang="en-US" dirty="0">
              <a:latin typeface="Times New Roman"/>
            </a:endParaRPr>
          </a:p>
          <a:p>
            <a:pPr marL="285750" indent="-285750">
              <a:buChar char="•"/>
            </a:pPr>
            <a:r>
              <a:rPr lang="en-US">
                <a:solidFill>
                  <a:srgbClr val="002060"/>
                </a:solidFill>
              </a:rPr>
              <a:t>Relationships:</a:t>
            </a:r>
            <a:r>
              <a:rPr lang="en-US" sz="1200">
                <a:solidFill>
                  <a:srgbClr val="0D0D0D"/>
                </a:solidFill>
              </a:rPr>
              <a:t> </a:t>
            </a:r>
            <a:r>
              <a:rPr lang="en-US">
                <a:solidFill>
                  <a:srgbClr val="0D0D0D"/>
                </a:solidFill>
                <a:latin typeface="Times New Roman"/>
              </a:rPr>
              <a:t>Customer has Booking, Car has Inventory, Booking has Car, Report contains data</a:t>
            </a:r>
            <a:endParaRPr lang="en-US">
              <a:latin typeface="Times New Roman"/>
            </a:endParaRPr>
          </a:p>
          <a:p>
            <a:endParaRPr lang="en-US">
              <a:latin typeface="Times New Roman"/>
            </a:endParaRPr>
          </a:p>
        </p:txBody>
      </p:sp>
      <p:sp>
        <p:nvSpPr>
          <p:cNvPr id="4" name="Rectangle 3"/>
          <p:cNvSpPr/>
          <p:nvPr/>
        </p:nvSpPr>
        <p:spPr>
          <a:xfrm>
            <a:off x="390123" y="2623324"/>
            <a:ext cx="8119241" cy="2523768"/>
          </a:xfrm>
          <a:prstGeom prst="rect">
            <a:avLst/>
          </a:prstGeom>
        </p:spPr>
        <p:txBody>
          <a:bodyPr wrap="square" lIns="91440" tIns="45720" rIns="91440" bIns="45720" anchor="t">
            <a:spAutoFit/>
          </a:bodyPr>
          <a:lstStyle/>
          <a:p>
            <a:r>
              <a:rPr lang="en-US" sz="1600" b="1" dirty="0"/>
              <a:t>                                                          </a:t>
            </a:r>
            <a:r>
              <a:rPr lang="en-US" sz="1800" dirty="0">
                <a:solidFill>
                  <a:srgbClr val="002060"/>
                </a:solidFill>
              </a:rPr>
              <a:t>Results</a:t>
            </a:r>
            <a:endParaRPr lang="en-US" dirty="0"/>
          </a:p>
          <a:p>
            <a:pPr marL="285750" indent="-285750">
              <a:buChar char="•"/>
            </a:pPr>
            <a:r>
              <a:rPr lang="en-US" dirty="0">
                <a:solidFill>
                  <a:srgbClr val="002060"/>
                </a:solidFill>
              </a:rPr>
              <a:t>User-Friendly Interface:</a:t>
            </a:r>
            <a:r>
              <a:rPr lang="en-US" sz="1200" dirty="0">
                <a:solidFill>
                  <a:srgbClr val="0D0D0D"/>
                </a:solidFill>
              </a:rPr>
              <a:t> </a:t>
            </a:r>
            <a:r>
              <a:rPr lang="en-US" dirty="0">
                <a:solidFill>
                  <a:srgbClr val="0D0D0D"/>
                </a:solidFill>
                <a:latin typeface="Times New Roman"/>
              </a:rPr>
              <a:t>Design an intuitive and responsive web application for easy navigation and                seamless  user experience.</a:t>
            </a:r>
            <a:endParaRPr lang="en-US" dirty="0">
              <a:latin typeface="Times New Roman"/>
            </a:endParaRPr>
          </a:p>
          <a:p>
            <a:pPr marL="285750" indent="-285750">
              <a:buChar char="•"/>
            </a:pPr>
            <a:r>
              <a:rPr lang="en-US">
                <a:solidFill>
                  <a:srgbClr val="002060"/>
                </a:solidFill>
              </a:rPr>
              <a:t>Inventory Tracking:</a:t>
            </a:r>
            <a:r>
              <a:rPr lang="en-US" sz="1200">
                <a:solidFill>
                  <a:srgbClr val="0D0D0D"/>
                </a:solidFill>
              </a:rPr>
              <a:t> </a:t>
            </a:r>
            <a:r>
              <a:rPr lang="en-US">
                <a:solidFill>
                  <a:srgbClr val="0D0D0D"/>
                </a:solidFill>
                <a:latin typeface="Times New Roman"/>
              </a:rPr>
              <a:t>Monitor car availability, update inventory based on bookings, and notify low stock.</a:t>
            </a:r>
            <a:endParaRPr lang="en-US">
              <a:latin typeface="Times New Roman"/>
            </a:endParaRPr>
          </a:p>
          <a:p>
            <a:pPr marL="285750" indent="-285750">
              <a:buChar char="•"/>
            </a:pPr>
            <a:r>
              <a:rPr lang="en-US">
                <a:solidFill>
                  <a:srgbClr val="002060"/>
                </a:solidFill>
              </a:rPr>
              <a:t>Payment Integration:</a:t>
            </a:r>
            <a:r>
              <a:rPr lang="en-US" sz="1200">
                <a:solidFill>
                  <a:srgbClr val="0D0D0D"/>
                </a:solidFill>
              </a:rPr>
              <a:t> </a:t>
            </a:r>
            <a:r>
              <a:rPr lang="en-US">
                <a:solidFill>
                  <a:schemeClr val="tx1"/>
                </a:solidFill>
                <a:latin typeface="Times New Roman"/>
              </a:rPr>
              <a:t>Integrate payment gateways for online booking payments.</a:t>
            </a:r>
          </a:p>
          <a:p>
            <a:pPr marL="285750" indent="-285750">
              <a:buChar char="•"/>
            </a:pPr>
            <a:r>
              <a:rPr lang="en-US">
                <a:solidFill>
                  <a:srgbClr val="002060"/>
                </a:solidFill>
              </a:rPr>
              <a:t>Car Search &amp; Booking</a:t>
            </a:r>
            <a:r>
              <a:rPr lang="en-US">
                <a:solidFill>
                  <a:srgbClr val="0D0D0D"/>
                </a:solidFill>
              </a:rPr>
              <a:t>:</a:t>
            </a:r>
            <a:r>
              <a:rPr lang="en-US" sz="1200">
                <a:solidFill>
                  <a:srgbClr val="0D0D0D"/>
                </a:solidFill>
              </a:rPr>
              <a:t> </a:t>
            </a:r>
            <a:r>
              <a:rPr lang="en-US">
                <a:solidFill>
                  <a:srgbClr val="0D0D0D"/>
                </a:solidFill>
                <a:latin typeface="Times New Roman"/>
              </a:rPr>
              <a:t>Enable customers to search for available cars by date and location, select a car, and make a booking.</a:t>
            </a:r>
            <a:endParaRPr lang="en-US">
              <a:latin typeface="Times New Roman"/>
            </a:endParaRPr>
          </a:p>
          <a:p>
            <a:pPr marL="285750" indent="-285750">
              <a:buChar char="•"/>
            </a:pPr>
            <a:endParaRPr lang="en-US">
              <a:solidFill>
                <a:schemeClr val="tx1"/>
              </a:solidFill>
              <a:latin typeface="Times New Roman"/>
            </a:endParaRPr>
          </a:p>
          <a:p>
            <a:pPr marL="285750" indent="-285750">
              <a:buChar char="•"/>
            </a:pPr>
            <a:endParaRPr lang="en-US">
              <a:latin typeface="Times New Roman"/>
            </a:endParaRPr>
          </a:p>
          <a:p>
            <a:pPr marL="285750" indent="-285750">
              <a:buChar char="•"/>
            </a:pPr>
            <a:endParaRPr lang="en-US">
              <a:solidFill>
                <a:srgbClr val="0D0D0D"/>
              </a:solidFill>
              <a:latin typeface="Times New Roman"/>
            </a:endParaRPr>
          </a:p>
          <a:p>
            <a:pPr marL="285750" indent="-285750">
              <a:buChar char="•"/>
            </a:pPr>
            <a:endParaRPr lang="en-US"/>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625" y="1393186"/>
            <a:ext cx="6482992" cy="317581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a:t>About-Us-Page</a:t>
            </a:r>
          </a:p>
        </p:txBody>
      </p:sp>
      <p:pic>
        <p:nvPicPr>
          <p:cNvPr id="3" name="Picture 2"/>
          <p:cNvPicPr>
            <a:picLocks noChangeAspect="1"/>
          </p:cNvPicPr>
          <p:nvPr/>
        </p:nvPicPr>
        <p:blipFill>
          <a:blip r:embed="rId2"/>
          <a:stretch>
            <a:fillRect/>
          </a:stretch>
        </p:blipFill>
        <p:spPr>
          <a:xfrm>
            <a:off x="1469205" y="1267649"/>
            <a:ext cx="6482994" cy="311091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a:t>Service-Page</a:t>
            </a:r>
          </a:p>
        </p:txBody>
      </p:sp>
      <p:pic>
        <p:nvPicPr>
          <p:cNvPr id="3" name="Picture 2"/>
          <p:cNvPicPr>
            <a:picLocks noChangeAspect="1"/>
          </p:cNvPicPr>
          <p:nvPr/>
        </p:nvPicPr>
        <p:blipFill>
          <a:blip r:embed="rId2"/>
          <a:stretch>
            <a:fillRect/>
          </a:stretch>
        </p:blipFill>
        <p:spPr>
          <a:xfrm>
            <a:off x="1345915" y="1267649"/>
            <a:ext cx="6150486" cy="306911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smtClean="0"/>
              <a:t>Cars</a:t>
            </a:r>
            <a:r>
              <a:rPr lang="en-US" b="1" dirty="0" smtClean="0"/>
              <a:t>-Page</a:t>
            </a:r>
            <a:endParaRPr lang="en-US" b="1" dirty="0"/>
          </a:p>
        </p:txBody>
      </p:sp>
      <p:pic>
        <p:nvPicPr>
          <p:cNvPr id="3" name="Picture 2"/>
          <p:cNvPicPr>
            <a:picLocks noChangeAspect="1"/>
          </p:cNvPicPr>
          <p:nvPr/>
        </p:nvPicPr>
        <p:blipFill>
          <a:blip r:embed="rId2"/>
          <a:stretch>
            <a:fillRect/>
          </a:stretch>
        </p:blipFill>
        <p:spPr>
          <a:xfrm>
            <a:off x="1508499" y="1267649"/>
            <a:ext cx="6352582" cy="3005282"/>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a:t>Blog-Page</a:t>
            </a:r>
          </a:p>
        </p:txBody>
      </p:sp>
      <p:pic>
        <p:nvPicPr>
          <p:cNvPr id="3" name="Picture 2"/>
          <p:cNvPicPr>
            <a:picLocks noChangeAspect="1"/>
          </p:cNvPicPr>
          <p:nvPr/>
        </p:nvPicPr>
        <p:blipFill>
          <a:blip r:embed="rId2"/>
          <a:stretch>
            <a:fillRect/>
          </a:stretch>
        </p:blipFill>
        <p:spPr>
          <a:xfrm>
            <a:off x="1584145" y="1267649"/>
            <a:ext cx="5975259" cy="315694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455564" y="1343042"/>
            <a:ext cx="8182304" cy="2462213"/>
          </a:xfrm>
          <a:prstGeom prst="rect">
            <a:avLst/>
          </a:prstGeom>
        </p:spPr>
        <p:txBody>
          <a:bodyPr wrap="square" lIns="91440" tIns="45720" rIns="91440" bIns="45720" anchor="t">
            <a:spAutoFit/>
          </a:bodyPr>
          <a:lstStyle/>
          <a:p>
            <a:pPr marL="285750" indent="-285750">
              <a:buClr>
                <a:srgbClr val="002060"/>
              </a:buClr>
              <a:buFont typeface="Wingdings" pitchFamily="2" charset="2"/>
              <a:buChar char="v"/>
            </a:pPr>
            <a:r>
              <a:rPr lang="en-US" dirty="0">
                <a:solidFill>
                  <a:srgbClr val="002060"/>
                </a:solidFill>
              </a:rPr>
              <a:t>Recommendation Engine: </a:t>
            </a:r>
            <a:r>
              <a:rPr lang="en-US" dirty="0">
                <a:solidFill>
                  <a:srgbClr val="0D0D0D"/>
                </a:solidFill>
                <a:latin typeface="Times New Roman"/>
              </a:rPr>
              <a:t>Develop a recommendation system based on user preferences and past bookings.</a:t>
            </a:r>
          </a:p>
          <a:p>
            <a:pPr marL="285750" indent="-285750">
              <a:buClr>
                <a:srgbClr val="002060"/>
              </a:buClr>
              <a:buFont typeface="Wingdings" pitchFamily="2" charset="2"/>
              <a:buChar char="v"/>
            </a:pPr>
            <a:r>
              <a:rPr lang="en-US" dirty="0">
                <a:solidFill>
                  <a:srgbClr val="002060"/>
                </a:solidFill>
                <a:cs typeface="Times New Roman"/>
              </a:rPr>
              <a:t>Customer support Chatbot: </a:t>
            </a:r>
            <a:r>
              <a:rPr lang="en-US" dirty="0">
                <a:solidFill>
                  <a:srgbClr val="0D0D0D"/>
                </a:solidFill>
                <a:latin typeface="Times New Roman"/>
              </a:rPr>
              <a:t>Incorporate AI-powered chatbots to handle customer queries and support requests.</a:t>
            </a:r>
          </a:p>
          <a:p>
            <a:pPr marL="285750" indent="-285750">
              <a:buClr>
                <a:srgbClr val="002060"/>
              </a:buClr>
              <a:buFont typeface="Wingdings" pitchFamily="2" charset="2"/>
              <a:buChar char="v"/>
            </a:pPr>
            <a:r>
              <a:rPr lang="en-US" dirty="0">
                <a:solidFill>
                  <a:srgbClr val="002060"/>
                </a:solidFill>
              </a:rPr>
              <a:t>Social Media Integration: </a:t>
            </a:r>
            <a:r>
              <a:rPr lang="en-US" dirty="0">
                <a:solidFill>
                  <a:srgbClr val="002060"/>
                </a:solidFill>
                <a:latin typeface="Times New Roman"/>
              </a:rPr>
              <a:t> </a:t>
            </a:r>
            <a:r>
              <a:rPr lang="en-US" dirty="0">
                <a:solidFill>
                  <a:srgbClr val="0D0D0D"/>
                </a:solidFill>
                <a:latin typeface="Times New Roman"/>
              </a:rPr>
              <a:t>Enable social media login and sharing options for enhanced user engagement.</a:t>
            </a:r>
            <a:endParaRPr lang="en-US" dirty="0">
              <a:latin typeface="Times New Roman"/>
            </a:endParaRPr>
          </a:p>
          <a:p>
            <a:pPr marL="285750" indent="-285750">
              <a:buClr>
                <a:srgbClr val="002060"/>
              </a:buClr>
              <a:buFont typeface="Wingdings" pitchFamily="2" charset="2"/>
              <a:buChar char="v"/>
            </a:pPr>
            <a:r>
              <a:rPr lang="en-US" dirty="0">
                <a:solidFill>
                  <a:srgbClr val="002060"/>
                </a:solidFill>
              </a:rPr>
              <a:t>Notification System:</a:t>
            </a:r>
            <a:r>
              <a:rPr lang="en-US" dirty="0">
                <a:solidFill>
                  <a:srgbClr val="002060"/>
                </a:solidFill>
                <a:latin typeface="Times New Roman"/>
              </a:rPr>
              <a:t> </a:t>
            </a:r>
            <a:r>
              <a:rPr lang="en-US" dirty="0">
                <a:solidFill>
                  <a:srgbClr val="0D0D0D"/>
                </a:solidFill>
                <a:latin typeface="Times New Roman"/>
              </a:rPr>
              <a:t>Implement email or SMS notifications for booking confirmations, reminders, and updates.</a:t>
            </a:r>
            <a:endParaRPr lang="en-US">
              <a:latin typeface="Times New Roman"/>
              <a:cs typeface="Times New Roman"/>
            </a:endParaRPr>
          </a:p>
          <a:p>
            <a:pPr marL="285750" indent="-285750">
              <a:buClr>
                <a:srgbClr val="002060"/>
              </a:buClr>
              <a:buFont typeface="Wingdings" pitchFamily="2" charset="2"/>
              <a:buChar char="v"/>
            </a:pPr>
            <a:r>
              <a:rPr lang="en-US" dirty="0">
                <a:solidFill>
                  <a:srgbClr val="002060"/>
                </a:solidFill>
              </a:rPr>
              <a:t>Dynamic Pricing:</a:t>
            </a:r>
            <a:r>
              <a:rPr lang="en-US" dirty="0">
                <a:solidFill>
                  <a:srgbClr val="002060"/>
                </a:solidFill>
                <a:latin typeface="Times New Roman"/>
              </a:rPr>
              <a:t> </a:t>
            </a:r>
            <a:r>
              <a:rPr lang="en-US" dirty="0">
                <a:solidFill>
                  <a:srgbClr val="0D0D0D"/>
                </a:solidFill>
                <a:latin typeface="Times New Roman"/>
              </a:rPr>
              <a:t>Implement dynamic pricing based on demand, seasonality, and availability.</a:t>
            </a:r>
          </a:p>
          <a:p>
            <a:pPr marL="285750" indent="-285750">
              <a:buClr>
                <a:srgbClr val="002060"/>
              </a:buClr>
              <a:buFont typeface="Wingdings" pitchFamily="2" charset="2"/>
              <a:buChar char="v"/>
            </a:pPr>
            <a:r>
              <a:rPr lang="en-US" dirty="0">
                <a:solidFill>
                  <a:srgbClr val="002060"/>
                </a:solidFill>
              </a:rPr>
              <a:t>Geolocation Services</a:t>
            </a:r>
            <a:r>
              <a:rPr lang="en-US" dirty="0">
                <a:solidFill>
                  <a:srgbClr val="002060"/>
                </a:solidFill>
                <a:latin typeface="Times New Roman"/>
              </a:rPr>
              <a:t>: </a:t>
            </a:r>
            <a:r>
              <a:rPr lang="en-US" dirty="0">
                <a:solidFill>
                  <a:srgbClr val="0D0D0D"/>
                </a:solidFill>
                <a:latin typeface="Times New Roman"/>
              </a:rPr>
              <a:t>Integrate geolocation services to offer nearby car pickup/drop-off options.</a:t>
            </a:r>
          </a:p>
          <a:p>
            <a:pPr marL="285750" indent="-285750">
              <a:buClr>
                <a:srgbClr val="002060"/>
              </a:buClr>
              <a:buFont typeface="Wingdings" pitchFamily="2" charset="2"/>
              <a:buChar char="v"/>
            </a:pPr>
            <a:r>
              <a:rPr lang="en-US" dirty="0">
                <a:solidFill>
                  <a:srgbClr val="002060"/>
                </a:solidFill>
              </a:rPr>
              <a:t>Fleet Expansion: </a:t>
            </a:r>
            <a:r>
              <a:rPr lang="en-US" dirty="0">
                <a:solidFill>
                  <a:srgbClr val="0D0D0D"/>
                </a:solidFill>
                <a:latin typeface="Times New Roman"/>
              </a:rPr>
              <a:t>Add support for additional vehicle types such as trucks, vans, or luxury cars.</a:t>
            </a:r>
          </a:p>
          <a:p>
            <a:pPr marL="285750" indent="-285750">
              <a:buClr>
                <a:srgbClr val="002060"/>
              </a:buClr>
              <a:buFont typeface="Wingdings" pitchFamily="2" charset="2"/>
              <a:buChar char="v"/>
            </a:pPr>
            <a:r>
              <a:rPr lang="en-US" dirty="0">
                <a:solidFill>
                  <a:srgbClr val="002060"/>
                </a:solidFill>
              </a:rPr>
              <a:t>Payment Integration:</a:t>
            </a:r>
            <a:r>
              <a:rPr lang="en-US" dirty="0">
                <a:solidFill>
                  <a:srgbClr val="002060"/>
                </a:solidFill>
                <a:latin typeface="Times New Roman"/>
              </a:rPr>
              <a:t> </a:t>
            </a:r>
            <a:r>
              <a:rPr lang="en-US" dirty="0">
                <a:solidFill>
                  <a:srgbClr val="0D0D0D"/>
                </a:solidFill>
                <a:latin typeface="Times New Roman"/>
              </a:rPr>
              <a:t>Integrate payment gateways for seamless online transactions.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656350" y="1607636"/>
            <a:ext cx="7449207" cy="954107"/>
          </a:xfrm>
          <a:prstGeom prst="rect">
            <a:avLst/>
          </a:prstGeom>
        </p:spPr>
        <p:txBody>
          <a:bodyPr wrap="square" lIns="91440" tIns="45720" rIns="91440" bIns="45720" anchor="t">
            <a:spAutoFit/>
          </a:bodyPr>
          <a:lstStyle/>
          <a:p>
            <a:r>
              <a:rPr lang="en-US" dirty="0">
                <a:latin typeface="Times New Roman"/>
              </a:rPr>
              <a:t>            In summary, by harnessing the Django framework, the car rental company can create a comprehensive web application to seamlessly handle car rentals, bookings, and customer data. This platform will empower customers to easily search, book, and manage their profiles while enabling the company to efficiently track inventory and generate insightful business reports.</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t>Car Rentals Application with Django Framework</a:t>
            </a:r>
            <a:r>
              <a:rPr lang="en-US" sz="1600" b="1">
                <a:latin typeface="+mj-lt"/>
              </a:rPr>
              <a:t> </a:t>
            </a:r>
            <a:endParaRPr lang="en-US" sz="1600" b="1">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492523" y="1430052"/>
            <a:ext cx="7903804" cy="1831271"/>
          </a:xfrm>
          <a:prstGeom prst="rect">
            <a:avLst/>
          </a:prstGeom>
        </p:spPr>
        <p:txBody>
          <a:bodyPr wrap="square" lIns="91440" tIns="45720" rIns="91440" bIns="45720" anchor="t">
            <a:spAutoFit/>
          </a:bodyPr>
          <a:lstStyle/>
          <a:p>
            <a:r>
              <a:rPr lang="en-US" dirty="0">
                <a:latin typeface="Times New Roman"/>
              </a:rPr>
              <a:t>           </a:t>
            </a:r>
            <a:r>
              <a:rPr lang="en-US" sz="1500" dirty="0">
                <a:latin typeface="Times New Roman"/>
              </a:rPr>
              <a:t> </a:t>
            </a:r>
            <a:r>
              <a:rPr lang="en-US" dirty="0">
                <a:latin typeface="Times New Roman"/>
              </a:rPr>
              <a:t>The envisioned web application, built on Django, aims to revolutionize the car rental industry by providing a comprehensive solution for managing rentals, bookings, and customer data. Customers will have the convenience of searching for available cars, making bookings, and maintaining their profiles seamlessly. The system will also streamline inventory tracking, ensuring optimal utilization of resources and timely replenishment. Additionally, robust reporting functionalities will empower the company with valuable insights for strategic decision-making and business growth. Through intuitive design and efficient functionality, this application will set a new standard for car rental management, enhancing customer satisfaction and operational efficiency.</a:t>
            </a:r>
            <a:endParaRPr lang="en-US">
              <a:latin typeface="Times New Roman"/>
              <a:cs typeface="Times New Roman"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900999" y="1366968"/>
            <a:ext cx="7620263" cy="307777"/>
          </a:xfrm>
          <a:prstGeom prst="rect">
            <a:avLst/>
          </a:prstGeom>
        </p:spPr>
        <p:txBody>
          <a:bodyPr wrap="square" lIns="91440" tIns="45720" rIns="91440" bIns="45720" anchor="t">
            <a:spAutoFit/>
          </a:bodyPr>
          <a:lstStyle/>
          <a:p>
            <a:r>
              <a:rPr lang="en-US">
                <a:solidFill>
                  <a:srgbClr val="0D0D0D"/>
                </a:solidFill>
                <a:latin typeface="Söhne"/>
              </a:rPr>
              <a:t>     </a:t>
            </a:r>
            <a:endParaRPr lang="en-US">
              <a:solidFill>
                <a:srgbClr val="0D0D0D"/>
              </a:solidFill>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xmlns="" id="{73A7CEB3-47DE-B7B8-A951-BBBE42605B66}"/>
              </a:ext>
            </a:extLst>
          </p:cNvPr>
          <p:cNvSpPr txBox="1"/>
          <p:nvPr/>
        </p:nvSpPr>
        <p:spPr>
          <a:xfrm>
            <a:off x="623259" y="1372679"/>
            <a:ext cx="7573991" cy="9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tx1">
                    <a:lumMod val="95000"/>
                    <a:lumOff val="5000"/>
                  </a:schemeClr>
                </a:solidFill>
                <a:latin typeface="Times New Roman"/>
              </a:rPr>
              <a:t>        </a:t>
            </a:r>
            <a:r>
              <a:rPr lang="en-US" sz="1500" dirty="0">
                <a:solidFill>
                  <a:schemeClr val="tx1">
                    <a:lumMod val="95000"/>
                    <a:lumOff val="5000"/>
                  </a:schemeClr>
                </a:solidFill>
                <a:latin typeface="Times New Roman"/>
              </a:rPr>
              <a:t> </a:t>
            </a:r>
            <a:r>
              <a:rPr lang="en-US" dirty="0">
                <a:solidFill>
                  <a:schemeClr val="tx1">
                    <a:lumMod val="95000"/>
                    <a:lumOff val="5000"/>
                  </a:schemeClr>
                </a:solidFill>
                <a:latin typeface="Times New Roman"/>
              </a:rPr>
              <a:t> A car rental company wants to develop a web application using the Django framework to manage their car rentals, bookings, and customer information. The application should allow customers to search for available cars, make bookings, and manage their profiles. Additionally, the company wants to track their inventory and generate reports for business analysis.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845819" y="1142999"/>
            <a:ext cx="7220607" cy="307777"/>
          </a:xfrm>
          <a:prstGeom prst="rect">
            <a:avLst/>
          </a:prstGeom>
        </p:spPr>
        <p:txBody>
          <a:bodyPr wrap="square" lIns="91440" tIns="45720" rIns="91440" bIns="45720" anchor="t">
            <a:spAutoFit/>
          </a:bodyPr>
          <a:lstStyle/>
          <a:p>
            <a:pPr marL="285750" indent="-285750">
              <a:buClr>
                <a:srgbClr val="002060"/>
              </a:buClr>
              <a:buFont typeface="Wingdings" pitchFamily="2" charset="2"/>
              <a:buChar char="§"/>
            </a:pPr>
            <a:endParaRPr lang="en-US" dirty="0"/>
          </a:p>
        </p:txBody>
      </p:sp>
      <p:sp>
        <p:nvSpPr>
          <p:cNvPr id="5" name="TextBox 4">
            <a:extLst>
              <a:ext uri="{FF2B5EF4-FFF2-40B4-BE49-F238E27FC236}">
                <a16:creationId xmlns:a16="http://schemas.microsoft.com/office/drawing/2014/main" xmlns="" id="{4C3D0E11-DC0E-7857-87ED-EC280BCF81F7}"/>
              </a:ext>
            </a:extLst>
          </p:cNvPr>
          <p:cNvSpPr txBox="1"/>
          <p:nvPr/>
        </p:nvSpPr>
        <p:spPr>
          <a:xfrm>
            <a:off x="666392" y="1146236"/>
            <a:ext cx="7983746"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2060"/>
                </a:solidFill>
              </a:rPr>
              <a:t>1.User Interface:</a:t>
            </a:r>
            <a:endParaRPr lang="en-US"/>
          </a:p>
          <a:p>
            <a:r>
              <a:rPr lang="en-US" dirty="0">
                <a:solidFill>
                  <a:srgbClr val="002060"/>
                </a:solidFill>
                <a:latin typeface="Helvetica Neue"/>
              </a:rPr>
              <a:t>       </a:t>
            </a:r>
            <a:r>
              <a:rPr lang="en-US" dirty="0">
                <a:solidFill>
                  <a:srgbClr val="002060"/>
                </a:solidFill>
                <a:latin typeface="Times New Roman"/>
              </a:rPr>
              <a:t>  </a:t>
            </a:r>
            <a:r>
              <a:rPr lang="en-US" dirty="0">
                <a:solidFill>
                  <a:schemeClr val="tx1"/>
                </a:solidFill>
                <a:latin typeface="Times New Roman"/>
              </a:rPr>
              <a:t>Allow customers to search, book, and manage profiles.</a:t>
            </a:r>
          </a:p>
          <a:p>
            <a:r>
              <a:rPr lang="en-US" dirty="0">
                <a:solidFill>
                  <a:srgbClr val="002060"/>
                </a:solidFill>
              </a:rPr>
              <a:t>2.Payment Integration:</a:t>
            </a:r>
          </a:p>
          <a:p>
            <a:r>
              <a:rPr lang="en-US" dirty="0">
                <a:solidFill>
                  <a:srgbClr val="002060"/>
                </a:solidFill>
              </a:rPr>
              <a:t>      </a:t>
            </a:r>
            <a:r>
              <a:rPr lang="en-US" dirty="0">
                <a:solidFill>
                  <a:srgbClr val="002060"/>
                </a:solidFill>
                <a:latin typeface="Times New Roman"/>
              </a:rPr>
              <a:t>   </a:t>
            </a:r>
            <a:r>
              <a:rPr lang="en-US" dirty="0">
                <a:solidFill>
                  <a:schemeClr val="tx1"/>
                </a:solidFill>
                <a:latin typeface="Times New Roman"/>
              </a:rPr>
              <a:t>Seamless transactions during bookings.</a:t>
            </a:r>
          </a:p>
          <a:p>
            <a:r>
              <a:rPr lang="en-US" dirty="0">
                <a:solidFill>
                  <a:srgbClr val="002060"/>
                </a:solidFill>
              </a:rPr>
              <a:t>3.Inventory Tracking: </a:t>
            </a:r>
          </a:p>
          <a:p>
            <a:r>
              <a:rPr lang="en-US" dirty="0">
                <a:solidFill>
                  <a:schemeClr val="tx1"/>
                </a:solidFill>
              </a:rPr>
              <a:t>        </a:t>
            </a:r>
            <a:r>
              <a:rPr lang="en-US" dirty="0">
                <a:solidFill>
                  <a:schemeClr val="tx1"/>
                </a:solidFill>
                <a:latin typeface="Times New Roman"/>
              </a:rPr>
              <a:t> Monitor car availability in real-time.</a:t>
            </a:r>
          </a:p>
          <a:p>
            <a:r>
              <a:rPr lang="en-US" dirty="0">
                <a:solidFill>
                  <a:srgbClr val="002060"/>
                </a:solidFill>
              </a:rPr>
              <a:t>4.Key Features:</a:t>
            </a:r>
            <a:r>
              <a:rPr lang="en-US" dirty="0">
                <a:solidFill>
                  <a:schemeClr val="tx1"/>
                </a:solidFill>
              </a:rPr>
              <a:t> </a:t>
            </a:r>
          </a:p>
          <a:p>
            <a:r>
              <a:rPr lang="en-US" dirty="0">
                <a:solidFill>
                  <a:schemeClr val="tx1"/>
                </a:solidFill>
              </a:rPr>
              <a:t>         </a:t>
            </a:r>
            <a:r>
              <a:rPr lang="en-US" dirty="0">
                <a:solidFill>
                  <a:schemeClr val="tx1"/>
                </a:solidFill>
                <a:latin typeface="Times New Roman"/>
              </a:rPr>
              <a:t>Manage car rentals, bookings, and customer information.</a:t>
            </a:r>
          </a:p>
          <a:p>
            <a:r>
              <a:rPr lang="en-US" dirty="0">
                <a:solidFill>
                  <a:srgbClr val="002060"/>
                </a:solidFill>
              </a:rPr>
              <a:t>5.Security:</a:t>
            </a:r>
            <a:r>
              <a:rPr lang="en-US" dirty="0">
                <a:solidFill>
                  <a:schemeClr val="tx1"/>
                </a:solidFill>
              </a:rPr>
              <a:t> </a:t>
            </a:r>
          </a:p>
          <a:p>
            <a:r>
              <a:rPr lang="en-US" dirty="0">
                <a:solidFill>
                  <a:schemeClr val="tx1"/>
                </a:solidFill>
              </a:rPr>
              <a:t>        </a:t>
            </a:r>
            <a:r>
              <a:rPr lang="en-US" dirty="0">
                <a:solidFill>
                  <a:schemeClr val="tx1"/>
                </a:solidFill>
                <a:latin typeface="Times New Roman"/>
              </a:rPr>
              <a:t> Implement secure authentication and data protection</a:t>
            </a:r>
          </a:p>
          <a:p>
            <a:r>
              <a:rPr lang="en-US" dirty="0">
                <a:solidFill>
                  <a:srgbClr val="002060"/>
                </a:solidFill>
              </a:rPr>
              <a:t>6.Responsive Design: </a:t>
            </a:r>
          </a:p>
          <a:p>
            <a:r>
              <a:rPr lang="en-US" dirty="0">
                <a:solidFill>
                  <a:srgbClr val="002060"/>
                </a:solidFill>
              </a:rPr>
              <a:t>        </a:t>
            </a:r>
            <a:r>
              <a:rPr lang="en-US" dirty="0">
                <a:solidFill>
                  <a:schemeClr val="tx1"/>
                </a:solidFill>
                <a:latin typeface="Times New Roman"/>
              </a:rPr>
              <a:t> Compatibility with various devices</a:t>
            </a:r>
          </a:p>
          <a:p>
            <a:r>
              <a:rPr lang="en-US" dirty="0">
                <a:solidFill>
                  <a:srgbClr val="002060"/>
                </a:solidFill>
              </a:rPr>
              <a:t>7.Goal:</a:t>
            </a:r>
            <a:r>
              <a:rPr lang="en-US" dirty="0">
                <a:solidFill>
                  <a:schemeClr val="tx1"/>
                </a:solidFill>
              </a:rPr>
              <a:t> </a:t>
            </a:r>
          </a:p>
          <a:p>
            <a:r>
              <a:rPr lang="en-US" dirty="0">
                <a:solidFill>
                  <a:schemeClr val="tx1"/>
                </a:solidFill>
              </a:rPr>
              <a:t>        </a:t>
            </a:r>
            <a:r>
              <a:rPr lang="en-US" dirty="0">
                <a:solidFill>
                  <a:schemeClr val="tx1"/>
                </a:solidFill>
                <a:latin typeface="Times New Roman"/>
              </a:rPr>
              <a:t> Enhance efficiency and customer experience for the car rental company</a:t>
            </a:r>
          </a:p>
          <a:p>
            <a:endParaRPr lang="en-US" dirty="0">
              <a:solidFill>
                <a:srgbClr val="002060"/>
              </a:solidFill>
              <a:latin typeface="Times New Roman"/>
            </a:endParaRPr>
          </a:p>
          <a:p>
            <a:endParaRPr lang="en-US" sz="1500" dirty="0">
              <a:solidFill>
                <a:srgbClr val="002060"/>
              </a:solidFill>
            </a:endParaRPr>
          </a:p>
          <a:p>
            <a:endParaRPr lang="en-US" sz="1500" dirty="0">
              <a:solidFill>
                <a:schemeClr val="tx1"/>
              </a:solidFill>
            </a:endParaRPr>
          </a:p>
          <a:p>
            <a:endParaRPr lang="en-US" dirty="0">
              <a:solidFill>
                <a:schemeClr val="tx1"/>
              </a:solidFill>
              <a:latin typeface="Helvetica Neu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386542" y="4268245"/>
            <a:ext cx="8112124" cy="307777"/>
          </a:xfrm>
          <a:prstGeom prst="rect">
            <a:avLst/>
          </a:prstGeom>
          <a:noFill/>
        </p:spPr>
        <p:txBody>
          <a:bodyPr wrap="square" lIns="91440" tIns="45720" rIns="91440" bIns="45720" anchor="b">
            <a:spAutoFit/>
          </a:bodyPr>
          <a:lstStyle/>
          <a:p>
            <a:r>
              <a:rPr lang="en-US"/>
              <a:t>      </a:t>
            </a:r>
            <a:r>
              <a:rPr lang="en-US">
                <a:solidFill>
                  <a:srgbClr val="002060"/>
                </a:solidFill>
              </a:rPr>
              <a:t> </a:t>
            </a:r>
            <a:endParaRPr lang="en-US"/>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56808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681B8BCB-B2BE-42D0-91CB-8C17444F4D20}"/>
              </a:ext>
            </a:extLst>
          </p:cNvPr>
          <p:cNvSpPr txBox="1"/>
          <p:nvPr/>
        </p:nvSpPr>
        <p:spPr>
          <a:xfrm>
            <a:off x="612476" y="1135453"/>
            <a:ext cx="7886699"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2060"/>
                </a:solidFill>
              </a:rPr>
              <a:t>1.Project Setup and Configuration :​ </a:t>
            </a:r>
          </a:p>
          <a:p>
            <a:r>
              <a:rPr lang="en-US" dirty="0"/>
              <a:t>            </a:t>
            </a:r>
            <a:r>
              <a:rPr lang="en-US" dirty="0">
                <a:latin typeface="Times New Roman"/>
              </a:rPr>
              <a:t> Start by creating a new Django project and configuring the necessary settings, such as database, applications, and middleware. This step involves installing Django and setting up the project structure, including virtual environments and package installations.​ ​ </a:t>
            </a:r>
          </a:p>
          <a:p>
            <a:endParaRPr lang="en-US" dirty="0">
              <a:latin typeface="Times New Roman"/>
            </a:endParaRPr>
          </a:p>
          <a:p>
            <a:r>
              <a:rPr lang="en-US" dirty="0">
                <a:solidFill>
                  <a:srgbClr val="002060"/>
                </a:solidFill>
              </a:rPr>
              <a:t>2.Data Model Design : </a:t>
            </a:r>
          </a:p>
          <a:p>
            <a:r>
              <a:rPr lang="en-US" dirty="0"/>
              <a:t>              </a:t>
            </a:r>
            <a:r>
              <a:rPr lang="en-US" dirty="0">
                <a:latin typeface="Times New Roman"/>
              </a:rPr>
              <a:t>Define the data models for Cars, Customers, Bookings, and any other relevant entities. These models will represent the tables in the database and will be used to store and retrieve data. Create appropriate relationships between models and define any necessary field.</a:t>
            </a:r>
          </a:p>
          <a:p>
            <a:endParaRPr lang="en-US" dirty="0">
              <a:latin typeface="Times New Roman"/>
            </a:endParaRPr>
          </a:p>
          <a:p>
            <a:r>
              <a:rPr lang="en-US" dirty="0">
                <a:solidFill>
                  <a:srgbClr val="002060"/>
                </a:solidFill>
              </a:rPr>
              <a:t>3.Web Application Development : </a:t>
            </a:r>
          </a:p>
          <a:p>
            <a:r>
              <a:rPr lang="en-US" dirty="0"/>
              <a:t>              </a:t>
            </a:r>
            <a:r>
              <a:rPr lang="en-US" dirty="0">
                <a:latin typeface="Times New Roman"/>
              </a:rPr>
              <a:t>Create the necessary views, templates, and URLs to handle user interactions, such as searching for available cars, making bookings, and managing profiles. Develop the application's front-end and back-end components to ensure smooth user experience and functionality. </a:t>
            </a:r>
          </a:p>
          <a:p>
            <a:endParaRPr lang="en-US" dirty="0">
              <a:latin typeface="Times New Roman"/>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610188" y="1012145"/>
            <a:ext cx="7920886" cy="3339376"/>
          </a:xfrm>
          <a:prstGeom prst="rect">
            <a:avLst/>
          </a:prstGeom>
          <a:noFill/>
        </p:spPr>
        <p:txBody>
          <a:bodyPr wrap="square" lIns="91440" tIns="45720" rIns="91440" bIns="45720" anchor="t">
            <a:spAutoFit/>
          </a:bodyPr>
          <a:lstStyle/>
          <a:p>
            <a:r>
              <a:rPr lang="en-US" dirty="0">
                <a:solidFill>
                  <a:srgbClr val="002060"/>
                </a:solidFill>
              </a:rPr>
              <a:t>4. Car Listing :</a:t>
            </a:r>
          </a:p>
          <a:p>
            <a:r>
              <a:rPr lang="en-US" dirty="0"/>
              <a:t>   </a:t>
            </a:r>
            <a:r>
              <a:rPr lang="en-US" dirty="0">
                <a:solidFill>
                  <a:schemeClr val="tx1">
                    <a:lumMod val="50000"/>
                    <a:lumOff val="50000"/>
                  </a:schemeClr>
                </a:solidFill>
              </a:rPr>
              <a:t>    </a:t>
            </a:r>
            <a:r>
              <a:rPr lang="en-US" dirty="0">
                <a:solidFill>
                  <a:schemeClr val="tx1">
                    <a:lumMod val="50000"/>
                    <a:lumOff val="50000"/>
                  </a:schemeClr>
                </a:solidFill>
                <a:latin typeface="Times New Roman"/>
              </a:rPr>
              <a:t>      </a:t>
            </a:r>
            <a:r>
              <a:rPr lang="en-US" dirty="0">
                <a:solidFill>
                  <a:schemeClr val="tx1"/>
                </a:solidFill>
                <a:latin typeface="Times New Roman"/>
              </a:rPr>
              <a:t>Develop a view that displays a list of available cars. This view should be connected to the Car model and should fetch the cars from the database. Implement a search functionality to allow users to filter cars based on various criteria, such as car type, location, and availability.</a:t>
            </a:r>
            <a:endParaRPr lang="en-US">
              <a:solidFill>
                <a:schemeClr val="tx1"/>
              </a:solidFill>
              <a:latin typeface="Times New Roman"/>
              <a:cs typeface="Times New Roman" pitchFamily="18" charset="0"/>
            </a:endParaRPr>
          </a:p>
          <a:p>
            <a:endParaRPr lang="en-US" dirty="0">
              <a:solidFill>
                <a:srgbClr val="002060"/>
              </a:solidFill>
              <a:latin typeface="Times New Roman" pitchFamily="18" charset="0"/>
              <a:cs typeface="Times New Roman" pitchFamily="18" charset="0"/>
            </a:endParaRPr>
          </a:p>
          <a:p>
            <a:r>
              <a:rPr lang="en-US" dirty="0">
                <a:solidFill>
                  <a:srgbClr val="002060"/>
                </a:solidFill>
              </a:rPr>
              <a:t>5.Booking System :</a:t>
            </a:r>
          </a:p>
          <a:p>
            <a:r>
              <a:rPr lang="en-US" dirty="0">
                <a:latin typeface="Times New Roman"/>
                <a:cs typeface="Times New Roman"/>
              </a:rPr>
              <a:t>      </a:t>
            </a:r>
            <a:r>
              <a:rPr lang="en-US" dirty="0">
                <a:solidFill>
                  <a:schemeClr val="tx1"/>
                </a:solidFill>
                <a:latin typeface="Times New Roman"/>
                <a:cs typeface="Times New Roman"/>
              </a:rPr>
              <a:t>        </a:t>
            </a:r>
            <a:r>
              <a:rPr lang="en-US" dirty="0">
                <a:solidFill>
                  <a:schemeClr val="tx1"/>
                </a:solidFill>
                <a:latin typeface="Times New Roman"/>
              </a:rPr>
              <a:t>Design a system that allows users to make bookings. This should include a form where users can select a car, choose dates, and provide their contact information. Upon successful submission, the system should create a new booking entry in the database and update the car's availability accordingly.</a:t>
            </a:r>
            <a:r>
              <a:rPr lang="en-US" dirty="0">
                <a:solidFill>
                  <a:schemeClr val="tx1"/>
                </a:solidFill>
                <a:latin typeface="Times New Roman"/>
                <a:cs typeface="Times New Roman"/>
              </a:rPr>
              <a:t>        </a:t>
            </a:r>
            <a:r>
              <a:rPr lang="en-US" dirty="0">
                <a:latin typeface="Times New Roman"/>
                <a:cs typeface="Times New Roman"/>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solidFill>
                  <a:srgbClr val="002060"/>
                </a:solidFill>
              </a:rPr>
              <a:t>6.Customer Management :</a:t>
            </a:r>
          </a:p>
          <a:p>
            <a:r>
              <a:rPr lang="en-US" dirty="0">
                <a:solidFill>
                  <a:srgbClr val="002060"/>
                </a:solidFill>
              </a:rPr>
              <a:t>            </a:t>
            </a:r>
            <a:r>
              <a:rPr lang="en-US" dirty="0">
                <a:solidFill>
                  <a:schemeClr val="tx1"/>
                </a:solidFill>
                <a:latin typeface="Times New Roman"/>
              </a:rPr>
              <a:t>Create a feature that enables customers to manage their profiles. This should include a form where customers can update their personal information, such as name, address, and contact details. Implement user authentication and authorization to ensure only registered users can access and modify their profiles.</a:t>
            </a:r>
          </a:p>
          <a:p>
            <a:endParaRPr lang="en-US" sz="1500" dirty="0">
              <a:solidFill>
                <a:schemeClr val="tx1"/>
              </a:solidFill>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565029" y="915104"/>
            <a:ext cx="8017933" cy="3323987"/>
          </a:xfrm>
          <a:prstGeom prst="rect">
            <a:avLst/>
          </a:prstGeom>
          <a:noFill/>
        </p:spPr>
        <p:txBody>
          <a:bodyPr wrap="square" lIns="91440" tIns="45720" rIns="91440" bIns="45720" anchor="t">
            <a:spAutoFit/>
          </a:bodyPr>
          <a:lstStyle/>
          <a:p>
            <a:r>
              <a:rPr lang="en-US" dirty="0">
                <a:solidFill>
                  <a:srgbClr val="002060"/>
                </a:solidFill>
              </a:rPr>
              <a:t>7. Inventory Tracking</a:t>
            </a:r>
            <a:r>
              <a:rPr lang="en-US" dirty="0">
                <a:solidFill>
                  <a:srgbClr val="002060"/>
                </a:solidFill>
                <a:latin typeface="Times New Roman"/>
                <a:cs typeface="Times New Roman"/>
              </a:rPr>
              <a:t>  :  </a:t>
            </a:r>
            <a:r>
              <a:rPr lang="en-US" dirty="0">
                <a:latin typeface="Times New Roman"/>
                <a:cs typeface="Times New Roman"/>
              </a:rPr>
              <a:t>     </a:t>
            </a:r>
            <a:endParaRPr lang="en-US"/>
          </a:p>
          <a:p>
            <a:r>
              <a:rPr lang="en-US" dirty="0">
                <a:latin typeface="Times New Roman"/>
                <a:cs typeface="Times New Roman"/>
              </a:rPr>
              <a:t> </a:t>
            </a:r>
            <a:r>
              <a:rPr lang="en-US" dirty="0">
                <a:solidFill>
                  <a:schemeClr val="tx1"/>
                </a:solidFill>
                <a:latin typeface="Times New Roman"/>
                <a:cs typeface="Times New Roman"/>
              </a:rPr>
              <a:t>            </a:t>
            </a:r>
            <a:r>
              <a:rPr lang="en-US" dirty="0">
                <a:solidFill>
                  <a:schemeClr val="tx1"/>
                </a:solidFill>
                <a:latin typeface="Times New Roman"/>
              </a:rPr>
              <a:t>Implement a system to track the company's inventory. This should involve updating the availability of cars in real-time as bookings are made or cancelled. Develop a background process or signal to automatically update the car availability in the database.</a:t>
            </a:r>
          </a:p>
          <a:p>
            <a:endParaRPr lang="en-US" dirty="0">
              <a:solidFill>
                <a:schemeClr val="tx1"/>
              </a:solidFill>
              <a:latin typeface="Times New Roman"/>
            </a:endParaRPr>
          </a:p>
          <a:p>
            <a:r>
              <a:rPr lang="en-US" dirty="0">
                <a:solidFill>
                  <a:srgbClr val="002060"/>
                </a:solidFill>
              </a:rPr>
              <a:t>8. Reporting System :</a:t>
            </a:r>
          </a:p>
          <a:p>
            <a:r>
              <a:rPr lang="en-US" dirty="0">
                <a:solidFill>
                  <a:schemeClr val="tx1"/>
                </a:solidFill>
                <a:latin typeface="Times New Roman"/>
                <a:cs typeface="Times New Roman"/>
              </a:rPr>
              <a:t>            </a:t>
            </a:r>
            <a:r>
              <a:rPr lang="en-US" dirty="0">
                <a:solidFill>
                  <a:schemeClr val="tx1"/>
                </a:solidFill>
                <a:latin typeface="Times New Roman"/>
              </a:rPr>
              <a:t>Develop a reporting system that generates business analytics, such as the number of bookings, revenue, and car utilization. Create necessary views and templates to display these reports and enable users to download or print them.</a:t>
            </a:r>
          </a:p>
          <a:p>
            <a:endParaRPr lang="en-US" dirty="0">
              <a:solidFill>
                <a:srgbClr val="002060"/>
              </a:solidFill>
            </a:endParaRPr>
          </a:p>
          <a:p>
            <a:r>
              <a:rPr lang="en-US" dirty="0">
                <a:solidFill>
                  <a:srgbClr val="002060"/>
                </a:solidFill>
              </a:rPr>
              <a:t>9.Deployment, Security, and Maintenance</a:t>
            </a:r>
            <a:r>
              <a:rPr lang="en-US" dirty="0">
                <a:solidFill>
                  <a:srgbClr val="002060"/>
                </a:solidFill>
                <a:latin typeface="Times New Roman"/>
                <a:cs typeface="Times New Roman"/>
              </a:rPr>
              <a:t> :        </a:t>
            </a:r>
            <a:r>
              <a:rPr lang="en-US" dirty="0">
                <a:latin typeface="Times New Roman"/>
                <a:cs typeface="Times New Roman"/>
              </a:rPr>
              <a:t>  </a:t>
            </a:r>
            <a:endParaRPr lang="en-US">
              <a:latin typeface="Times New Roman" panose="02020603050405020304" pitchFamily="18" charset="0"/>
              <a:cs typeface="Times New Roman" panose="02020603050405020304" pitchFamily="18" charset="0"/>
            </a:endParaRPr>
          </a:p>
          <a:p>
            <a:r>
              <a:rPr lang="en-US" dirty="0">
                <a:latin typeface="Times New Roman"/>
                <a:cs typeface="Times New Roman"/>
              </a:rPr>
              <a:t>        </a:t>
            </a:r>
            <a:r>
              <a:rPr lang="en-US" dirty="0">
                <a:solidFill>
                  <a:schemeClr val="tx1"/>
                </a:solidFill>
                <a:latin typeface="Times New Roman"/>
                <a:cs typeface="Times New Roman"/>
              </a:rPr>
              <a:t>    </a:t>
            </a:r>
            <a:r>
              <a:rPr lang="en-US" dirty="0">
                <a:solidFill>
                  <a:schemeClr val="tx1"/>
                </a:solidFill>
                <a:latin typeface="Times New Roman"/>
              </a:rPr>
              <a:t>Once the application is developed and tested, deploy it to a web server or cloud platform for public access. Ensure the application is secure by implementing necessary security measures, such as user authentication, authorization, and encryption of sensitive data. Additionally, ensure the application is scalable to handle increased traffic and user load. Perform thorough testing to identify and fix any bugs or issues. </a:t>
            </a:r>
            <a:endParaRPr lang="en-US" b="0" i="0" dirty="0">
              <a:solidFill>
                <a:schemeClr val="tx1"/>
              </a:solidFill>
              <a:effectLst/>
              <a:latin typeface="Times New Roman"/>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6</TotalTime>
  <Words>165</Words>
  <Application>Microsoft Office PowerPoint</Application>
  <PresentationFormat>On-screen Show (16:9)</PresentationFormat>
  <Paragraphs>103</Paragraphs>
  <Slides>18</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8" baseType="lpstr">
      <vt:lpstr>Arial</vt:lpstr>
      <vt:lpstr>Arial MT</vt:lpstr>
      <vt:lpstr>Calibri</vt:lpstr>
      <vt:lpstr>Helvetica Neue</vt:lpstr>
      <vt:lpstr>Poppins</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Cars-Page</vt:lpstr>
      <vt:lpstr>Blog-Page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Netcom</cp:lastModifiedBy>
  <cp:revision>270</cp:revision>
  <dcterms:modified xsi:type="dcterms:W3CDTF">2024-04-10T13:52:27Z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