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9" r:id="rId3"/>
    <p:sldId id="286" r:id="rId4"/>
    <p:sldId id="285" r:id="rId5"/>
    <p:sldId id="289" r:id="rId6"/>
    <p:sldId id="288" r:id="rId7"/>
    <p:sldId id="265" r:id="rId8"/>
    <p:sldId id="266" r:id="rId9"/>
    <p:sldId id="260" r:id="rId10"/>
    <p:sldId id="262" r:id="rId11"/>
    <p:sldId id="263" r:id="rId12"/>
    <p:sldId id="267" r:id="rId13"/>
    <p:sldId id="264" r:id="rId14"/>
    <p:sldId id="261" r:id="rId15"/>
    <p:sldId id="268" r:id="rId16"/>
    <p:sldId id="269" r:id="rId17"/>
    <p:sldId id="271" r:id="rId18"/>
    <p:sldId id="270" r:id="rId19"/>
    <p:sldId id="273" r:id="rId20"/>
    <p:sldId id="272" r:id="rId21"/>
    <p:sldId id="274" r:id="rId22"/>
    <p:sldId id="276" r:id="rId23"/>
    <p:sldId id="277" r:id="rId24"/>
    <p:sldId id="278" r:id="rId25"/>
    <p:sldId id="279" r:id="rId26"/>
    <p:sldId id="280" r:id="rId27"/>
    <p:sldId id="282" r:id="rId28"/>
    <p:sldId id="283" r:id="rId29"/>
    <p:sldId id="284" r:id="rId30"/>
    <p:sldId id="281"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3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842" autoAdjust="0"/>
  </p:normalViewPr>
  <p:slideViewPr>
    <p:cSldViewPr snapToGrid="0">
      <p:cViewPr varScale="1">
        <p:scale>
          <a:sx n="59" d="100"/>
          <a:sy n="59" d="100"/>
        </p:scale>
        <p:origin x="3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63A97-0C32-4924-A8AA-E239F980075F}" type="datetimeFigureOut">
              <a:rPr lang="id-ID" smtClean="0"/>
              <a:t>19/08/2015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433F8-6738-45B5-9769-8CA1883F43EF}" type="slidenum">
              <a:rPr lang="id-ID" smtClean="0"/>
              <a:t>‹#›</a:t>
            </a:fld>
            <a:endParaRPr lang="id-ID"/>
          </a:p>
        </p:txBody>
      </p:sp>
    </p:spTree>
    <p:extLst>
      <p:ext uri="{BB962C8B-B14F-4D97-AF65-F5344CB8AC3E}">
        <p14:creationId xmlns:p14="http://schemas.microsoft.com/office/powerpoint/2010/main" val="127859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Css with superpowers : programmable,</a:t>
            </a:r>
            <a:r>
              <a:rPr lang="id-ID" baseline="0" dirty="0" smtClean="0"/>
              <a:t> simple, easy to maintain</a:t>
            </a:r>
          </a:p>
          <a:p>
            <a:r>
              <a:rPr lang="en-US" sz="1200" b="0" i="0" kern="1200" dirty="0" smtClean="0">
                <a:solidFill>
                  <a:schemeClr val="tx1"/>
                </a:solidFill>
                <a:effectLst/>
                <a:latin typeface="+mn-lt"/>
                <a:ea typeface="+mn-ea"/>
                <a:cs typeface="+mn-cs"/>
              </a:rPr>
              <a:t>CSS on its own can be fun, but stylesheets are getting larger, more complex, and harder to maintain. This is where a preprocessor can help. Sass lets you use features that don't exist in CSS yet like variables, nesting,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inheritance and other nifty goodies that make writing CSS fun again.</a:t>
            </a:r>
          </a:p>
          <a:p>
            <a:r>
              <a:rPr lang="en-US" sz="1200" b="0" i="0" kern="1200" dirty="0" smtClean="0">
                <a:solidFill>
                  <a:schemeClr val="tx1"/>
                </a:solidFill>
                <a:effectLst/>
                <a:latin typeface="+mn-lt"/>
                <a:ea typeface="+mn-ea"/>
                <a:cs typeface="+mn-cs"/>
              </a:rPr>
              <a:t>Once you start tinkering with Sass, it will take your preprocessed Sass file and save it out as a normal CSS file that you can use in your web site.</a:t>
            </a:r>
          </a:p>
          <a:p>
            <a:endParaRPr lang="id-ID" dirty="0" smtClean="0"/>
          </a:p>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2</a:t>
            </a:fld>
            <a:endParaRPr lang="id-ID"/>
          </a:p>
        </p:txBody>
      </p:sp>
    </p:spTree>
    <p:extLst>
      <p:ext uri="{BB962C8B-B14F-4D97-AF65-F5344CB8AC3E}">
        <p14:creationId xmlns:p14="http://schemas.microsoft.com/office/powerpoint/2010/main" val="343094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the Sass is processed, it takes the variables we define for the $font-stack and $primary-color and outputs normal CSS with our variable values placed in the CSS. This can be extremely powerful when working with brand colors and keeping them consistent throughout the site.</a:t>
            </a:r>
          </a:p>
        </p:txBody>
      </p:sp>
      <p:sp>
        <p:nvSpPr>
          <p:cNvPr id="4" name="Slide Number Placeholder 3"/>
          <p:cNvSpPr>
            <a:spLocks noGrp="1"/>
          </p:cNvSpPr>
          <p:nvPr>
            <p:ph type="sldNum" sz="quarter" idx="10"/>
          </p:nvPr>
        </p:nvSpPr>
        <p:spPr/>
        <p:txBody>
          <a:bodyPr/>
          <a:lstStyle/>
          <a:p>
            <a:fld id="{205433F8-6738-45B5-9769-8CA1883F43EF}" type="slidenum">
              <a:rPr lang="id-ID" smtClean="0"/>
              <a:t>11</a:t>
            </a:fld>
            <a:endParaRPr lang="id-ID"/>
          </a:p>
        </p:txBody>
      </p:sp>
    </p:spTree>
    <p:extLst>
      <p:ext uri="{BB962C8B-B14F-4D97-AF65-F5344CB8AC3E}">
        <p14:creationId xmlns:p14="http://schemas.microsoft.com/office/powerpoint/2010/main" val="1898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12</a:t>
            </a:fld>
            <a:endParaRPr lang="id-ID"/>
          </a:p>
        </p:txBody>
      </p:sp>
    </p:spTree>
    <p:extLst>
      <p:ext uri="{BB962C8B-B14F-4D97-AF65-F5344CB8AC3E}">
        <p14:creationId xmlns:p14="http://schemas.microsoft.com/office/powerpoint/2010/main" val="172294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writing HTML you've probably noticed that it has a clear nested and visual hierarchy. CSS, on the other hand, doesn't.</a:t>
            </a:r>
          </a:p>
          <a:p>
            <a:r>
              <a:rPr lang="en-US" sz="1200" b="0" i="0" kern="1200" dirty="0" smtClean="0">
                <a:solidFill>
                  <a:schemeClr val="tx1"/>
                </a:solidFill>
                <a:effectLst/>
                <a:latin typeface="+mn-lt"/>
                <a:ea typeface="+mn-ea"/>
                <a:cs typeface="+mn-cs"/>
              </a:rPr>
              <a:t>Sass will let you nest your CSS selectors in a way that follows the same visual hierarchy of your HTML. Be aware that overly nested rules will result in over-qualified CSS that could prove hard to maintain and is generally considered bad practice.</a:t>
            </a:r>
          </a:p>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13</a:t>
            </a:fld>
            <a:endParaRPr lang="id-ID"/>
          </a:p>
        </p:txBody>
      </p:sp>
    </p:spTree>
    <p:extLst>
      <p:ext uri="{BB962C8B-B14F-4D97-AF65-F5344CB8AC3E}">
        <p14:creationId xmlns:p14="http://schemas.microsoft.com/office/powerpoint/2010/main" val="160714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You'll notice that the </a:t>
            </a:r>
            <a:r>
              <a:rPr lang="en-US" sz="1200" b="0" i="0" kern="1200" dirty="0" err="1" smtClean="0">
                <a:solidFill>
                  <a:schemeClr val="tx1"/>
                </a:solidFill>
                <a:effectLst/>
                <a:latin typeface="+mn-lt"/>
                <a:ea typeface="+mn-ea"/>
                <a:cs typeface="+mn-cs"/>
              </a:rPr>
              <a:t>ul</a:t>
            </a:r>
            <a:r>
              <a:rPr lang="en-US" sz="1200" b="0" i="0" kern="1200" dirty="0" smtClean="0">
                <a:solidFill>
                  <a:schemeClr val="tx1"/>
                </a:solidFill>
                <a:effectLst/>
                <a:latin typeface="+mn-lt"/>
                <a:ea typeface="+mn-ea"/>
                <a:cs typeface="+mn-cs"/>
              </a:rPr>
              <a:t>, li, and a selectors are nested inside the </a:t>
            </a:r>
            <a:r>
              <a:rPr lang="en-US" sz="1200" b="0" i="0" kern="1200" dirty="0" err="1" smtClean="0">
                <a:solidFill>
                  <a:schemeClr val="tx1"/>
                </a:solidFill>
                <a:effectLst/>
                <a:latin typeface="+mn-lt"/>
                <a:ea typeface="+mn-ea"/>
                <a:cs typeface="+mn-cs"/>
              </a:rPr>
              <a:t>nav</a:t>
            </a:r>
            <a:r>
              <a:rPr lang="en-US" sz="1200" b="0" i="0" kern="1200" dirty="0" smtClean="0">
                <a:solidFill>
                  <a:schemeClr val="tx1"/>
                </a:solidFill>
                <a:effectLst/>
                <a:latin typeface="+mn-lt"/>
                <a:ea typeface="+mn-ea"/>
                <a:cs typeface="+mn-cs"/>
              </a:rPr>
              <a:t> selector. This is a great way to organize your CSS and make it more readable. When you generate the CSS you'll get something like this:</a:t>
            </a:r>
          </a:p>
          <a:p>
            <a:r>
              <a:rPr lang="en-US" dirty="0" smtClean="0"/>
              <a:t/>
            </a:r>
            <a:br>
              <a:rPr lang="en-US" dirty="0" smtClean="0"/>
            </a:br>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14</a:t>
            </a:fld>
            <a:endParaRPr lang="id-ID"/>
          </a:p>
        </p:txBody>
      </p:sp>
    </p:spTree>
    <p:extLst>
      <p:ext uri="{BB962C8B-B14F-4D97-AF65-F5344CB8AC3E}">
        <p14:creationId xmlns:p14="http://schemas.microsoft.com/office/powerpoint/2010/main" val="547418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CSS has an import option that lets you split your CSS into smaller, more maintainable portions. The only drawback is that each time you use @import in CSS it creates another HTTP request. Sass builds on top of the current CSS @import but instead of requiring an HTTP request, Sass will take the file that you want to import and combine it with the file you're importing into so you can serve a single CSS file to the web browser.</a:t>
            </a:r>
          </a:p>
          <a:p>
            <a:r>
              <a:rPr lang="en-US" sz="1200" b="0" i="0" kern="1200" dirty="0" smtClean="0">
                <a:solidFill>
                  <a:schemeClr val="tx1"/>
                </a:solidFill>
                <a:effectLst/>
                <a:latin typeface="+mn-lt"/>
                <a:ea typeface="+mn-ea"/>
                <a:cs typeface="+mn-cs"/>
              </a:rPr>
              <a:t>Let's say you have a couple of Sass files, _</a:t>
            </a:r>
            <a:r>
              <a:rPr lang="en-US" sz="1200" b="0" i="0" kern="1200" dirty="0" err="1" smtClean="0">
                <a:solidFill>
                  <a:schemeClr val="tx1"/>
                </a:solidFill>
                <a:effectLst/>
                <a:latin typeface="+mn-lt"/>
                <a:ea typeface="+mn-ea"/>
                <a:cs typeface="+mn-cs"/>
              </a:rPr>
              <a:t>reset.scss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base.scss</a:t>
            </a:r>
            <a:r>
              <a:rPr lang="en-US" sz="1200" b="0" i="0" kern="1200" dirty="0" smtClean="0">
                <a:solidFill>
                  <a:schemeClr val="tx1"/>
                </a:solidFill>
                <a:effectLst/>
                <a:latin typeface="+mn-lt"/>
                <a:ea typeface="+mn-ea"/>
                <a:cs typeface="+mn-cs"/>
              </a:rPr>
              <a:t>. We want to import _</a:t>
            </a:r>
            <a:r>
              <a:rPr lang="en-US" sz="1200" b="0" i="0" kern="1200" dirty="0" err="1" smtClean="0">
                <a:solidFill>
                  <a:schemeClr val="tx1"/>
                </a:solidFill>
                <a:effectLst/>
                <a:latin typeface="+mn-lt"/>
                <a:ea typeface="+mn-ea"/>
                <a:cs typeface="+mn-cs"/>
              </a:rPr>
              <a:t>reset.scss</a:t>
            </a:r>
            <a:r>
              <a:rPr lang="en-US" sz="1200" b="0" i="0" kern="1200" dirty="0" smtClean="0">
                <a:solidFill>
                  <a:schemeClr val="tx1"/>
                </a:solidFill>
                <a:effectLst/>
                <a:latin typeface="+mn-lt"/>
                <a:ea typeface="+mn-ea"/>
                <a:cs typeface="+mn-cs"/>
              </a:rPr>
              <a:t> into </a:t>
            </a:r>
            <a:r>
              <a:rPr lang="en-US" sz="1200" b="0" i="0" kern="1200" dirty="0" err="1" smtClean="0">
                <a:solidFill>
                  <a:schemeClr val="tx1"/>
                </a:solidFill>
                <a:effectLst/>
                <a:latin typeface="+mn-lt"/>
                <a:ea typeface="+mn-ea"/>
                <a:cs typeface="+mn-cs"/>
              </a:rPr>
              <a:t>base.scss</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15</a:t>
            </a:fld>
            <a:endParaRPr lang="id-ID"/>
          </a:p>
        </p:txBody>
      </p:sp>
    </p:spTree>
    <p:extLst>
      <p:ext uri="{BB962C8B-B14F-4D97-AF65-F5344CB8AC3E}">
        <p14:creationId xmlns:p14="http://schemas.microsoft.com/office/powerpoint/2010/main" val="731985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CSS has an import option that lets you split your CSS into smaller, more maintainable portions. The only drawback is that each time you use @import in CSS it creates another HTTP request. Sass builds on top of the current CSS @import but instead of requiring an HTTP request, Sass will take the file that you want to import and combine it with the file you're importing into so you can serve a single CSS file to the web browser.</a:t>
            </a:r>
          </a:p>
          <a:p>
            <a:r>
              <a:rPr lang="en-US" sz="1200" b="0" i="0" kern="1200" dirty="0" smtClean="0">
                <a:solidFill>
                  <a:schemeClr val="tx1"/>
                </a:solidFill>
                <a:effectLst/>
                <a:latin typeface="+mn-lt"/>
                <a:ea typeface="+mn-ea"/>
                <a:cs typeface="+mn-cs"/>
              </a:rPr>
              <a:t>Let's say you have a couple of Sass files, _</a:t>
            </a:r>
            <a:r>
              <a:rPr lang="en-US" sz="1200" b="0" i="0" kern="1200" dirty="0" err="1" smtClean="0">
                <a:solidFill>
                  <a:schemeClr val="tx1"/>
                </a:solidFill>
                <a:effectLst/>
                <a:latin typeface="+mn-lt"/>
                <a:ea typeface="+mn-ea"/>
                <a:cs typeface="+mn-cs"/>
              </a:rPr>
              <a:t>reset.scss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base.scss</a:t>
            </a:r>
            <a:r>
              <a:rPr lang="en-US" sz="1200" b="0" i="0" kern="1200" dirty="0" smtClean="0">
                <a:solidFill>
                  <a:schemeClr val="tx1"/>
                </a:solidFill>
                <a:effectLst/>
                <a:latin typeface="+mn-lt"/>
                <a:ea typeface="+mn-ea"/>
                <a:cs typeface="+mn-cs"/>
              </a:rPr>
              <a:t>. We want to import _</a:t>
            </a:r>
            <a:r>
              <a:rPr lang="en-US" sz="1200" b="0" i="0" kern="1200" dirty="0" err="1" smtClean="0">
                <a:solidFill>
                  <a:schemeClr val="tx1"/>
                </a:solidFill>
                <a:effectLst/>
                <a:latin typeface="+mn-lt"/>
                <a:ea typeface="+mn-ea"/>
                <a:cs typeface="+mn-cs"/>
              </a:rPr>
              <a:t>reset.scss</a:t>
            </a:r>
            <a:r>
              <a:rPr lang="en-US" sz="1200" b="0" i="0" kern="1200" dirty="0" smtClean="0">
                <a:solidFill>
                  <a:schemeClr val="tx1"/>
                </a:solidFill>
                <a:effectLst/>
                <a:latin typeface="+mn-lt"/>
                <a:ea typeface="+mn-ea"/>
                <a:cs typeface="+mn-cs"/>
              </a:rPr>
              <a:t> into </a:t>
            </a:r>
            <a:r>
              <a:rPr lang="en-US" sz="1200" b="0" i="0" kern="1200" dirty="0" err="1" smtClean="0">
                <a:solidFill>
                  <a:schemeClr val="tx1"/>
                </a:solidFill>
                <a:effectLst/>
                <a:latin typeface="+mn-lt"/>
                <a:ea typeface="+mn-ea"/>
                <a:cs typeface="+mn-cs"/>
              </a:rPr>
              <a:t>base.scss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16</a:t>
            </a:fld>
            <a:endParaRPr lang="id-ID"/>
          </a:p>
        </p:txBody>
      </p:sp>
    </p:spTree>
    <p:extLst>
      <p:ext uri="{BB962C8B-B14F-4D97-AF65-F5344CB8AC3E}">
        <p14:creationId xmlns:p14="http://schemas.microsoft.com/office/powerpoint/2010/main" val="2255372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writing HTML you've probably noticed that it has a clear nested and visual hierarchy. CSS, on the other hand, doesn't.</a:t>
            </a:r>
          </a:p>
          <a:p>
            <a:r>
              <a:rPr lang="en-US" sz="1200" b="0" i="0" kern="1200" dirty="0" smtClean="0">
                <a:solidFill>
                  <a:schemeClr val="tx1"/>
                </a:solidFill>
                <a:effectLst/>
                <a:latin typeface="+mn-lt"/>
                <a:ea typeface="+mn-ea"/>
                <a:cs typeface="+mn-cs"/>
              </a:rPr>
              <a:t>Sass will let you nest your CSS selectors in a way that follows the same visual hierarchy of your HTML. Be aware that overly nested rules will result in over-qualified CSS that could prove hard to maintain and is generally considered bad practice.</a:t>
            </a:r>
          </a:p>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17</a:t>
            </a:fld>
            <a:endParaRPr lang="id-ID"/>
          </a:p>
        </p:txBody>
      </p:sp>
    </p:spTree>
    <p:extLst>
      <p:ext uri="{BB962C8B-B14F-4D97-AF65-F5344CB8AC3E}">
        <p14:creationId xmlns:p14="http://schemas.microsoft.com/office/powerpoint/2010/main" val="2793371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we're using </a:t>
            </a:r>
            <a:r>
              <a:rPr lang="en-US" dirty="0" smtClean="0"/>
              <a:t>@import 'reset';</a:t>
            </a:r>
            <a:r>
              <a:rPr lang="en-US" sz="1200" b="0" i="0" kern="1200" dirty="0" smtClean="0">
                <a:solidFill>
                  <a:schemeClr val="tx1"/>
                </a:solidFill>
                <a:effectLst/>
                <a:latin typeface="+mn-lt"/>
                <a:ea typeface="+mn-ea"/>
                <a:cs typeface="+mn-cs"/>
              </a:rPr>
              <a:t> in the </a:t>
            </a:r>
            <a:r>
              <a:rPr lang="en-US" dirty="0" err="1" smtClean="0"/>
              <a:t>base.scss</a:t>
            </a:r>
            <a:r>
              <a:rPr lang="en-US" sz="1200" b="0" i="0" kern="1200" dirty="0" smtClean="0">
                <a:solidFill>
                  <a:schemeClr val="tx1"/>
                </a:solidFill>
                <a:effectLst/>
                <a:latin typeface="+mn-lt"/>
                <a:ea typeface="+mn-ea"/>
                <a:cs typeface="+mn-cs"/>
              </a:rPr>
              <a:t> file. When you import a file you don't need to include the file extension </a:t>
            </a:r>
            <a:r>
              <a:rPr lang="en-US" dirty="0" smtClean="0"/>
              <a:t>.</a:t>
            </a:r>
            <a:r>
              <a:rPr lang="en-US" dirty="0" err="1" smtClean="0"/>
              <a:t>scss</a:t>
            </a:r>
            <a:r>
              <a:rPr lang="en-US" sz="1200" b="0" i="0" kern="1200" dirty="0" smtClean="0">
                <a:solidFill>
                  <a:schemeClr val="tx1"/>
                </a:solidFill>
                <a:effectLst/>
                <a:latin typeface="+mn-lt"/>
                <a:ea typeface="+mn-ea"/>
                <a:cs typeface="+mn-cs"/>
              </a:rPr>
              <a:t>. Sass is smart and will figure it out for you. When you generate the CSS you'll get: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18</a:t>
            </a:fld>
            <a:endParaRPr lang="id-ID"/>
          </a:p>
        </p:txBody>
      </p:sp>
    </p:spTree>
    <p:extLst>
      <p:ext uri="{BB962C8B-B14F-4D97-AF65-F5344CB8AC3E}">
        <p14:creationId xmlns:p14="http://schemas.microsoft.com/office/powerpoint/2010/main" val="1602242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things in CSS are a bit tedious to write, especially with CSS3 and the many vendor prefixes that exist.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lets you make groups of CSS declarations that you want to reuse throughout your site. You can even pass in values to make your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more flexible. A good use of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for vendor prefixes. Here's an example for </a:t>
            </a:r>
            <a:r>
              <a:rPr lang="en-US" dirty="0" smtClean="0"/>
              <a:t>border-radius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19</a:t>
            </a:fld>
            <a:endParaRPr lang="id-ID"/>
          </a:p>
        </p:txBody>
      </p:sp>
    </p:spTree>
    <p:extLst>
      <p:ext uri="{BB962C8B-B14F-4D97-AF65-F5344CB8AC3E}">
        <p14:creationId xmlns:p14="http://schemas.microsoft.com/office/powerpoint/2010/main" val="117309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things in CSS are a bit tedious to write, especially with CSS3 and the many vendor prefixes that exist.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lets you make groups of CSS declarations that you want to reuse throughout your site. You can even pass in values to make your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more flexible. A good use of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for vendor prefixes. Here's an example for </a:t>
            </a:r>
            <a:r>
              <a:rPr lang="en-US" dirty="0" smtClean="0"/>
              <a:t>border-radius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20</a:t>
            </a:fld>
            <a:endParaRPr lang="id-ID"/>
          </a:p>
        </p:txBody>
      </p:sp>
    </p:spTree>
    <p:extLst>
      <p:ext uri="{BB962C8B-B14F-4D97-AF65-F5344CB8AC3E}">
        <p14:creationId xmlns:p14="http://schemas.microsoft.com/office/powerpoint/2010/main" val="331217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CSS on its own can be fun, but stylesheets are getting larger, more complex, and harder to maintain. This is where a preprocessor can help. Sass lets you use features that don't exist in CSS yet like variables, nesting,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inheritance and other nifty goodies that make writing CSS fun again.</a:t>
            </a:r>
          </a:p>
          <a:p>
            <a:r>
              <a:rPr lang="en-US" sz="1200" b="0" i="0" kern="1200" dirty="0" smtClean="0">
                <a:solidFill>
                  <a:schemeClr val="tx1"/>
                </a:solidFill>
                <a:effectLst/>
                <a:latin typeface="+mn-lt"/>
                <a:ea typeface="+mn-ea"/>
                <a:cs typeface="+mn-cs"/>
              </a:rPr>
              <a:t>Once you start tinkering with Sass, it will take your preprocessed Sass file and save it out as a normal CSS file that you can use in your web site.</a:t>
            </a:r>
          </a:p>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3</a:t>
            </a:fld>
            <a:endParaRPr lang="id-ID"/>
          </a:p>
        </p:txBody>
      </p:sp>
    </p:spTree>
    <p:extLst>
      <p:ext uri="{BB962C8B-B14F-4D97-AF65-F5344CB8AC3E}">
        <p14:creationId xmlns:p14="http://schemas.microsoft.com/office/powerpoint/2010/main" val="3749731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21</a:t>
            </a:fld>
            <a:endParaRPr lang="id-ID"/>
          </a:p>
        </p:txBody>
      </p:sp>
    </p:spTree>
    <p:extLst>
      <p:ext uri="{BB962C8B-B14F-4D97-AF65-F5344CB8AC3E}">
        <p14:creationId xmlns:p14="http://schemas.microsoft.com/office/powerpoint/2010/main" val="98714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create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you use the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directive and give it a name. We've named our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border-radius. We're also using the variable $radius inside the parentheses so we can pass in a radius of whatever we want. After you create your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you can then use it as a CSS declaration starting with @include followed by the name of the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When your CSS is generated it'll look like this:</a:t>
            </a:r>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22</a:t>
            </a:fld>
            <a:endParaRPr lang="id-ID"/>
          </a:p>
        </p:txBody>
      </p:sp>
    </p:spTree>
    <p:extLst>
      <p:ext uri="{BB962C8B-B14F-4D97-AF65-F5344CB8AC3E}">
        <p14:creationId xmlns:p14="http://schemas.microsoft.com/office/powerpoint/2010/main" val="222894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things in CSS are a bit tedious to write, especially with CSS3 and the many vendor prefixes that exist.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lets you make groups of CSS declarations that you want to reuse throughout your site. You can even pass in values to make your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more flexible. A good use of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for vendor prefixes. Here's an example for </a:t>
            </a:r>
            <a:r>
              <a:rPr lang="en-US" dirty="0" smtClean="0"/>
              <a:t>border-radius</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23</a:t>
            </a:fld>
            <a:endParaRPr lang="id-ID"/>
          </a:p>
        </p:txBody>
      </p:sp>
    </p:spTree>
    <p:extLst>
      <p:ext uri="{BB962C8B-B14F-4D97-AF65-F5344CB8AC3E}">
        <p14:creationId xmlns:p14="http://schemas.microsoft.com/office/powerpoint/2010/main" val="2287401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one of the most useful features of Sass. Using </a:t>
            </a:r>
            <a:r>
              <a:rPr lang="en-US" dirty="0" smtClean="0"/>
              <a:t>@extend</a:t>
            </a:r>
            <a:r>
              <a:rPr lang="en-US" sz="1200" b="0" i="0" kern="1200" dirty="0" smtClean="0">
                <a:solidFill>
                  <a:schemeClr val="tx1"/>
                </a:solidFill>
                <a:effectLst/>
                <a:latin typeface="+mn-lt"/>
                <a:ea typeface="+mn-ea"/>
                <a:cs typeface="+mn-cs"/>
              </a:rPr>
              <a:t> lets you share a set of CSS properties from one selector to another. It helps keep your Sass very DRY. In our example we're going to create a simple series of messaging for errors, warnings and successes.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24</a:t>
            </a:fld>
            <a:endParaRPr lang="id-ID"/>
          </a:p>
        </p:txBody>
      </p:sp>
    </p:spTree>
    <p:extLst>
      <p:ext uri="{BB962C8B-B14F-4D97-AF65-F5344CB8AC3E}">
        <p14:creationId xmlns:p14="http://schemas.microsoft.com/office/powerpoint/2010/main" val="3063122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25</a:t>
            </a:fld>
            <a:endParaRPr lang="id-ID"/>
          </a:p>
        </p:txBody>
      </p:sp>
    </p:spTree>
    <p:extLst>
      <p:ext uri="{BB962C8B-B14F-4D97-AF65-F5344CB8AC3E}">
        <p14:creationId xmlns:p14="http://schemas.microsoft.com/office/powerpoint/2010/main" val="780838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the above code does is allow you to take the CSS properties in </a:t>
            </a:r>
            <a:r>
              <a:rPr lang="en-US" dirty="0" smtClean="0"/>
              <a:t>.message</a:t>
            </a:r>
            <a:r>
              <a:rPr lang="en-US" sz="1200" b="0" i="0" kern="1200" dirty="0" smtClean="0">
                <a:solidFill>
                  <a:schemeClr val="tx1"/>
                </a:solidFill>
                <a:effectLst/>
                <a:latin typeface="+mn-lt"/>
                <a:ea typeface="+mn-ea"/>
                <a:cs typeface="+mn-cs"/>
              </a:rPr>
              <a:t> and apply them to </a:t>
            </a:r>
            <a:r>
              <a:rPr lang="en-US" dirty="0" smtClean="0"/>
              <a:t>.success</a:t>
            </a:r>
            <a:r>
              <a:rPr lang="en-US" sz="1200" b="0" i="0" kern="1200" dirty="0" smtClean="0">
                <a:solidFill>
                  <a:schemeClr val="tx1"/>
                </a:solidFill>
                <a:effectLst/>
                <a:latin typeface="+mn-lt"/>
                <a:ea typeface="+mn-ea"/>
                <a:cs typeface="+mn-cs"/>
              </a:rPr>
              <a:t>, </a:t>
            </a:r>
            <a:r>
              <a:rPr lang="en-US" dirty="0" smtClean="0"/>
              <a:t>.error</a:t>
            </a:r>
            <a:r>
              <a:rPr lang="en-US" sz="1200" b="0" i="0" kern="1200" dirty="0" smtClean="0">
                <a:solidFill>
                  <a:schemeClr val="tx1"/>
                </a:solidFill>
                <a:effectLst/>
                <a:latin typeface="+mn-lt"/>
                <a:ea typeface="+mn-ea"/>
                <a:cs typeface="+mn-cs"/>
              </a:rPr>
              <a:t>, &amp; </a:t>
            </a:r>
            <a:r>
              <a:rPr lang="en-US" dirty="0" smtClean="0"/>
              <a:t>.warning</a:t>
            </a:r>
            <a:r>
              <a:rPr lang="en-US" sz="1200" b="0" i="0" kern="1200" dirty="0" smtClean="0">
                <a:solidFill>
                  <a:schemeClr val="tx1"/>
                </a:solidFill>
                <a:effectLst/>
                <a:latin typeface="+mn-lt"/>
                <a:ea typeface="+mn-ea"/>
                <a:cs typeface="+mn-cs"/>
              </a:rPr>
              <a:t>. The magic happens with the generated CSS, and this helps you avoid having to write multiple class names on HTML elements. This is what it looks like: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26</a:t>
            </a:fld>
            <a:endParaRPr lang="id-ID"/>
          </a:p>
        </p:txBody>
      </p:sp>
    </p:spTree>
    <p:extLst>
      <p:ext uri="{BB962C8B-B14F-4D97-AF65-F5344CB8AC3E}">
        <p14:creationId xmlns:p14="http://schemas.microsoft.com/office/powerpoint/2010/main" val="250595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Doing math in your CSS is very helpful. Sass has a handful of standard math operators like </a:t>
            </a:r>
            <a:r>
              <a:rPr lang="en-US" dirty="0" smtClean="0"/>
              <a:t>+</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and </a:t>
            </a:r>
            <a:r>
              <a:rPr lang="en-US" dirty="0" smtClean="0"/>
              <a:t>%</a:t>
            </a:r>
            <a:r>
              <a:rPr lang="en-US" sz="1200" b="0" i="0" kern="1200" dirty="0" smtClean="0">
                <a:solidFill>
                  <a:schemeClr val="tx1"/>
                </a:solidFill>
                <a:effectLst/>
                <a:latin typeface="+mn-lt"/>
                <a:ea typeface="+mn-ea"/>
                <a:cs typeface="+mn-cs"/>
              </a:rPr>
              <a:t>. In our example we're going to do some simple math to calculate widths for an </a:t>
            </a:r>
            <a:r>
              <a:rPr lang="en-US" dirty="0" smtClean="0"/>
              <a:t>aside</a:t>
            </a:r>
            <a:r>
              <a:rPr lang="en-US" sz="1200" b="0" i="0" kern="1200" dirty="0" smtClean="0">
                <a:solidFill>
                  <a:schemeClr val="tx1"/>
                </a:solidFill>
                <a:effectLst/>
                <a:latin typeface="+mn-lt"/>
                <a:ea typeface="+mn-ea"/>
                <a:cs typeface="+mn-cs"/>
              </a:rPr>
              <a:t> &amp; </a:t>
            </a:r>
            <a:r>
              <a:rPr lang="en-US" dirty="0" smtClean="0"/>
              <a:t>article</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27</a:t>
            </a:fld>
            <a:endParaRPr lang="id-ID"/>
          </a:p>
        </p:txBody>
      </p:sp>
    </p:spTree>
    <p:extLst>
      <p:ext uri="{BB962C8B-B14F-4D97-AF65-F5344CB8AC3E}">
        <p14:creationId xmlns:p14="http://schemas.microsoft.com/office/powerpoint/2010/main" val="1962186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28</a:t>
            </a:fld>
            <a:endParaRPr lang="id-ID"/>
          </a:p>
        </p:txBody>
      </p:sp>
    </p:spTree>
    <p:extLst>
      <p:ext uri="{BB962C8B-B14F-4D97-AF65-F5344CB8AC3E}">
        <p14:creationId xmlns:p14="http://schemas.microsoft.com/office/powerpoint/2010/main" val="326585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We've created a very simple fluid grid, based on 960px. Operations in Sass let us do something like take pixel values and convert them to percentages without much hassle. The generated CSS will look like: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29</a:t>
            </a:fld>
            <a:endParaRPr lang="id-ID"/>
          </a:p>
        </p:txBody>
      </p:sp>
    </p:spTree>
    <p:extLst>
      <p:ext uri="{BB962C8B-B14F-4D97-AF65-F5344CB8AC3E}">
        <p14:creationId xmlns:p14="http://schemas.microsoft.com/office/powerpoint/2010/main" val="3853560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We've created a very simple fluid grid, based on 960px. Operations in Sass let us do something like take pixel values and convert them to percentages without much hassle. The generated CSS will look like: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5433F8-6738-45B5-9769-8CA1883F43EF}" type="slidenum">
              <a:rPr lang="id-ID" smtClean="0"/>
              <a:t>31</a:t>
            </a:fld>
            <a:endParaRPr lang="id-ID"/>
          </a:p>
        </p:txBody>
      </p:sp>
    </p:spTree>
    <p:extLst>
      <p:ext uri="{BB962C8B-B14F-4D97-AF65-F5344CB8AC3E}">
        <p14:creationId xmlns:p14="http://schemas.microsoft.com/office/powerpoint/2010/main" val="46331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4</a:t>
            </a:fld>
            <a:endParaRPr lang="id-ID"/>
          </a:p>
        </p:txBody>
      </p:sp>
    </p:spTree>
    <p:extLst>
      <p:ext uri="{BB962C8B-B14F-4D97-AF65-F5344CB8AC3E}">
        <p14:creationId xmlns:p14="http://schemas.microsoft.com/office/powerpoint/2010/main" val="13390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5</a:t>
            </a:fld>
            <a:endParaRPr lang="id-ID"/>
          </a:p>
        </p:txBody>
      </p:sp>
    </p:spTree>
    <p:extLst>
      <p:ext uri="{BB962C8B-B14F-4D97-AF65-F5344CB8AC3E}">
        <p14:creationId xmlns:p14="http://schemas.microsoft.com/office/powerpoint/2010/main" val="3412550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6</a:t>
            </a:fld>
            <a:endParaRPr lang="id-ID"/>
          </a:p>
        </p:txBody>
      </p:sp>
    </p:spTree>
    <p:extLst>
      <p:ext uri="{BB962C8B-B14F-4D97-AF65-F5344CB8AC3E}">
        <p14:creationId xmlns:p14="http://schemas.microsoft.com/office/powerpoint/2010/main" val="222431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CSS on its own can be fun, but stylesheets are getting larger, more complex, and harder to maintain. This is where a preprocessor can help. Sass lets you use features that don't exist in CSS yet like variables, nesting,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inheritance and other nifty goodies that make writing CSS fun again.</a:t>
            </a:r>
          </a:p>
          <a:p>
            <a:r>
              <a:rPr lang="en-US" sz="1200" b="0" i="0" kern="1200" dirty="0" smtClean="0">
                <a:solidFill>
                  <a:schemeClr val="tx1"/>
                </a:solidFill>
                <a:effectLst/>
                <a:latin typeface="+mn-lt"/>
                <a:ea typeface="+mn-ea"/>
                <a:cs typeface="+mn-cs"/>
              </a:rPr>
              <a:t>Once you start tinkering with Sass, it will take your preprocessed Sass file and save it out as a normal CSS file that you can use in your web site.</a:t>
            </a:r>
          </a:p>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7</a:t>
            </a:fld>
            <a:endParaRPr lang="id-ID"/>
          </a:p>
        </p:txBody>
      </p:sp>
    </p:spTree>
    <p:extLst>
      <p:ext uri="{BB962C8B-B14F-4D97-AF65-F5344CB8AC3E}">
        <p14:creationId xmlns:p14="http://schemas.microsoft.com/office/powerpoint/2010/main" val="120244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8</a:t>
            </a:fld>
            <a:endParaRPr lang="id-ID"/>
          </a:p>
        </p:txBody>
      </p:sp>
    </p:spTree>
    <p:extLst>
      <p:ext uri="{BB962C8B-B14F-4D97-AF65-F5344CB8AC3E}">
        <p14:creationId xmlns:p14="http://schemas.microsoft.com/office/powerpoint/2010/main" val="320994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Think of variables as a way to store information that you want to reuse throughout your stylesheet. You can store things like colors, font stacks, or any CSS value you think you'll want to reuse. Sass uses the </a:t>
            </a:r>
            <a:r>
              <a:rPr lang="en-US" dirty="0" smtClean="0"/>
              <a:t>$</a:t>
            </a:r>
            <a:r>
              <a:rPr lang="en-US" sz="1200" b="0" i="0" kern="1200" dirty="0" smtClean="0">
                <a:solidFill>
                  <a:schemeClr val="tx1"/>
                </a:solidFill>
                <a:effectLst/>
                <a:latin typeface="+mn-lt"/>
                <a:ea typeface="+mn-ea"/>
                <a:cs typeface="+mn-cs"/>
              </a:rPr>
              <a:t> symbol to make something a variable. Here's an example:</a:t>
            </a:r>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9</a:t>
            </a:fld>
            <a:endParaRPr lang="id-ID"/>
          </a:p>
        </p:txBody>
      </p:sp>
    </p:spTree>
    <p:extLst>
      <p:ext uri="{BB962C8B-B14F-4D97-AF65-F5344CB8AC3E}">
        <p14:creationId xmlns:p14="http://schemas.microsoft.com/office/powerpoint/2010/main" val="335533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Think of variables as a way to store information that you want to reuse throughout your stylesheet. You can store things like colors, font stacks, or any CSS value you think you'll want to reuse. Sass uses the </a:t>
            </a:r>
            <a:r>
              <a:rPr lang="en-US" dirty="0" smtClean="0"/>
              <a:t>$</a:t>
            </a:r>
            <a:r>
              <a:rPr lang="en-US" sz="1200" b="0" i="0" kern="1200" dirty="0" smtClean="0">
                <a:solidFill>
                  <a:schemeClr val="tx1"/>
                </a:solidFill>
                <a:effectLst/>
                <a:latin typeface="+mn-lt"/>
                <a:ea typeface="+mn-ea"/>
                <a:cs typeface="+mn-cs"/>
              </a:rPr>
              <a:t> symbol to make something a variable. Here's an example:</a:t>
            </a:r>
            <a:endParaRPr lang="id-ID" dirty="0"/>
          </a:p>
        </p:txBody>
      </p:sp>
      <p:sp>
        <p:nvSpPr>
          <p:cNvPr id="4" name="Slide Number Placeholder 3"/>
          <p:cNvSpPr>
            <a:spLocks noGrp="1"/>
          </p:cNvSpPr>
          <p:nvPr>
            <p:ph type="sldNum" sz="quarter" idx="10"/>
          </p:nvPr>
        </p:nvSpPr>
        <p:spPr/>
        <p:txBody>
          <a:bodyPr/>
          <a:lstStyle/>
          <a:p>
            <a:fld id="{205433F8-6738-45B5-9769-8CA1883F43EF}" type="slidenum">
              <a:rPr lang="id-ID" smtClean="0"/>
              <a:t>10</a:t>
            </a:fld>
            <a:endParaRPr lang="id-ID"/>
          </a:p>
        </p:txBody>
      </p:sp>
    </p:spTree>
    <p:extLst>
      <p:ext uri="{BB962C8B-B14F-4D97-AF65-F5344CB8AC3E}">
        <p14:creationId xmlns:p14="http://schemas.microsoft.com/office/powerpoint/2010/main" val="313787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7030A0"/>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6"/>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6">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6"/>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rgbClr val="7030A0"/>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ubyinstaller.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ubygems.org/pages/downloa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ss-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081149" y="203200"/>
            <a:ext cx="4928050" cy="1045030"/>
          </a:xfrm>
        </p:spPr>
        <p:txBody>
          <a:bodyPr/>
          <a:lstStyle/>
          <a:p>
            <a:r>
              <a:rPr lang="id-ID" dirty="0" smtClean="0">
                <a:latin typeface="Brush Script MT" panose="03060802040406070304" pitchFamily="66" charset="0"/>
              </a:rPr>
              <a:t>SASSY WITH</a:t>
            </a:r>
            <a:endParaRPr lang="id-ID" dirty="0">
              <a:latin typeface="Brush Script MT" panose="03060802040406070304" pitchFamily="66" charset="0"/>
            </a:endParaRPr>
          </a:p>
        </p:txBody>
      </p:sp>
    </p:spTree>
    <p:extLst>
      <p:ext uri="{BB962C8B-B14F-4D97-AF65-F5344CB8AC3E}">
        <p14:creationId xmlns:p14="http://schemas.microsoft.com/office/powerpoint/2010/main" val="71263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33794"/>
            <a:ext cx="3491138" cy="881743"/>
          </a:xfrm>
        </p:spPr>
        <p:txBody>
          <a:bodyPr>
            <a:normAutofit/>
          </a:bodyPr>
          <a:lstStyle/>
          <a:p>
            <a:r>
              <a:rPr lang="id-ID" dirty="0" smtClean="0">
                <a:latin typeface="Brush Script MT" panose="03060802040406070304" pitchFamily="66" charset="0"/>
              </a:rPr>
              <a:t>Variables</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numCol="2">
            <a:normAutofit/>
          </a:bodyPr>
          <a:lstStyle/>
          <a:p>
            <a:pPr marL="0" indent="0">
              <a:buNone/>
            </a:pPr>
            <a:endParaRPr lang="id-ID" dirty="0"/>
          </a:p>
          <a:p>
            <a:pPr marL="0" indent="0" algn="ctr">
              <a:buNone/>
            </a:pPr>
            <a:r>
              <a:rPr lang="id-ID" sz="2000" b="1" cap="all" dirty="0" smtClean="0"/>
              <a:t>Sass </a:t>
            </a:r>
            <a:r>
              <a:rPr lang="id-ID" sz="2000" b="1" cap="all" dirty="0"/>
              <a:t>SYNTAX</a:t>
            </a:r>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lgn="ctr">
              <a:buNone/>
            </a:pPr>
            <a:r>
              <a:rPr lang="id-ID" b="1" cap="all" dirty="0" smtClean="0"/>
              <a:t>SCSS </a:t>
            </a:r>
            <a:r>
              <a:rPr lang="id-ID" b="1" cap="all" dirty="0"/>
              <a:t>SYNTAX</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7" name="Content Placeholder 1"/>
          <p:cNvPicPr>
            <a:picLocks noChangeAspect="1"/>
          </p:cNvPicPr>
          <p:nvPr/>
        </p:nvPicPr>
        <p:blipFill>
          <a:blip r:embed="rId3"/>
          <a:stretch>
            <a:fillRect/>
          </a:stretch>
        </p:blipFill>
        <p:spPr>
          <a:xfrm>
            <a:off x="1962490" y="2365829"/>
            <a:ext cx="4035774" cy="2259465"/>
          </a:xfrm>
          <a:prstGeom prst="rect">
            <a:avLst/>
          </a:prstGeom>
        </p:spPr>
      </p:pic>
      <p:pic>
        <p:nvPicPr>
          <p:cNvPr id="8" name="Picture 7"/>
          <p:cNvPicPr>
            <a:picLocks noChangeAspect="1"/>
          </p:cNvPicPr>
          <p:nvPr/>
        </p:nvPicPr>
        <p:blipFill>
          <a:blip r:embed="rId4"/>
          <a:stretch>
            <a:fillRect/>
          </a:stretch>
        </p:blipFill>
        <p:spPr>
          <a:xfrm>
            <a:off x="7400247" y="2365828"/>
            <a:ext cx="3765775" cy="2259465"/>
          </a:xfrm>
          <a:prstGeom prst="rect">
            <a:avLst/>
          </a:prstGeom>
        </p:spPr>
      </p:pic>
    </p:spTree>
    <p:extLst>
      <p:ext uri="{BB962C8B-B14F-4D97-AF65-F5344CB8AC3E}">
        <p14:creationId xmlns:p14="http://schemas.microsoft.com/office/powerpoint/2010/main" val="2907816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Variables</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numCol="1">
            <a:normAutofit/>
          </a:bodyPr>
          <a:lstStyle/>
          <a:p>
            <a:pPr marL="457200" lvl="1" indent="0">
              <a:buNone/>
            </a:pPr>
            <a:r>
              <a:rPr lang="id-ID" dirty="0" smtClean="0"/>
              <a:t>.CSS</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p:txBody>
      </p:sp>
      <p:pic>
        <p:nvPicPr>
          <p:cNvPr id="3" name="Picture 2"/>
          <p:cNvPicPr>
            <a:picLocks noChangeAspect="1"/>
          </p:cNvPicPr>
          <p:nvPr/>
        </p:nvPicPr>
        <p:blipFill>
          <a:blip r:embed="rId3"/>
          <a:stretch>
            <a:fillRect/>
          </a:stretch>
        </p:blipFill>
        <p:spPr>
          <a:xfrm>
            <a:off x="2042658" y="2278744"/>
            <a:ext cx="4807331" cy="1983694"/>
          </a:xfrm>
          <a:prstGeom prst="rect">
            <a:avLst/>
          </a:prstGeom>
        </p:spPr>
      </p:pic>
    </p:spTree>
    <p:extLst>
      <p:ext uri="{BB962C8B-B14F-4D97-AF65-F5344CB8AC3E}">
        <p14:creationId xmlns:p14="http://schemas.microsoft.com/office/powerpoint/2010/main" val="1162433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491719" y="2598059"/>
            <a:ext cx="3491138" cy="881743"/>
          </a:xfrm>
          <a:prstGeom prst="rect">
            <a:avLst/>
          </a:prstGeom>
          <a:solidFill>
            <a:srgbClr val="8037B7"/>
          </a:solidFill>
          <a:ln>
            <a:no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Nesting</a:t>
            </a:r>
            <a:endParaRPr lang="id-ID" sz="5400" dirty="0">
              <a:latin typeface="Brush Script MT" panose="03060802040406070304" pitchFamily="66" charset="0"/>
            </a:endParaRPr>
          </a:p>
        </p:txBody>
      </p:sp>
    </p:spTree>
    <p:extLst>
      <p:ext uri="{BB962C8B-B14F-4D97-AF65-F5344CB8AC3E}">
        <p14:creationId xmlns:p14="http://schemas.microsoft.com/office/powerpoint/2010/main" val="1598369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Nesting</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numCol="2">
            <a:normAutofit/>
          </a:bodyPr>
          <a:lstStyle/>
          <a:p>
            <a:pPr marL="0" indent="0">
              <a:buNone/>
            </a:pPr>
            <a:endParaRPr lang="id-ID" dirty="0"/>
          </a:p>
          <a:p>
            <a:pPr marL="0" indent="0" algn="ctr">
              <a:buNone/>
            </a:pPr>
            <a:r>
              <a:rPr lang="id-ID" sz="2000" b="1" cap="all" dirty="0" smtClean="0"/>
              <a:t>Sass SYNTAX</a:t>
            </a:r>
            <a:endParaRPr lang="id-ID" sz="2000" b="1" cap="all"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smtClean="0"/>
          </a:p>
          <a:p>
            <a:pPr marL="457200" lvl="1" indent="0">
              <a:buNone/>
            </a:pPr>
            <a:endParaRPr lang="id-ID" dirty="0" smtClean="0"/>
          </a:p>
          <a:p>
            <a:pPr marL="457200" lvl="1" indent="0">
              <a:buNone/>
            </a:pPr>
            <a:endParaRPr lang="id-ID" dirty="0" smtClean="0"/>
          </a:p>
          <a:p>
            <a:pPr marL="457200" lvl="1" indent="0" algn="ctr">
              <a:buNone/>
            </a:pPr>
            <a:r>
              <a:rPr lang="id-ID" b="1" cap="all" dirty="0" smtClean="0"/>
              <a:t>SCSS </a:t>
            </a:r>
            <a:r>
              <a:rPr lang="id-ID" b="1" cap="all" dirty="0"/>
              <a:t>SYNTAX</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3" name="Picture 2"/>
          <p:cNvPicPr>
            <a:picLocks noChangeAspect="1"/>
          </p:cNvPicPr>
          <p:nvPr/>
        </p:nvPicPr>
        <p:blipFill>
          <a:blip r:embed="rId3"/>
          <a:stretch>
            <a:fillRect/>
          </a:stretch>
        </p:blipFill>
        <p:spPr>
          <a:xfrm>
            <a:off x="2367870" y="2156732"/>
            <a:ext cx="3194269" cy="3634469"/>
          </a:xfrm>
          <a:prstGeom prst="rect">
            <a:avLst/>
          </a:prstGeom>
        </p:spPr>
      </p:pic>
      <p:pic>
        <p:nvPicPr>
          <p:cNvPr id="6" name="Picture 5"/>
          <p:cNvPicPr>
            <a:picLocks noChangeAspect="1"/>
          </p:cNvPicPr>
          <p:nvPr/>
        </p:nvPicPr>
        <p:blipFill>
          <a:blip r:embed="rId4"/>
          <a:stretch>
            <a:fillRect/>
          </a:stretch>
        </p:blipFill>
        <p:spPr>
          <a:xfrm>
            <a:off x="7890554" y="2156732"/>
            <a:ext cx="2458900" cy="3634469"/>
          </a:xfrm>
          <a:prstGeom prst="rect">
            <a:avLst/>
          </a:prstGeom>
        </p:spPr>
      </p:pic>
    </p:spTree>
    <p:extLst>
      <p:ext uri="{BB962C8B-B14F-4D97-AF65-F5344CB8AC3E}">
        <p14:creationId xmlns:p14="http://schemas.microsoft.com/office/powerpoint/2010/main" val="2218280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Nesting</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endParaRPr lang="id-ID" dirty="0" smtClean="0"/>
          </a:p>
          <a:p>
            <a:pPr marL="457200" lvl="1" indent="0">
              <a:buNone/>
            </a:pPr>
            <a:endParaRPr lang="id-ID" dirty="0"/>
          </a:p>
          <a:p>
            <a:pPr marL="457200" lvl="1" indent="0">
              <a:buNone/>
            </a:pPr>
            <a:r>
              <a:rPr lang="id-ID" dirty="0" smtClean="0"/>
              <a:t>.CSS</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p:txBody>
      </p:sp>
      <p:pic>
        <p:nvPicPr>
          <p:cNvPr id="2" name="Picture 1"/>
          <p:cNvPicPr>
            <a:picLocks noChangeAspect="1"/>
          </p:cNvPicPr>
          <p:nvPr/>
        </p:nvPicPr>
        <p:blipFill>
          <a:blip r:embed="rId3"/>
          <a:stretch>
            <a:fillRect/>
          </a:stretch>
        </p:blipFill>
        <p:spPr>
          <a:xfrm>
            <a:off x="3316514" y="1510394"/>
            <a:ext cx="2634343" cy="4280807"/>
          </a:xfrm>
          <a:prstGeom prst="rect">
            <a:avLst/>
          </a:prstGeom>
        </p:spPr>
      </p:pic>
    </p:spTree>
    <p:extLst>
      <p:ext uri="{BB962C8B-B14F-4D97-AF65-F5344CB8AC3E}">
        <p14:creationId xmlns:p14="http://schemas.microsoft.com/office/powerpoint/2010/main" val="174755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491719" y="2598059"/>
            <a:ext cx="3491138" cy="881743"/>
          </a:xfrm>
          <a:prstGeom prst="rect">
            <a:avLst/>
          </a:prstGeom>
          <a:solidFill>
            <a:srgbClr val="8037B7"/>
          </a:solidFill>
          <a:ln>
            <a:no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Import</a:t>
            </a:r>
            <a:endParaRPr lang="id-ID" sz="5400" dirty="0">
              <a:latin typeface="Brush Script MT" panose="03060802040406070304" pitchFamily="66" charset="0"/>
            </a:endParaRPr>
          </a:p>
        </p:txBody>
      </p:sp>
    </p:spTree>
    <p:extLst>
      <p:ext uri="{BB962C8B-B14F-4D97-AF65-F5344CB8AC3E}">
        <p14:creationId xmlns:p14="http://schemas.microsoft.com/office/powerpoint/2010/main" val="1228190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Import</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en-US" dirty="0"/>
              <a:t>CSS has an import option that lets you split your CSS into smaller, more maintainable portions. The only drawback is that each time you use @import in CSS it creates another HTTP </a:t>
            </a:r>
            <a:r>
              <a:rPr lang="en-US" dirty="0" smtClean="0"/>
              <a:t>request</a:t>
            </a:r>
            <a:r>
              <a:rPr lang="id-ID" dirty="0" smtClean="0"/>
              <a:t>.</a:t>
            </a:r>
          </a:p>
        </p:txBody>
      </p:sp>
    </p:spTree>
    <p:extLst>
      <p:ext uri="{BB962C8B-B14F-4D97-AF65-F5344CB8AC3E}">
        <p14:creationId xmlns:p14="http://schemas.microsoft.com/office/powerpoint/2010/main" val="1128651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Import</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537030"/>
            <a:ext cx="10018713" cy="5254172"/>
          </a:xfrm>
        </p:spPr>
        <p:txBody>
          <a:bodyPr numCol="2">
            <a:normAutofit/>
          </a:bodyPr>
          <a:lstStyle/>
          <a:p>
            <a:pPr marL="0" indent="0">
              <a:buNone/>
            </a:pPr>
            <a:endParaRPr lang="id-ID" dirty="0"/>
          </a:p>
          <a:p>
            <a:pPr marL="0" indent="0" algn="ctr">
              <a:buNone/>
            </a:pPr>
            <a:r>
              <a:rPr lang="id-ID" sz="1800" b="1" cap="all" dirty="0" smtClean="0"/>
              <a:t>Sass SYNTAX</a:t>
            </a:r>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457200" lvl="1" indent="0" algn="ctr">
              <a:buNone/>
            </a:pPr>
            <a:r>
              <a:rPr lang="id-ID" sz="1800" b="1" cap="all" dirty="0" smtClean="0"/>
              <a:t>SCSS </a:t>
            </a:r>
            <a:r>
              <a:rPr lang="id-ID" sz="1800" b="1" cap="all" dirty="0"/>
              <a:t>SYNTAX</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2" name="Picture 1"/>
          <p:cNvPicPr>
            <a:picLocks noChangeAspect="1"/>
          </p:cNvPicPr>
          <p:nvPr/>
        </p:nvPicPr>
        <p:blipFill>
          <a:blip r:embed="rId3"/>
          <a:stretch>
            <a:fillRect/>
          </a:stretch>
        </p:blipFill>
        <p:spPr>
          <a:xfrm>
            <a:off x="882910" y="1780267"/>
            <a:ext cx="1640115" cy="2767693"/>
          </a:xfrm>
          <a:prstGeom prst="rect">
            <a:avLst/>
          </a:prstGeom>
        </p:spPr>
      </p:pic>
      <p:pic>
        <p:nvPicPr>
          <p:cNvPr id="7" name="Picture 6"/>
          <p:cNvPicPr>
            <a:picLocks noChangeAspect="1"/>
          </p:cNvPicPr>
          <p:nvPr/>
        </p:nvPicPr>
        <p:blipFill>
          <a:blip r:embed="rId4"/>
          <a:stretch>
            <a:fillRect/>
          </a:stretch>
        </p:blipFill>
        <p:spPr>
          <a:xfrm>
            <a:off x="2750497" y="2021793"/>
            <a:ext cx="3420431" cy="2284639"/>
          </a:xfrm>
          <a:prstGeom prst="rect">
            <a:avLst/>
          </a:prstGeom>
        </p:spPr>
      </p:pic>
      <p:pic>
        <p:nvPicPr>
          <p:cNvPr id="8" name="Picture 7"/>
          <p:cNvPicPr>
            <a:picLocks noChangeAspect="1"/>
          </p:cNvPicPr>
          <p:nvPr/>
        </p:nvPicPr>
        <p:blipFill>
          <a:blip r:embed="rId5"/>
          <a:stretch>
            <a:fillRect/>
          </a:stretch>
        </p:blipFill>
        <p:spPr>
          <a:xfrm>
            <a:off x="6842499" y="1780267"/>
            <a:ext cx="1634870" cy="2767693"/>
          </a:xfrm>
          <a:prstGeom prst="rect">
            <a:avLst/>
          </a:prstGeom>
        </p:spPr>
      </p:pic>
      <p:pic>
        <p:nvPicPr>
          <p:cNvPr id="9" name="Picture 8"/>
          <p:cNvPicPr>
            <a:picLocks noChangeAspect="1"/>
          </p:cNvPicPr>
          <p:nvPr/>
        </p:nvPicPr>
        <p:blipFill>
          <a:blip r:embed="rId6"/>
          <a:stretch>
            <a:fillRect/>
          </a:stretch>
        </p:blipFill>
        <p:spPr>
          <a:xfrm>
            <a:off x="8700862" y="2021792"/>
            <a:ext cx="3129479" cy="2284639"/>
          </a:xfrm>
          <a:prstGeom prst="rect">
            <a:avLst/>
          </a:prstGeom>
        </p:spPr>
      </p:pic>
    </p:spTree>
    <p:extLst>
      <p:ext uri="{BB962C8B-B14F-4D97-AF65-F5344CB8AC3E}">
        <p14:creationId xmlns:p14="http://schemas.microsoft.com/office/powerpoint/2010/main" val="1284771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Import</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endParaRPr lang="id-ID" dirty="0" smtClean="0"/>
          </a:p>
          <a:p>
            <a:pPr marL="457200" lvl="1" indent="0">
              <a:buNone/>
            </a:pPr>
            <a:endParaRPr lang="id-ID" dirty="0"/>
          </a:p>
          <a:p>
            <a:pPr marL="457200" lvl="1" indent="0">
              <a:buNone/>
            </a:pPr>
            <a:r>
              <a:rPr lang="id-ID" dirty="0" smtClean="0"/>
              <a:t>.CSS</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p:txBody>
      </p:sp>
      <p:pic>
        <p:nvPicPr>
          <p:cNvPr id="2" name="Picture 1"/>
          <p:cNvPicPr>
            <a:picLocks noChangeAspect="1"/>
          </p:cNvPicPr>
          <p:nvPr/>
        </p:nvPicPr>
        <p:blipFill>
          <a:blip r:embed="rId3"/>
          <a:stretch>
            <a:fillRect/>
          </a:stretch>
        </p:blipFill>
        <p:spPr>
          <a:xfrm>
            <a:off x="4550678" y="1917846"/>
            <a:ext cx="3885975" cy="3293689"/>
          </a:xfrm>
          <a:prstGeom prst="rect">
            <a:avLst/>
          </a:prstGeom>
        </p:spPr>
      </p:pic>
    </p:spTree>
    <p:extLst>
      <p:ext uri="{BB962C8B-B14F-4D97-AF65-F5344CB8AC3E}">
        <p14:creationId xmlns:p14="http://schemas.microsoft.com/office/powerpoint/2010/main" val="311907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491719" y="2598059"/>
            <a:ext cx="3491138" cy="881743"/>
          </a:xfrm>
          <a:prstGeom prst="rect">
            <a:avLst/>
          </a:prstGeom>
          <a:solidFill>
            <a:srgbClr val="8037B7"/>
          </a:solidFill>
          <a:ln>
            <a:no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Mixin</a:t>
            </a:r>
            <a:endParaRPr lang="id-ID" sz="5400" dirty="0">
              <a:latin typeface="Brush Script MT" panose="03060802040406070304" pitchFamily="66" charset="0"/>
            </a:endParaRPr>
          </a:p>
        </p:txBody>
      </p:sp>
    </p:spTree>
    <p:extLst>
      <p:ext uri="{BB962C8B-B14F-4D97-AF65-F5344CB8AC3E}">
        <p14:creationId xmlns:p14="http://schemas.microsoft.com/office/powerpoint/2010/main" val="10810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506233" y="2322287"/>
            <a:ext cx="3491138" cy="881743"/>
          </a:xfrm>
          <a:prstGeom prst="rect">
            <a:avLst/>
          </a:prstGeom>
          <a:solidFill>
            <a:srgbClr val="8037B7"/>
          </a:solidFill>
          <a:ln>
            <a:noFill/>
          </a:ln>
          <a:effectLst/>
        </p:spPr>
        <p:txBody>
          <a:bodyPr vert="horz" lIns="91440" tIns="45720" rIns="91440" bIns="45720" rtlCol="0" anchor="ctr">
            <a:normAutofit fontScale="9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What is Sass ?</a:t>
            </a:r>
            <a:endParaRPr lang="id-ID" sz="5400" dirty="0">
              <a:latin typeface="Brush Script MT" panose="03060802040406070304" pitchFamily="66" charset="0"/>
            </a:endParaRPr>
          </a:p>
        </p:txBody>
      </p:sp>
    </p:spTree>
    <p:extLst>
      <p:ext uri="{BB962C8B-B14F-4D97-AF65-F5344CB8AC3E}">
        <p14:creationId xmlns:p14="http://schemas.microsoft.com/office/powerpoint/2010/main" val="2249750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Mixin</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en-US" dirty="0"/>
              <a:t> A </a:t>
            </a:r>
            <a:r>
              <a:rPr lang="en-US" dirty="0" err="1"/>
              <a:t>mixin</a:t>
            </a:r>
            <a:r>
              <a:rPr lang="en-US" dirty="0"/>
              <a:t> lets you make groups of CSS declarations that you want to reuse throughout your </a:t>
            </a:r>
            <a:r>
              <a:rPr lang="en-US" dirty="0" smtClean="0"/>
              <a:t>site</a:t>
            </a:r>
            <a:r>
              <a:rPr lang="id-ID" dirty="0" smtClean="0"/>
              <a:t>.</a:t>
            </a:r>
          </a:p>
        </p:txBody>
      </p:sp>
    </p:spTree>
    <p:extLst>
      <p:ext uri="{BB962C8B-B14F-4D97-AF65-F5344CB8AC3E}">
        <p14:creationId xmlns:p14="http://schemas.microsoft.com/office/powerpoint/2010/main" val="1483633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Mixin</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537030"/>
            <a:ext cx="10018713" cy="5254172"/>
          </a:xfrm>
        </p:spPr>
        <p:txBody>
          <a:bodyPr numCol="2">
            <a:normAutofit/>
          </a:bodyPr>
          <a:lstStyle/>
          <a:p>
            <a:pPr marL="0" indent="0">
              <a:buNone/>
            </a:pPr>
            <a:endParaRPr lang="id-ID" dirty="0"/>
          </a:p>
          <a:p>
            <a:pPr marL="0" indent="0" algn="ctr">
              <a:buNone/>
            </a:pPr>
            <a:r>
              <a:rPr lang="id-ID" sz="1800" b="1" cap="all" dirty="0" smtClean="0"/>
              <a:t>Sass SYNTAX</a:t>
            </a:r>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457200" lvl="1" indent="0" algn="ctr">
              <a:buNone/>
            </a:pPr>
            <a:r>
              <a:rPr lang="id-ID" sz="1800" b="1" cap="all" dirty="0" smtClean="0"/>
              <a:t>SCSS </a:t>
            </a:r>
            <a:r>
              <a:rPr lang="id-ID" sz="1800" b="1" cap="all" dirty="0"/>
              <a:t>SYNTAX</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3" name="Picture 2"/>
          <p:cNvPicPr>
            <a:picLocks noChangeAspect="1"/>
          </p:cNvPicPr>
          <p:nvPr/>
        </p:nvPicPr>
        <p:blipFill>
          <a:blip r:embed="rId3"/>
          <a:stretch>
            <a:fillRect/>
          </a:stretch>
        </p:blipFill>
        <p:spPr>
          <a:xfrm>
            <a:off x="2261276" y="1941968"/>
            <a:ext cx="3602496" cy="2864280"/>
          </a:xfrm>
          <a:prstGeom prst="rect">
            <a:avLst/>
          </a:prstGeom>
        </p:spPr>
      </p:pic>
      <p:pic>
        <p:nvPicPr>
          <p:cNvPr id="6" name="Picture 5"/>
          <p:cNvPicPr>
            <a:picLocks noChangeAspect="1"/>
          </p:cNvPicPr>
          <p:nvPr/>
        </p:nvPicPr>
        <p:blipFill>
          <a:blip r:embed="rId4"/>
          <a:stretch>
            <a:fillRect/>
          </a:stretch>
        </p:blipFill>
        <p:spPr>
          <a:xfrm>
            <a:off x="7177541" y="1941968"/>
            <a:ext cx="4146793" cy="2864280"/>
          </a:xfrm>
          <a:prstGeom prst="rect">
            <a:avLst/>
          </a:prstGeom>
        </p:spPr>
      </p:pic>
    </p:spTree>
    <p:extLst>
      <p:ext uri="{BB962C8B-B14F-4D97-AF65-F5344CB8AC3E}">
        <p14:creationId xmlns:p14="http://schemas.microsoft.com/office/powerpoint/2010/main" val="2474080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Mixin</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537030"/>
            <a:ext cx="10018713" cy="5254172"/>
          </a:xfrm>
        </p:spPr>
        <p:txBody>
          <a:bodyPr numCol="2">
            <a:normAutofit/>
          </a:bodyPr>
          <a:lstStyle/>
          <a:p>
            <a:pPr marL="457200" lvl="1" indent="0">
              <a:buNone/>
            </a:pPr>
            <a:r>
              <a:rPr lang="id-ID" dirty="0" smtClean="0"/>
              <a:t>.CSS</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7" name="Picture 6"/>
          <p:cNvPicPr>
            <a:picLocks noChangeAspect="1"/>
          </p:cNvPicPr>
          <p:nvPr/>
        </p:nvPicPr>
        <p:blipFill>
          <a:blip r:embed="rId3"/>
          <a:stretch>
            <a:fillRect/>
          </a:stretch>
        </p:blipFill>
        <p:spPr>
          <a:xfrm>
            <a:off x="2002971" y="1373233"/>
            <a:ext cx="3537484" cy="2255339"/>
          </a:xfrm>
          <a:prstGeom prst="rect">
            <a:avLst/>
          </a:prstGeom>
        </p:spPr>
      </p:pic>
    </p:spTree>
    <p:extLst>
      <p:ext uri="{BB962C8B-B14F-4D97-AF65-F5344CB8AC3E}">
        <p14:creationId xmlns:p14="http://schemas.microsoft.com/office/powerpoint/2010/main" val="1258572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491719" y="2598059"/>
            <a:ext cx="3491138" cy="881743"/>
          </a:xfrm>
          <a:prstGeom prst="rect">
            <a:avLst/>
          </a:prstGeom>
          <a:solidFill>
            <a:srgbClr val="8037B7"/>
          </a:solidFill>
          <a:ln>
            <a:noFill/>
          </a:ln>
          <a:effectLst/>
        </p:spPr>
        <p:txBody>
          <a:bodyPr vert="horz" lIns="91440" tIns="45720" rIns="91440" bIns="45720" rtlCol="0" anchor="ctr">
            <a:normAutofit fontScale="7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Extend/Inheritance</a:t>
            </a:r>
            <a:endParaRPr lang="id-ID" sz="5400" dirty="0">
              <a:latin typeface="Brush Script MT" panose="03060802040406070304" pitchFamily="66" charset="0"/>
            </a:endParaRPr>
          </a:p>
        </p:txBody>
      </p:sp>
    </p:spTree>
    <p:extLst>
      <p:ext uri="{BB962C8B-B14F-4D97-AF65-F5344CB8AC3E}">
        <p14:creationId xmlns:p14="http://schemas.microsoft.com/office/powerpoint/2010/main" val="897586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Extend/Inheritance</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en-US" dirty="0"/>
              <a:t> Using </a:t>
            </a:r>
            <a:r>
              <a:rPr lang="en-US" i="1" dirty="0"/>
              <a:t>@extend</a:t>
            </a:r>
            <a:r>
              <a:rPr lang="en-US" dirty="0"/>
              <a:t> lets you share a set of CSS properties from one selector to </a:t>
            </a:r>
            <a:r>
              <a:rPr lang="en-US" dirty="0" smtClean="0"/>
              <a:t>another</a:t>
            </a:r>
            <a:r>
              <a:rPr lang="id-ID" dirty="0" smtClean="0"/>
              <a:t>.</a:t>
            </a:r>
          </a:p>
        </p:txBody>
      </p:sp>
    </p:spTree>
    <p:extLst>
      <p:ext uri="{BB962C8B-B14F-4D97-AF65-F5344CB8AC3E}">
        <p14:creationId xmlns:p14="http://schemas.microsoft.com/office/powerpoint/2010/main" val="3846120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a:latin typeface="Brush Script MT" panose="03060802040406070304" pitchFamily="66" charset="0"/>
              </a:rPr>
              <a:t>Extend/Inheritance</a:t>
            </a:r>
          </a:p>
        </p:txBody>
      </p:sp>
      <p:sp>
        <p:nvSpPr>
          <p:cNvPr id="5" name="Content Placeholder 4"/>
          <p:cNvSpPr>
            <a:spLocks noGrp="1"/>
          </p:cNvSpPr>
          <p:nvPr>
            <p:ph idx="1"/>
          </p:nvPr>
        </p:nvSpPr>
        <p:spPr>
          <a:xfrm>
            <a:off x="1484310" y="537030"/>
            <a:ext cx="10018713" cy="5254172"/>
          </a:xfrm>
        </p:spPr>
        <p:txBody>
          <a:bodyPr numCol="2">
            <a:normAutofit/>
          </a:bodyPr>
          <a:lstStyle/>
          <a:p>
            <a:pPr marL="0" indent="0">
              <a:buNone/>
            </a:pPr>
            <a:endParaRPr lang="id-ID" dirty="0"/>
          </a:p>
          <a:p>
            <a:pPr marL="0" indent="0" algn="ctr">
              <a:buNone/>
            </a:pPr>
            <a:r>
              <a:rPr lang="id-ID" sz="1800" b="1" cap="all" dirty="0" smtClean="0"/>
              <a:t>Sass SYNTAX</a:t>
            </a:r>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457200" lvl="1" indent="0" algn="ctr">
              <a:buNone/>
            </a:pPr>
            <a:r>
              <a:rPr lang="id-ID" sz="1800" b="1" cap="all" dirty="0" smtClean="0"/>
              <a:t>SCSS </a:t>
            </a:r>
            <a:r>
              <a:rPr lang="id-ID" sz="1800" b="1" cap="all" dirty="0"/>
              <a:t>SYNTAX</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2" name="Picture 1"/>
          <p:cNvPicPr>
            <a:picLocks noChangeAspect="1"/>
          </p:cNvPicPr>
          <p:nvPr/>
        </p:nvPicPr>
        <p:blipFill>
          <a:blip r:embed="rId3"/>
          <a:stretch>
            <a:fillRect/>
          </a:stretch>
        </p:blipFill>
        <p:spPr>
          <a:xfrm>
            <a:off x="2969758" y="1643742"/>
            <a:ext cx="2081213" cy="4415391"/>
          </a:xfrm>
          <a:prstGeom prst="rect">
            <a:avLst/>
          </a:prstGeom>
        </p:spPr>
      </p:pic>
      <p:pic>
        <p:nvPicPr>
          <p:cNvPr id="7" name="Picture 6"/>
          <p:cNvPicPr>
            <a:picLocks noChangeAspect="1"/>
          </p:cNvPicPr>
          <p:nvPr/>
        </p:nvPicPr>
        <p:blipFill>
          <a:blip r:embed="rId4"/>
          <a:stretch>
            <a:fillRect/>
          </a:stretch>
        </p:blipFill>
        <p:spPr>
          <a:xfrm>
            <a:off x="8277678" y="1555912"/>
            <a:ext cx="1790700" cy="4591050"/>
          </a:xfrm>
          <a:prstGeom prst="rect">
            <a:avLst/>
          </a:prstGeom>
        </p:spPr>
      </p:pic>
    </p:spTree>
    <p:extLst>
      <p:ext uri="{BB962C8B-B14F-4D97-AF65-F5344CB8AC3E}">
        <p14:creationId xmlns:p14="http://schemas.microsoft.com/office/powerpoint/2010/main" val="2727759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Extend/Inheritance</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id-ID" dirty="0" smtClean="0"/>
              <a:t>.CSS</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p:txBody>
      </p:sp>
      <p:pic>
        <p:nvPicPr>
          <p:cNvPr id="6" name="Content Placeholder 1"/>
          <p:cNvPicPr>
            <a:picLocks noChangeAspect="1"/>
          </p:cNvPicPr>
          <p:nvPr/>
        </p:nvPicPr>
        <p:blipFill>
          <a:blip r:embed="rId3"/>
          <a:stretch>
            <a:fillRect/>
          </a:stretch>
        </p:blipFill>
        <p:spPr>
          <a:xfrm>
            <a:off x="2830286" y="1199755"/>
            <a:ext cx="3400085" cy="4841817"/>
          </a:xfrm>
          <a:prstGeom prst="rect">
            <a:avLst/>
          </a:prstGeom>
        </p:spPr>
      </p:pic>
    </p:spTree>
    <p:extLst>
      <p:ext uri="{BB962C8B-B14F-4D97-AF65-F5344CB8AC3E}">
        <p14:creationId xmlns:p14="http://schemas.microsoft.com/office/powerpoint/2010/main" val="227626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491719" y="2598059"/>
            <a:ext cx="3491138" cy="881743"/>
          </a:xfrm>
          <a:prstGeom prst="rect">
            <a:avLst/>
          </a:prstGeom>
          <a:solidFill>
            <a:srgbClr val="8037B7"/>
          </a:solidFill>
          <a:ln>
            <a:no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Operators</a:t>
            </a:r>
            <a:endParaRPr lang="id-ID" sz="5400" dirty="0">
              <a:latin typeface="Brush Script MT" panose="03060802040406070304" pitchFamily="66" charset="0"/>
            </a:endParaRPr>
          </a:p>
        </p:txBody>
      </p:sp>
    </p:spTree>
    <p:extLst>
      <p:ext uri="{BB962C8B-B14F-4D97-AF65-F5344CB8AC3E}">
        <p14:creationId xmlns:p14="http://schemas.microsoft.com/office/powerpoint/2010/main" val="1494774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a:latin typeface="Brush Script MT" panose="03060802040406070304" pitchFamily="66" charset="0"/>
              </a:rPr>
              <a:t>Extend/Inheritance</a:t>
            </a:r>
          </a:p>
        </p:txBody>
      </p:sp>
      <p:sp>
        <p:nvSpPr>
          <p:cNvPr id="5" name="Content Placeholder 4"/>
          <p:cNvSpPr>
            <a:spLocks noGrp="1"/>
          </p:cNvSpPr>
          <p:nvPr>
            <p:ph idx="1"/>
          </p:nvPr>
        </p:nvSpPr>
        <p:spPr>
          <a:xfrm>
            <a:off x="1484310" y="537030"/>
            <a:ext cx="10018713" cy="5254172"/>
          </a:xfrm>
        </p:spPr>
        <p:txBody>
          <a:bodyPr numCol="2">
            <a:normAutofit/>
          </a:bodyPr>
          <a:lstStyle/>
          <a:p>
            <a:pPr marL="0" indent="0">
              <a:buNone/>
            </a:pPr>
            <a:endParaRPr lang="id-ID" dirty="0"/>
          </a:p>
          <a:p>
            <a:pPr marL="0" indent="0" algn="ctr">
              <a:buNone/>
            </a:pPr>
            <a:r>
              <a:rPr lang="id-ID" sz="1800" b="1" cap="all" dirty="0" smtClean="0"/>
              <a:t>Sass SYNTAX</a:t>
            </a:r>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0" indent="0" algn="ctr">
              <a:buNone/>
            </a:pPr>
            <a:endParaRPr lang="id-ID" sz="2000" b="1" cap="all" dirty="0"/>
          </a:p>
          <a:p>
            <a:pPr marL="0" indent="0" algn="ctr">
              <a:buNone/>
            </a:pPr>
            <a:endParaRPr lang="id-ID" sz="2000" b="1" cap="all" dirty="0" smtClean="0"/>
          </a:p>
          <a:p>
            <a:pPr marL="457200" lvl="1" indent="0" algn="ctr">
              <a:buNone/>
            </a:pPr>
            <a:r>
              <a:rPr lang="id-ID" sz="1800" b="1" cap="all" dirty="0" smtClean="0"/>
              <a:t>SCSS </a:t>
            </a:r>
            <a:r>
              <a:rPr lang="id-ID" sz="1800" b="1" cap="all" dirty="0"/>
              <a:t>SYNTAX</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a:p>
          <a:p>
            <a:pPr marL="457200" lvl="1" indent="0">
              <a:buNone/>
            </a:pPr>
            <a:endParaRPr lang="id-ID" dirty="0" smtClean="0"/>
          </a:p>
          <a:p>
            <a:pPr marL="457200" lvl="1" indent="0">
              <a:buNone/>
            </a:pPr>
            <a:endParaRPr lang="id-ID" dirty="0" smtClean="0"/>
          </a:p>
        </p:txBody>
      </p:sp>
      <p:pic>
        <p:nvPicPr>
          <p:cNvPr id="3" name="Picture 2"/>
          <p:cNvPicPr>
            <a:picLocks noChangeAspect="1"/>
          </p:cNvPicPr>
          <p:nvPr/>
        </p:nvPicPr>
        <p:blipFill>
          <a:blip r:embed="rId3"/>
          <a:stretch>
            <a:fillRect/>
          </a:stretch>
        </p:blipFill>
        <p:spPr>
          <a:xfrm>
            <a:off x="2557008" y="1657122"/>
            <a:ext cx="2992372" cy="3205163"/>
          </a:xfrm>
          <a:prstGeom prst="rect">
            <a:avLst/>
          </a:prstGeom>
        </p:spPr>
      </p:pic>
      <p:pic>
        <p:nvPicPr>
          <p:cNvPr id="6" name="Picture 5"/>
          <p:cNvPicPr>
            <a:picLocks noChangeAspect="1"/>
          </p:cNvPicPr>
          <p:nvPr/>
        </p:nvPicPr>
        <p:blipFill>
          <a:blip r:embed="rId4"/>
          <a:stretch>
            <a:fillRect/>
          </a:stretch>
        </p:blipFill>
        <p:spPr>
          <a:xfrm>
            <a:off x="7759664" y="1642609"/>
            <a:ext cx="2812591" cy="3219676"/>
          </a:xfrm>
          <a:prstGeom prst="rect">
            <a:avLst/>
          </a:prstGeom>
        </p:spPr>
      </p:pic>
    </p:spTree>
    <p:extLst>
      <p:ext uri="{BB962C8B-B14F-4D97-AF65-F5344CB8AC3E}">
        <p14:creationId xmlns:p14="http://schemas.microsoft.com/office/powerpoint/2010/main" val="3141407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Operators</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id-ID" dirty="0" smtClean="0"/>
              <a:t>.CSS</a:t>
            </a:r>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a:p>
            <a:pPr marL="457200" lvl="1" indent="0">
              <a:buNone/>
            </a:pPr>
            <a:endParaRPr lang="id-ID" dirty="0"/>
          </a:p>
          <a:p>
            <a:pPr marL="457200" lvl="1" indent="0">
              <a:buNone/>
            </a:pPr>
            <a:endParaRPr lang="id-ID" dirty="0" smtClean="0"/>
          </a:p>
        </p:txBody>
      </p:sp>
      <p:pic>
        <p:nvPicPr>
          <p:cNvPr id="2" name="Picture 1"/>
          <p:cNvPicPr>
            <a:picLocks noChangeAspect="1"/>
          </p:cNvPicPr>
          <p:nvPr/>
        </p:nvPicPr>
        <p:blipFill>
          <a:blip r:embed="rId3"/>
          <a:stretch>
            <a:fillRect/>
          </a:stretch>
        </p:blipFill>
        <p:spPr>
          <a:xfrm>
            <a:off x="2043792" y="1671863"/>
            <a:ext cx="2620995" cy="3669393"/>
          </a:xfrm>
          <a:prstGeom prst="rect">
            <a:avLst/>
          </a:prstGeom>
        </p:spPr>
      </p:pic>
    </p:spTree>
    <p:extLst>
      <p:ext uri="{BB962C8B-B14F-4D97-AF65-F5344CB8AC3E}">
        <p14:creationId xmlns:p14="http://schemas.microsoft.com/office/powerpoint/2010/main" val="3359835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030A0"/>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lstStyle/>
          <a:p>
            <a:r>
              <a:rPr lang="id-ID" dirty="0" smtClean="0">
                <a:latin typeface="Brush Script MT" panose="03060802040406070304" pitchFamily="66" charset="0"/>
              </a:rPr>
              <a:t>How its work ?</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endParaRPr lang="id-ID" dirty="0" smtClean="0"/>
          </a:p>
        </p:txBody>
      </p:sp>
      <p:pic>
        <p:nvPicPr>
          <p:cNvPr id="1026" name="Picture 2" descr="http://www.1stwebdesigner.com/wp-content/uploads/2012/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504" y="2120900"/>
            <a:ext cx="6667500" cy="2038350"/>
          </a:xfrm>
          <a:prstGeom prst="rect">
            <a:avLst/>
          </a:prstGeom>
          <a:solidFill>
            <a:schemeClr val="accent1"/>
          </a:solidFill>
        </p:spPr>
      </p:pic>
      <p:sp>
        <p:nvSpPr>
          <p:cNvPr id="2" name="Rectangle 1"/>
          <p:cNvSpPr/>
          <p:nvPr/>
        </p:nvSpPr>
        <p:spPr>
          <a:xfrm>
            <a:off x="2686504" y="2120900"/>
            <a:ext cx="6667500" cy="2038350"/>
          </a:xfrm>
          <a:prstGeom prst="rect">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31149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rush Script MT" panose="03060802040406070304" pitchFamily="66" charset="0"/>
              </a:rPr>
              <a:t>Thanks</a:t>
            </a:r>
            <a:endParaRPr lang="id-ID" dirty="0"/>
          </a:p>
        </p:txBody>
      </p:sp>
      <p:sp>
        <p:nvSpPr>
          <p:cNvPr id="3" name="Content Placeholder 2"/>
          <p:cNvSpPr>
            <a:spLocks noGrp="1"/>
          </p:cNvSpPr>
          <p:nvPr>
            <p:ph idx="1"/>
          </p:nvPr>
        </p:nvSpPr>
        <p:spPr>
          <a:xfrm>
            <a:off x="8617630" y="5105399"/>
            <a:ext cx="10018713" cy="3124201"/>
          </a:xfrm>
        </p:spPr>
        <p:txBody>
          <a:bodyPr/>
          <a:lstStyle/>
          <a:p>
            <a:pPr marL="0" indent="0">
              <a:buNone/>
            </a:pPr>
            <a:r>
              <a:rPr lang="id-ID" dirty="0">
                <a:solidFill>
                  <a:schemeClr val="bg1"/>
                </a:solidFill>
              </a:rPr>
              <a:t>http://sass-lang.com/guide</a:t>
            </a:r>
          </a:p>
        </p:txBody>
      </p:sp>
    </p:spTree>
    <p:extLst>
      <p:ext uri="{BB962C8B-B14F-4D97-AF65-F5344CB8AC3E}">
        <p14:creationId xmlns:p14="http://schemas.microsoft.com/office/powerpoint/2010/main" val="697661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Source</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id-ID" dirty="0"/>
              <a:t>https://forwardhq.com/help/installing-ruby-windows</a:t>
            </a:r>
            <a:endParaRPr lang="id-ID" dirty="0" smtClean="0"/>
          </a:p>
          <a:p>
            <a:pPr marL="457200" lvl="1" indent="0">
              <a:buNone/>
            </a:pPr>
            <a:r>
              <a:rPr lang="id-ID" dirty="0" smtClean="0"/>
              <a:t>http</a:t>
            </a:r>
            <a:r>
              <a:rPr lang="id-ID" dirty="0"/>
              <a:t>://www.impressivewebs.com/sass-on-windows</a:t>
            </a:r>
            <a:r>
              <a:rPr lang="id-ID" dirty="0" smtClean="0"/>
              <a:t>/</a:t>
            </a:r>
            <a:endParaRPr lang="id-ID" dirty="0"/>
          </a:p>
          <a:p>
            <a:pPr marL="457200" lvl="1" indent="0">
              <a:buNone/>
            </a:pPr>
            <a:r>
              <a:rPr lang="id-ID" dirty="0" smtClean="0"/>
              <a:t>http</a:t>
            </a:r>
            <a:r>
              <a:rPr lang="id-ID" dirty="0"/>
              <a:t>://www.watchingthenet.com/how-to-navigate-through-folders-when-using-windows-command-prompt.html</a:t>
            </a:r>
            <a:endParaRPr lang="id-ID" dirty="0" smtClean="0"/>
          </a:p>
        </p:txBody>
      </p:sp>
    </p:spTree>
    <p:extLst>
      <p:ext uri="{BB962C8B-B14F-4D97-AF65-F5344CB8AC3E}">
        <p14:creationId xmlns:p14="http://schemas.microsoft.com/office/powerpoint/2010/main" val="1683561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506233" y="2322287"/>
            <a:ext cx="3491138" cy="881743"/>
          </a:xfrm>
          <a:prstGeom prst="rect">
            <a:avLst/>
          </a:prstGeom>
          <a:solidFill>
            <a:srgbClr val="8037B7"/>
          </a:solidFill>
          <a:ln>
            <a:noFill/>
          </a:ln>
          <a:effectLst/>
        </p:spPr>
        <p:txBody>
          <a:bodyPr vert="horz" lIns="91440" tIns="45720" rIns="91440" bIns="45720" rtlCol="0" anchor="ctr">
            <a:normAutofit fontScale="7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Dancing with Sass</a:t>
            </a:r>
            <a:endParaRPr lang="id-ID" sz="5400" dirty="0">
              <a:latin typeface="Brush Script MT" panose="03060802040406070304" pitchFamily="66" charset="0"/>
            </a:endParaRPr>
          </a:p>
        </p:txBody>
      </p:sp>
    </p:spTree>
    <p:extLst>
      <p:ext uri="{BB962C8B-B14F-4D97-AF65-F5344CB8AC3E}">
        <p14:creationId xmlns:p14="http://schemas.microsoft.com/office/powerpoint/2010/main" val="497737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lstStyle/>
          <a:p>
            <a:r>
              <a:rPr lang="id-ID" dirty="0" smtClean="0">
                <a:latin typeface="Brush Script MT" panose="03060802040406070304" pitchFamily="66" charset="0"/>
              </a:rPr>
              <a:t>Installation</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0" indent="0">
              <a:buNone/>
            </a:pPr>
            <a:r>
              <a:rPr lang="id-ID" dirty="0">
                <a:hlinkClick r:id="rId3"/>
              </a:rPr>
              <a:t>http://rubyinstaller.org/downloads</a:t>
            </a:r>
            <a:r>
              <a:rPr lang="id-ID" dirty="0" smtClean="0">
                <a:hlinkClick r:id="rId3"/>
              </a:rPr>
              <a:t>/</a:t>
            </a:r>
            <a:endParaRPr lang="id-ID" dirty="0" smtClean="0"/>
          </a:p>
          <a:p>
            <a:pPr marL="0" indent="0">
              <a:buNone/>
            </a:pPr>
            <a:r>
              <a:rPr lang="id-ID" dirty="0" smtClean="0"/>
              <a:t>or</a:t>
            </a:r>
          </a:p>
          <a:p>
            <a:pPr marL="0" indent="0">
              <a:buNone/>
            </a:pPr>
            <a:r>
              <a:rPr lang="id-ID" dirty="0">
                <a:hlinkClick r:id="rId4"/>
              </a:rPr>
              <a:t>https://</a:t>
            </a:r>
            <a:r>
              <a:rPr lang="id-ID" dirty="0" smtClean="0">
                <a:hlinkClick r:id="rId4"/>
              </a:rPr>
              <a:t>rubygems.org/pages/download</a:t>
            </a:r>
            <a:endParaRPr lang="id-ID" dirty="0"/>
          </a:p>
          <a:p>
            <a:pPr marL="0" indent="0">
              <a:buNone/>
            </a:pPr>
            <a:endParaRPr lang="id-ID" dirty="0" smtClean="0"/>
          </a:p>
          <a:p>
            <a:pPr marL="0" indent="0">
              <a:buNone/>
            </a:pPr>
            <a:r>
              <a:rPr lang="id-ID" dirty="0" smtClean="0"/>
              <a:t>Tutorial :</a:t>
            </a:r>
          </a:p>
          <a:p>
            <a:pPr marL="0" indent="0">
              <a:buNone/>
            </a:pPr>
            <a:r>
              <a:rPr lang="id-ID" dirty="0"/>
              <a:t>http://leveluptuts.com/tutorials/sass-tutorials/1-how-install-sass</a:t>
            </a:r>
            <a:endParaRPr lang="id-ID" dirty="0" smtClean="0"/>
          </a:p>
        </p:txBody>
      </p:sp>
    </p:spTree>
    <p:extLst>
      <p:ext uri="{BB962C8B-B14F-4D97-AF65-F5344CB8AC3E}">
        <p14:creationId xmlns:p14="http://schemas.microsoft.com/office/powerpoint/2010/main" val="2648769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506233" y="2322287"/>
            <a:ext cx="3491138" cy="881743"/>
          </a:xfrm>
          <a:prstGeom prst="rect">
            <a:avLst/>
          </a:prstGeom>
          <a:solidFill>
            <a:srgbClr val="8037B7"/>
          </a:solidFill>
          <a:ln>
            <a:no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Preprocessing</a:t>
            </a:r>
            <a:endParaRPr lang="id-ID" sz="5400" dirty="0">
              <a:latin typeface="Brush Script MT" panose="03060802040406070304" pitchFamily="66" charset="0"/>
            </a:endParaRPr>
          </a:p>
        </p:txBody>
      </p:sp>
    </p:spTree>
    <p:extLst>
      <p:ext uri="{BB962C8B-B14F-4D97-AF65-F5344CB8AC3E}">
        <p14:creationId xmlns:p14="http://schemas.microsoft.com/office/powerpoint/2010/main" val="1501807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lstStyle/>
          <a:p>
            <a:r>
              <a:rPr lang="id-ID" dirty="0" smtClean="0">
                <a:latin typeface="Brush Script MT" panose="03060802040406070304" pitchFamily="66" charset="0"/>
              </a:rPr>
              <a:t>Preprocessing</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lnSpcReduction="10000"/>
          </a:bodyPr>
          <a:lstStyle/>
          <a:p>
            <a:pPr>
              <a:buFont typeface="Wingdings" panose="05000000000000000000" pitchFamily="2" charset="2"/>
              <a:buChar char="§"/>
            </a:pPr>
            <a:r>
              <a:rPr lang="id-ID" dirty="0" smtClean="0"/>
              <a:t>CSS</a:t>
            </a:r>
            <a:endParaRPr lang="id-ID" dirty="0"/>
          </a:p>
          <a:p>
            <a:pPr lvl="1">
              <a:buFont typeface="Arial" panose="020B0604020202020204" pitchFamily="34" charset="0"/>
              <a:buChar char="•"/>
            </a:pPr>
            <a:r>
              <a:rPr lang="id-ID" dirty="0"/>
              <a:t>Fun</a:t>
            </a:r>
          </a:p>
          <a:p>
            <a:pPr lvl="1">
              <a:buFont typeface="Arial" panose="020B0604020202020204" pitchFamily="34" charset="0"/>
              <a:buChar char="•"/>
            </a:pPr>
            <a:r>
              <a:rPr lang="id-ID" dirty="0"/>
              <a:t>Stylesheets are getting larger</a:t>
            </a:r>
          </a:p>
          <a:p>
            <a:pPr lvl="1">
              <a:buFont typeface="Arial" panose="020B0604020202020204" pitchFamily="34" charset="0"/>
              <a:buChar char="•"/>
            </a:pPr>
            <a:r>
              <a:rPr lang="id-ID" dirty="0"/>
              <a:t>More complex</a:t>
            </a:r>
          </a:p>
          <a:p>
            <a:pPr lvl="1">
              <a:buFont typeface="Arial" panose="020B0604020202020204" pitchFamily="34" charset="0"/>
              <a:buChar char="•"/>
            </a:pPr>
            <a:r>
              <a:rPr lang="id-ID" dirty="0"/>
              <a:t>Harder to maintain</a:t>
            </a:r>
            <a:endParaRPr lang="id-ID" dirty="0" smtClean="0"/>
          </a:p>
          <a:p>
            <a:pPr>
              <a:buFont typeface="Wingdings" panose="05000000000000000000" pitchFamily="2" charset="2"/>
              <a:buChar char="§"/>
            </a:pPr>
            <a:r>
              <a:rPr lang="id-ID" dirty="0" smtClean="0"/>
              <a:t>Sass</a:t>
            </a:r>
          </a:p>
          <a:p>
            <a:pPr lvl="1">
              <a:buFont typeface="Arial" panose="020B0604020202020204" pitchFamily="34" charset="0"/>
              <a:buChar char="•"/>
            </a:pPr>
            <a:r>
              <a:rPr lang="id-ID" dirty="0" smtClean="0"/>
              <a:t>Preprocessor</a:t>
            </a:r>
          </a:p>
          <a:p>
            <a:pPr lvl="2">
              <a:buFont typeface="Wingdings" panose="05000000000000000000" pitchFamily="2" charset="2"/>
              <a:buChar char="ü"/>
            </a:pPr>
            <a:r>
              <a:rPr lang="id-ID" dirty="0" smtClean="0"/>
              <a:t>Variables</a:t>
            </a:r>
          </a:p>
          <a:p>
            <a:pPr lvl="2">
              <a:buFont typeface="Wingdings" panose="05000000000000000000" pitchFamily="2" charset="2"/>
              <a:buChar char="ü"/>
            </a:pPr>
            <a:r>
              <a:rPr lang="id-ID" dirty="0" smtClean="0"/>
              <a:t>Nesting</a:t>
            </a:r>
          </a:p>
          <a:p>
            <a:pPr lvl="2">
              <a:buFont typeface="Wingdings" panose="05000000000000000000" pitchFamily="2" charset="2"/>
              <a:buChar char="ü"/>
            </a:pPr>
            <a:r>
              <a:rPr lang="id-ID" dirty="0" smtClean="0"/>
              <a:t>Mixins</a:t>
            </a:r>
          </a:p>
          <a:p>
            <a:pPr lvl="2">
              <a:buFont typeface="Wingdings" panose="05000000000000000000" pitchFamily="2" charset="2"/>
              <a:buChar char="ü"/>
            </a:pPr>
            <a:r>
              <a:rPr lang="id-ID" dirty="0" smtClean="0"/>
              <a:t>Inheritance</a:t>
            </a:r>
          </a:p>
          <a:p>
            <a:pPr marL="457200" lvl="1" indent="0">
              <a:buNone/>
            </a:pPr>
            <a:endParaRPr lang="id-ID" dirty="0" smtClean="0"/>
          </a:p>
        </p:txBody>
      </p:sp>
    </p:spTree>
    <p:extLst>
      <p:ext uri="{BB962C8B-B14F-4D97-AF65-F5344CB8AC3E}">
        <p14:creationId xmlns:p14="http://schemas.microsoft.com/office/powerpoint/2010/main" val="11182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491719" y="2598059"/>
            <a:ext cx="3491138" cy="881743"/>
          </a:xfrm>
          <a:prstGeom prst="rect">
            <a:avLst/>
          </a:prstGeom>
          <a:solidFill>
            <a:srgbClr val="8037B7"/>
          </a:solidFill>
          <a:ln>
            <a:noFill/>
          </a:ln>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5400" dirty="0" smtClean="0">
                <a:latin typeface="Brush Script MT" panose="03060802040406070304" pitchFamily="66" charset="0"/>
              </a:rPr>
              <a:t>Variables</a:t>
            </a:r>
            <a:endParaRPr lang="id-ID" sz="5400" dirty="0">
              <a:latin typeface="Brush Script MT" panose="03060802040406070304" pitchFamily="66" charset="0"/>
            </a:endParaRPr>
          </a:p>
        </p:txBody>
      </p:sp>
    </p:spTree>
    <p:extLst>
      <p:ext uri="{BB962C8B-B14F-4D97-AF65-F5344CB8AC3E}">
        <p14:creationId xmlns:p14="http://schemas.microsoft.com/office/powerpoint/2010/main" val="4772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0862" y="0"/>
            <a:ext cx="3491138" cy="881743"/>
          </a:xfrm>
        </p:spPr>
        <p:txBody>
          <a:bodyPr>
            <a:normAutofit/>
          </a:bodyPr>
          <a:lstStyle/>
          <a:p>
            <a:r>
              <a:rPr lang="id-ID" dirty="0" smtClean="0">
                <a:latin typeface="Brush Script MT" panose="03060802040406070304" pitchFamily="66" charset="0"/>
              </a:rPr>
              <a:t>Variables</a:t>
            </a:r>
            <a:endParaRPr lang="id-ID" dirty="0">
              <a:latin typeface="Brush Script MT" panose="03060802040406070304" pitchFamily="66" charset="0"/>
            </a:endParaRPr>
          </a:p>
        </p:txBody>
      </p:sp>
      <p:sp>
        <p:nvSpPr>
          <p:cNvPr id="5" name="Content Placeholder 4"/>
          <p:cNvSpPr>
            <a:spLocks noGrp="1"/>
          </p:cNvSpPr>
          <p:nvPr>
            <p:ph idx="1"/>
          </p:nvPr>
        </p:nvSpPr>
        <p:spPr>
          <a:xfrm>
            <a:off x="1484310" y="1132114"/>
            <a:ext cx="10018713" cy="4659087"/>
          </a:xfrm>
        </p:spPr>
        <p:txBody>
          <a:bodyPr>
            <a:normAutofit/>
          </a:bodyPr>
          <a:lstStyle/>
          <a:p>
            <a:pPr marL="457200" lvl="1" indent="0">
              <a:buNone/>
            </a:pPr>
            <a:r>
              <a:rPr lang="id-ID" dirty="0" smtClean="0"/>
              <a:t>Store many things like colors, font stacks, or any CSS value that you’ll want to reuse</a:t>
            </a:r>
          </a:p>
          <a:p>
            <a:pPr marL="457200" lvl="1" indent="0">
              <a:buNone/>
            </a:pPr>
            <a:endParaRPr lang="id-ID" dirty="0" smtClean="0"/>
          </a:p>
        </p:txBody>
      </p:sp>
    </p:spTree>
    <p:extLst>
      <p:ext uri="{BB962C8B-B14F-4D97-AF65-F5344CB8AC3E}">
        <p14:creationId xmlns:p14="http://schemas.microsoft.com/office/powerpoint/2010/main" val="2773215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1201</Words>
  <Application>Microsoft Office PowerPoint</Application>
  <PresentationFormat>Widescreen</PresentationFormat>
  <Paragraphs>273</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Brush Script MT</vt:lpstr>
      <vt:lpstr>Calibri</vt:lpstr>
      <vt:lpstr>Corbel</vt:lpstr>
      <vt:lpstr>Wingdings</vt:lpstr>
      <vt:lpstr>Parallax</vt:lpstr>
      <vt:lpstr>SASSY WITH</vt:lpstr>
      <vt:lpstr>PowerPoint Presentation</vt:lpstr>
      <vt:lpstr>How its work ?</vt:lpstr>
      <vt:lpstr>PowerPoint Presentation</vt:lpstr>
      <vt:lpstr>Installation</vt:lpstr>
      <vt:lpstr>PowerPoint Presentation</vt:lpstr>
      <vt:lpstr>Preprocessing</vt:lpstr>
      <vt:lpstr>PowerPoint Presentation</vt:lpstr>
      <vt:lpstr>Variables</vt:lpstr>
      <vt:lpstr>Variables</vt:lpstr>
      <vt:lpstr>Variables</vt:lpstr>
      <vt:lpstr>PowerPoint Presentation</vt:lpstr>
      <vt:lpstr>Nesting</vt:lpstr>
      <vt:lpstr>Nesting</vt:lpstr>
      <vt:lpstr>PowerPoint Presentation</vt:lpstr>
      <vt:lpstr>Import</vt:lpstr>
      <vt:lpstr>Import</vt:lpstr>
      <vt:lpstr>Import</vt:lpstr>
      <vt:lpstr>PowerPoint Presentation</vt:lpstr>
      <vt:lpstr>Mixin</vt:lpstr>
      <vt:lpstr>Mixin</vt:lpstr>
      <vt:lpstr>Mixin</vt:lpstr>
      <vt:lpstr>PowerPoint Presentation</vt:lpstr>
      <vt:lpstr>Extend/Inheritance</vt:lpstr>
      <vt:lpstr>Extend/Inheritance</vt:lpstr>
      <vt:lpstr>Extend/Inheritance</vt:lpstr>
      <vt:lpstr>PowerPoint Presentation</vt:lpstr>
      <vt:lpstr>Extend/Inheritance</vt:lpstr>
      <vt:lpstr>Operators</vt:lpstr>
      <vt:lpstr>Thanks</vt:lpstr>
      <vt:lpstr>Source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SASSY WITH</dc:title>
  <dc:creator>deni suswanto</dc:creator>
  <cp:lastModifiedBy>deni suswanto</cp:lastModifiedBy>
  <cp:revision>17</cp:revision>
  <dcterms:created xsi:type="dcterms:W3CDTF">2015-08-18T05:48:47Z</dcterms:created>
  <dcterms:modified xsi:type="dcterms:W3CDTF">2015-08-19T03:37:19Z</dcterms:modified>
</cp:coreProperties>
</file>