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6.xml" ContentType="application/vnd.openxmlformats-officedocument.presentationml.notesSlid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gif" ContentType="image/gif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94"/>
  </p:notesMasterIdLst>
  <p:sldIdLst>
    <p:sldId id="256" r:id="rId5"/>
    <p:sldId id="257" r:id="rId6"/>
    <p:sldId id="271" r:id="rId7"/>
    <p:sldId id="331" r:id="rId8"/>
    <p:sldId id="347" r:id="rId9"/>
    <p:sldId id="348" r:id="rId10"/>
    <p:sldId id="349" r:id="rId11"/>
    <p:sldId id="350" r:id="rId12"/>
    <p:sldId id="351" r:id="rId13"/>
    <p:sldId id="352" r:id="rId14"/>
    <p:sldId id="300" r:id="rId15"/>
    <p:sldId id="301" r:id="rId16"/>
    <p:sldId id="303" r:id="rId17"/>
    <p:sldId id="302" r:id="rId18"/>
    <p:sldId id="342" r:id="rId19"/>
    <p:sldId id="306" r:id="rId20"/>
    <p:sldId id="305" r:id="rId21"/>
    <p:sldId id="307" r:id="rId22"/>
    <p:sldId id="308" r:id="rId23"/>
    <p:sldId id="340" r:id="rId24"/>
    <p:sldId id="272" r:id="rId25"/>
    <p:sldId id="273" r:id="rId26"/>
    <p:sldId id="343" r:id="rId27"/>
    <p:sldId id="344" r:id="rId28"/>
    <p:sldId id="345" r:id="rId29"/>
    <p:sldId id="346" r:id="rId30"/>
    <p:sldId id="309" r:id="rId31"/>
    <p:sldId id="274" r:id="rId32"/>
    <p:sldId id="275" r:id="rId33"/>
    <p:sldId id="314" r:id="rId34"/>
    <p:sldId id="315" r:id="rId35"/>
    <p:sldId id="316" r:id="rId36"/>
    <p:sldId id="317" r:id="rId37"/>
    <p:sldId id="276" r:id="rId38"/>
    <p:sldId id="318" r:id="rId39"/>
    <p:sldId id="319" r:id="rId40"/>
    <p:sldId id="277" r:id="rId41"/>
    <p:sldId id="278" r:id="rId42"/>
    <p:sldId id="320" r:id="rId43"/>
    <p:sldId id="279" r:id="rId44"/>
    <p:sldId id="322" r:id="rId45"/>
    <p:sldId id="280" r:id="rId46"/>
    <p:sldId id="281" r:id="rId47"/>
    <p:sldId id="323" r:id="rId48"/>
    <p:sldId id="285" r:id="rId49"/>
    <p:sldId id="282" r:id="rId50"/>
    <p:sldId id="326" r:id="rId51"/>
    <p:sldId id="283" r:id="rId52"/>
    <p:sldId id="284" r:id="rId53"/>
    <p:sldId id="327" r:id="rId54"/>
    <p:sldId id="286" r:id="rId55"/>
    <p:sldId id="341" r:id="rId56"/>
    <p:sldId id="288" r:id="rId57"/>
    <p:sldId id="265" r:id="rId58"/>
    <p:sldId id="289" r:id="rId59"/>
    <p:sldId id="290" r:id="rId60"/>
    <p:sldId id="291" r:id="rId61"/>
    <p:sldId id="292" r:id="rId62"/>
    <p:sldId id="353" r:id="rId63"/>
    <p:sldId id="354" r:id="rId64"/>
    <p:sldId id="355" r:id="rId65"/>
    <p:sldId id="356" r:id="rId66"/>
    <p:sldId id="357" r:id="rId67"/>
    <p:sldId id="358" r:id="rId68"/>
    <p:sldId id="359" r:id="rId69"/>
    <p:sldId id="360" r:id="rId70"/>
    <p:sldId id="361" r:id="rId71"/>
    <p:sldId id="362" r:id="rId72"/>
    <p:sldId id="363" r:id="rId73"/>
    <p:sldId id="364" r:id="rId74"/>
    <p:sldId id="365" r:id="rId75"/>
    <p:sldId id="366" r:id="rId76"/>
    <p:sldId id="367" r:id="rId77"/>
    <p:sldId id="368" r:id="rId78"/>
    <p:sldId id="369" r:id="rId79"/>
    <p:sldId id="370" r:id="rId80"/>
    <p:sldId id="371" r:id="rId81"/>
    <p:sldId id="372" r:id="rId82"/>
    <p:sldId id="373" r:id="rId83"/>
    <p:sldId id="374" r:id="rId84"/>
    <p:sldId id="375" r:id="rId85"/>
    <p:sldId id="376" r:id="rId86"/>
    <p:sldId id="377" r:id="rId87"/>
    <p:sldId id="378" r:id="rId88"/>
    <p:sldId id="379" r:id="rId89"/>
    <p:sldId id="380" r:id="rId90"/>
    <p:sldId id="381" r:id="rId91"/>
    <p:sldId id="382" r:id="rId92"/>
    <p:sldId id="383" r:id="rId9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ra Shkoropad" initials="YS" lastIdx="36" clrIdx="0">
    <p:extLst>
      <p:ext uri="{19B8F6BF-5375-455C-9EA6-DF929625EA0E}">
        <p15:presenceInfo xmlns="" xmlns:p15="http://schemas.microsoft.com/office/powerpoint/2012/main" userId="S::yura_shkoropad@epam.com::17e5f7ad-f58a-4c5f-9170-2221a09d1e3d" providerId="AD"/>
      </p:ext>
    </p:extLst>
  </p:cmAuthor>
  <p:cmAuthor id="2" name="Serhii Shcherbak" initials="SS" lastIdx="9" clrIdx="1">
    <p:extLst>
      <p:ext uri="{19B8F6BF-5375-455C-9EA6-DF929625EA0E}">
        <p15:presenceInfo xmlns="" xmlns:p15="http://schemas.microsoft.com/office/powerpoint/2012/main" userId="S::serhii_shcherbak@epam.com::59ffe933-cc9c-43b6-9bbc-4542dd3b5c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43A675-1DFE-420C-A68B-6036F624B7BE}" v="30" dt="2020-07-08T09:46:46.212"/>
    <p1510:client id="{4FD486C9-8CB2-4399-AE86-20EEB277507D}" v="9" dt="2020-07-08T11:21:54.574"/>
    <p1510:client id="{79B34DDD-5AF3-408D-A6E8-3C2B952E9B08}" v="367" dt="2020-08-26T21:08:47.31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46092" autoAdjust="0"/>
  </p:normalViewPr>
  <p:slideViewPr>
    <p:cSldViewPr snapToGrid="0">
      <p:cViewPr varScale="1">
        <p:scale>
          <a:sx n="69" d="100"/>
          <a:sy n="69" d="100"/>
        </p:scale>
        <p:origin x="-2844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97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commentAuthors" Target="comment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10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ra Shkoropad" userId="S::yura_shkoropad@epam.com::17e5f7ad-f58a-4c5f-9170-2221a09d1e3d" providerId="AD" clId="Web-{3D43A675-1DFE-420C-A68B-6036F624B7BE}"/>
    <pc:docChg chg="">
      <pc:chgData name="Yura Shkoropad" userId="S::yura_shkoropad@epam.com::17e5f7ad-f58a-4c5f-9170-2221a09d1e3d" providerId="AD" clId="Web-{3D43A675-1DFE-420C-A68B-6036F624B7BE}" dt="2020-07-08T09:46:46.212" v="29"/>
      <pc:docMkLst>
        <pc:docMk/>
      </pc:docMkLst>
      <pc:sldChg chg="addCm">
        <pc:chgData name="Yura Shkoropad" userId="S::yura_shkoropad@epam.com::17e5f7ad-f58a-4c5f-9170-2221a09d1e3d" providerId="AD" clId="Web-{3D43A675-1DFE-420C-A68B-6036F624B7BE}" dt="2020-07-08T08:43:03.189" v="0"/>
        <pc:sldMkLst>
          <pc:docMk/>
          <pc:sldMk cId="0" sldId="257"/>
        </pc:sldMkLst>
      </pc:sldChg>
      <pc:sldChg chg="addCm">
        <pc:chgData name="Yura Shkoropad" userId="S::yura_shkoropad@epam.com::17e5f7ad-f58a-4c5f-9170-2221a09d1e3d" providerId="AD" clId="Web-{3D43A675-1DFE-420C-A68B-6036F624B7BE}" dt="2020-07-08T08:57:16.014" v="18"/>
        <pc:sldMkLst>
          <pc:docMk/>
          <pc:sldMk cId="0" sldId="269"/>
        </pc:sldMkLst>
      </pc:sldChg>
      <pc:sldChg chg="addCm">
        <pc:chgData name="Yura Shkoropad" userId="S::yura_shkoropad@epam.com::17e5f7ad-f58a-4c5f-9170-2221a09d1e3d" providerId="AD" clId="Web-{3D43A675-1DFE-420C-A68B-6036F624B7BE}" dt="2020-07-08T08:51:02.165" v="12"/>
        <pc:sldMkLst>
          <pc:docMk/>
          <pc:sldMk cId="0" sldId="270"/>
        </pc:sldMkLst>
      </pc:sldChg>
      <pc:sldChg chg="addCm">
        <pc:chgData name="Yura Shkoropad" userId="S::yura_shkoropad@epam.com::17e5f7ad-f58a-4c5f-9170-2221a09d1e3d" providerId="AD" clId="Web-{3D43A675-1DFE-420C-A68B-6036F624B7BE}" dt="2020-07-08T08:45:27.816" v="3"/>
        <pc:sldMkLst>
          <pc:docMk/>
          <pc:sldMk cId="0" sldId="271"/>
        </pc:sldMkLst>
      </pc:sldChg>
      <pc:sldChg chg="addCm modCm">
        <pc:chgData name="Yura Shkoropad" userId="S::yura_shkoropad@epam.com::17e5f7ad-f58a-4c5f-9170-2221a09d1e3d" providerId="AD" clId="Web-{3D43A675-1DFE-420C-A68B-6036F624B7BE}" dt="2020-07-08T09:40:50.347" v="21"/>
        <pc:sldMkLst>
          <pc:docMk/>
          <pc:sldMk cId="0" sldId="272"/>
        </pc:sldMkLst>
      </pc:sldChg>
      <pc:sldChg chg="addCm">
        <pc:chgData name="Yura Shkoropad" userId="S::yura_shkoropad@epam.com::17e5f7ad-f58a-4c5f-9170-2221a09d1e3d" providerId="AD" clId="Web-{3D43A675-1DFE-420C-A68B-6036F624B7BE}" dt="2020-07-08T09:41:34.644" v="22"/>
        <pc:sldMkLst>
          <pc:docMk/>
          <pc:sldMk cId="0" sldId="274"/>
        </pc:sldMkLst>
      </pc:sldChg>
      <pc:sldChg chg="addCm">
        <pc:chgData name="Yura Shkoropad" userId="S::yura_shkoropad@epam.com::17e5f7ad-f58a-4c5f-9170-2221a09d1e3d" providerId="AD" clId="Web-{3D43A675-1DFE-420C-A68B-6036F624B7BE}" dt="2020-07-08T09:43:37.787" v="24"/>
        <pc:sldMkLst>
          <pc:docMk/>
          <pc:sldMk cId="0" sldId="275"/>
        </pc:sldMkLst>
      </pc:sldChg>
      <pc:sldChg chg="addCm">
        <pc:chgData name="Yura Shkoropad" userId="S::yura_shkoropad@epam.com::17e5f7ad-f58a-4c5f-9170-2221a09d1e3d" providerId="AD" clId="Web-{3D43A675-1DFE-420C-A68B-6036F624B7BE}" dt="2020-07-08T09:44:48.288" v="26"/>
        <pc:sldMkLst>
          <pc:docMk/>
          <pc:sldMk cId="0" sldId="276"/>
        </pc:sldMkLst>
      </pc:sldChg>
      <pc:sldChg chg="addCm">
        <pc:chgData name="Yura Shkoropad" userId="S::yura_shkoropad@epam.com::17e5f7ad-f58a-4c5f-9170-2221a09d1e3d" providerId="AD" clId="Web-{3D43A675-1DFE-420C-A68B-6036F624B7BE}" dt="2020-07-08T09:45:22.382" v="27"/>
        <pc:sldMkLst>
          <pc:docMk/>
          <pc:sldMk cId="0" sldId="277"/>
        </pc:sldMkLst>
      </pc:sldChg>
      <pc:sldChg chg="addCm">
        <pc:chgData name="Yura Shkoropad" userId="S::yura_shkoropad@epam.com::17e5f7ad-f58a-4c5f-9170-2221a09d1e3d" providerId="AD" clId="Web-{3D43A675-1DFE-420C-A68B-6036F624B7BE}" dt="2020-07-08T09:45:42.211" v="28"/>
        <pc:sldMkLst>
          <pc:docMk/>
          <pc:sldMk cId="0" sldId="278"/>
        </pc:sldMkLst>
      </pc:sldChg>
      <pc:sldChg chg="addCm">
        <pc:chgData name="Yura Shkoropad" userId="S::yura_shkoropad@epam.com::17e5f7ad-f58a-4c5f-9170-2221a09d1e3d" providerId="AD" clId="Web-{3D43A675-1DFE-420C-A68B-6036F624B7BE}" dt="2020-07-08T08:47:01.099" v="6"/>
        <pc:sldMkLst>
          <pc:docMk/>
          <pc:sldMk cId="795761462" sldId="299"/>
        </pc:sldMkLst>
      </pc:sldChg>
      <pc:sldChg chg="addCm">
        <pc:chgData name="Yura Shkoropad" userId="S::yura_shkoropad@epam.com::17e5f7ad-f58a-4c5f-9170-2221a09d1e3d" providerId="AD" clId="Web-{3D43A675-1DFE-420C-A68B-6036F624B7BE}" dt="2020-07-08T08:47:24.021" v="7"/>
        <pc:sldMkLst>
          <pc:docMk/>
          <pc:sldMk cId="1294193193" sldId="300"/>
        </pc:sldMkLst>
      </pc:sldChg>
      <pc:sldChg chg="addCm">
        <pc:chgData name="Yura Shkoropad" userId="S::yura_shkoropad@epam.com::17e5f7ad-f58a-4c5f-9170-2221a09d1e3d" providerId="AD" clId="Web-{3D43A675-1DFE-420C-A68B-6036F624B7BE}" dt="2020-07-08T08:48:20.506" v="9"/>
        <pc:sldMkLst>
          <pc:docMk/>
          <pc:sldMk cId="2782089941" sldId="301"/>
        </pc:sldMkLst>
      </pc:sldChg>
      <pc:sldChg chg="addCm">
        <pc:chgData name="Yura Shkoropad" userId="S::yura_shkoropad@epam.com::17e5f7ad-f58a-4c5f-9170-2221a09d1e3d" providerId="AD" clId="Web-{3D43A675-1DFE-420C-A68B-6036F624B7BE}" dt="2020-07-08T08:49:31.367" v="11"/>
        <pc:sldMkLst>
          <pc:docMk/>
          <pc:sldMk cId="708331230" sldId="302"/>
        </pc:sldMkLst>
      </pc:sldChg>
      <pc:sldChg chg="addCm">
        <pc:chgData name="Yura Shkoropad" userId="S::yura_shkoropad@epam.com::17e5f7ad-f58a-4c5f-9170-2221a09d1e3d" providerId="AD" clId="Web-{3D43A675-1DFE-420C-A68B-6036F624B7BE}" dt="2020-07-08T08:48:36.819" v="10"/>
        <pc:sldMkLst>
          <pc:docMk/>
          <pc:sldMk cId="1651952023" sldId="303"/>
        </pc:sldMkLst>
      </pc:sldChg>
      <pc:sldChg chg="addCm">
        <pc:chgData name="Yura Shkoropad" userId="S::yura_shkoropad@epam.com::17e5f7ad-f58a-4c5f-9170-2221a09d1e3d" providerId="AD" clId="Web-{3D43A675-1DFE-420C-A68B-6036F624B7BE}" dt="2020-07-08T08:56:22.045" v="17"/>
        <pc:sldMkLst>
          <pc:docMk/>
          <pc:sldMk cId="3765680919" sldId="304"/>
        </pc:sldMkLst>
      </pc:sldChg>
      <pc:sldChg chg="addCm">
        <pc:chgData name="Yura Shkoropad" userId="S::yura_shkoropad@epam.com::17e5f7ad-f58a-4c5f-9170-2221a09d1e3d" providerId="AD" clId="Web-{3D43A675-1DFE-420C-A68B-6036F624B7BE}" dt="2020-07-08T08:52:00.259" v="13"/>
        <pc:sldMkLst>
          <pc:docMk/>
          <pc:sldMk cId="1209647600" sldId="305"/>
        </pc:sldMkLst>
      </pc:sldChg>
      <pc:sldChg chg="addCm">
        <pc:chgData name="Yura Shkoropad" userId="S::yura_shkoropad@epam.com::17e5f7ad-f58a-4c5f-9170-2221a09d1e3d" providerId="AD" clId="Web-{3D43A675-1DFE-420C-A68B-6036F624B7BE}" dt="2020-07-08T08:53:12.261" v="14"/>
        <pc:sldMkLst>
          <pc:docMk/>
          <pc:sldMk cId="1861971634" sldId="306"/>
        </pc:sldMkLst>
      </pc:sldChg>
      <pc:sldChg chg="addCm">
        <pc:chgData name="Yura Shkoropad" userId="S::yura_shkoropad@epam.com::17e5f7ad-f58a-4c5f-9170-2221a09d1e3d" providerId="AD" clId="Web-{3D43A675-1DFE-420C-A68B-6036F624B7BE}" dt="2020-07-08T08:53:35.386" v="15"/>
        <pc:sldMkLst>
          <pc:docMk/>
          <pc:sldMk cId="44362600" sldId="307"/>
        </pc:sldMkLst>
      </pc:sldChg>
      <pc:sldChg chg="addCm">
        <pc:chgData name="Yura Shkoropad" userId="S::yura_shkoropad@epam.com::17e5f7ad-f58a-4c5f-9170-2221a09d1e3d" providerId="AD" clId="Web-{3D43A675-1DFE-420C-A68B-6036F624B7BE}" dt="2020-07-08T08:55:46.185" v="16"/>
        <pc:sldMkLst>
          <pc:docMk/>
          <pc:sldMk cId="2328605719" sldId="308"/>
        </pc:sldMkLst>
      </pc:sldChg>
      <pc:sldChg chg="addCm">
        <pc:chgData name="Yura Shkoropad" userId="S::yura_shkoropad@epam.com::17e5f7ad-f58a-4c5f-9170-2221a09d1e3d" providerId="AD" clId="Web-{3D43A675-1DFE-420C-A68B-6036F624B7BE}" dt="2020-07-08T09:42:47.786" v="23"/>
        <pc:sldMkLst>
          <pc:docMk/>
          <pc:sldMk cId="4252489278" sldId="313"/>
        </pc:sldMkLst>
      </pc:sldChg>
      <pc:sldChg chg="addCm">
        <pc:chgData name="Yura Shkoropad" userId="S::yura_shkoropad@epam.com::17e5f7ad-f58a-4c5f-9170-2221a09d1e3d" providerId="AD" clId="Web-{3D43A675-1DFE-420C-A68B-6036F624B7BE}" dt="2020-07-08T09:46:46.212" v="29"/>
        <pc:sldMkLst>
          <pc:docMk/>
          <pc:sldMk cId="4217242240" sldId="323"/>
        </pc:sldMkLst>
      </pc:sldChg>
      <pc:sldChg chg="addCm">
        <pc:chgData name="Yura Shkoropad" userId="S::yura_shkoropad@epam.com::17e5f7ad-f58a-4c5f-9170-2221a09d1e3d" providerId="AD" clId="Web-{3D43A675-1DFE-420C-A68B-6036F624B7BE}" dt="2020-07-08T08:46:28.676" v="5"/>
        <pc:sldMkLst>
          <pc:docMk/>
          <pc:sldMk cId="4127575484" sldId="331"/>
        </pc:sldMkLst>
      </pc:sldChg>
      <pc:sldChg chg="addCm">
        <pc:chgData name="Yura Shkoropad" userId="S::yura_shkoropad@epam.com::17e5f7ad-f58a-4c5f-9170-2221a09d1e3d" providerId="AD" clId="Web-{3D43A675-1DFE-420C-A68B-6036F624B7BE}" dt="2020-07-08T09:13:34.936" v="19"/>
        <pc:sldMkLst>
          <pc:docMk/>
          <pc:sldMk cId="0" sldId="340"/>
        </pc:sldMkLst>
      </pc:sldChg>
    </pc:docChg>
  </pc:docChgLst>
  <pc:docChgLst>
    <pc:chgData name="Serhii Shcherbak" userId="S::serhii_shcherbak@epam.com::59ffe933-cc9c-43b6-9bbc-4542dd3b5c1b" providerId="AD" clId="Web-{79B34DDD-5AF3-408D-A6E8-3C2B952E9B08}"/>
    <pc:docChg chg="addSld delSld modSld sldOrd">
      <pc:chgData name="Serhii Shcherbak" userId="S::serhii_shcherbak@epam.com::59ffe933-cc9c-43b6-9bbc-4542dd3b5c1b" providerId="AD" clId="Web-{79B34DDD-5AF3-408D-A6E8-3C2B952E9B08}" dt="2020-08-26T21:08:47.316" v="389"/>
      <pc:docMkLst>
        <pc:docMk/>
      </pc:docMkLst>
      <pc:sldChg chg="modSp addCm">
        <pc:chgData name="Serhii Shcherbak" userId="S::serhii_shcherbak@epam.com::59ffe933-cc9c-43b6-9bbc-4542dd3b5c1b" providerId="AD" clId="Web-{79B34DDD-5AF3-408D-A6E8-3C2B952E9B08}" dt="2020-08-26T20:26:15.879" v="5"/>
        <pc:sldMkLst>
          <pc:docMk/>
          <pc:sldMk cId="0" sldId="257"/>
        </pc:sldMkLst>
        <pc:spChg chg="mod">
          <ac:chgData name="Serhii Shcherbak" userId="S::serhii_shcherbak@epam.com::59ffe933-cc9c-43b6-9bbc-4542dd3b5c1b" providerId="AD" clId="Web-{79B34DDD-5AF3-408D-A6E8-3C2B952E9B08}" dt="2020-08-26T20:26:09.207" v="0" actId="20577"/>
          <ac:spMkLst>
            <pc:docMk/>
            <pc:sldMk cId="0" sldId="257"/>
            <ac:spMk id="15" creationId="{00000000-0000-0000-0000-000000000000}"/>
          </ac:spMkLst>
        </pc:spChg>
        <pc:spChg chg="mod">
          <ac:chgData name="Serhii Shcherbak" userId="S::serhii_shcherbak@epam.com::59ffe933-cc9c-43b6-9bbc-4542dd3b5c1b" providerId="AD" clId="Web-{79B34DDD-5AF3-408D-A6E8-3C2B952E9B08}" dt="2020-08-26T20:26:11.848" v="3" actId="20577"/>
          <ac:spMkLst>
            <pc:docMk/>
            <pc:sldMk cId="0" sldId="257"/>
            <ac:spMk id="18" creationId="{00000000-0000-0000-0000-000000000000}"/>
          </ac:spMkLst>
        </pc:spChg>
      </pc:sldChg>
      <pc:sldChg chg="modSp del">
        <pc:chgData name="Serhii Shcherbak" userId="S::serhii_shcherbak@epam.com::59ffe933-cc9c-43b6-9bbc-4542dd3b5c1b" providerId="AD" clId="Web-{79B34DDD-5AF3-408D-A6E8-3C2B952E9B08}" dt="2020-08-26T20:55:04.826" v="213"/>
        <pc:sldMkLst>
          <pc:docMk/>
          <pc:sldMk cId="0" sldId="269"/>
        </pc:sldMkLst>
        <pc:spChg chg="mod">
          <ac:chgData name="Serhii Shcherbak" userId="S::serhii_shcherbak@epam.com::59ffe933-cc9c-43b6-9bbc-4542dd3b5c1b" providerId="AD" clId="Web-{79B34DDD-5AF3-408D-A6E8-3C2B952E9B08}" dt="2020-08-26T20:54:00.209" v="194" actId="20577"/>
          <ac:spMkLst>
            <pc:docMk/>
            <pc:sldMk cId="0" sldId="269"/>
            <ac:spMk id="247" creationId="{00000000-0000-0000-0000-000000000000}"/>
          </ac:spMkLst>
        </pc:spChg>
      </pc:sldChg>
      <pc:sldChg chg="modSp del">
        <pc:chgData name="Serhii Shcherbak" userId="S::serhii_shcherbak@epam.com::59ffe933-cc9c-43b6-9bbc-4542dd3b5c1b" providerId="AD" clId="Web-{79B34DDD-5AF3-408D-A6E8-3C2B952E9B08}" dt="2020-08-26T20:44:44.766" v="184"/>
        <pc:sldMkLst>
          <pc:docMk/>
          <pc:sldMk cId="0" sldId="270"/>
        </pc:sldMkLst>
        <pc:spChg chg="mod">
          <ac:chgData name="Serhii Shcherbak" userId="S::serhii_shcherbak@epam.com::59ffe933-cc9c-43b6-9bbc-4542dd3b5c1b" providerId="AD" clId="Web-{79B34DDD-5AF3-408D-A6E8-3C2B952E9B08}" dt="2020-08-26T20:44:11.328" v="178" actId="20577"/>
          <ac:spMkLst>
            <pc:docMk/>
            <pc:sldMk cId="0" sldId="270"/>
            <ac:spMk id="252" creationId="{00000000-0000-0000-0000-000000000000}"/>
          </ac:spMkLst>
        </pc:spChg>
        <pc:spChg chg="mod">
          <ac:chgData name="Serhii Shcherbak" userId="S::serhii_shcherbak@epam.com::59ffe933-cc9c-43b6-9bbc-4542dd3b5c1b" providerId="AD" clId="Web-{79B34DDD-5AF3-408D-A6E8-3C2B952E9B08}" dt="2020-08-26T20:44:35.969" v="181" actId="20577"/>
          <ac:spMkLst>
            <pc:docMk/>
            <pc:sldMk cId="0" sldId="270"/>
            <ac:spMk id="253" creationId="{00000000-0000-0000-0000-000000000000}"/>
          </ac:spMkLst>
        </pc:spChg>
      </pc:sldChg>
      <pc:sldChg chg="modSp addCm">
        <pc:chgData name="Serhii Shcherbak" userId="S::serhii_shcherbak@epam.com::59ffe933-cc9c-43b6-9bbc-4542dd3b5c1b" providerId="AD" clId="Web-{79B34DDD-5AF3-408D-A6E8-3C2B952E9B08}" dt="2020-08-26T20:29:50.288" v="46" actId="20577"/>
        <pc:sldMkLst>
          <pc:docMk/>
          <pc:sldMk cId="0" sldId="271"/>
        </pc:sldMkLst>
        <pc:spChg chg="mod">
          <ac:chgData name="Serhii Shcherbak" userId="S::serhii_shcherbak@epam.com::59ffe933-cc9c-43b6-9bbc-4542dd3b5c1b" providerId="AD" clId="Web-{79B34DDD-5AF3-408D-A6E8-3C2B952E9B08}" dt="2020-08-26T20:29:50.288" v="46" actId="20577"/>
          <ac:spMkLst>
            <pc:docMk/>
            <pc:sldMk cId="0" sldId="271"/>
            <ac:spMk id="7" creationId="{7A7C302F-D884-45D6-94C9-5F06C30AAD68}"/>
          </ac:spMkLst>
        </pc:spChg>
      </pc:sldChg>
      <pc:sldChg chg="addSp modSp">
        <pc:chgData name="Serhii Shcherbak" userId="S::serhii_shcherbak@epam.com::59ffe933-cc9c-43b6-9bbc-4542dd3b5c1b" providerId="AD" clId="Web-{79B34DDD-5AF3-408D-A6E8-3C2B952E9B08}" dt="2020-08-26T20:59:27.661" v="270" actId="20577"/>
        <pc:sldMkLst>
          <pc:docMk/>
          <pc:sldMk cId="0" sldId="274"/>
        </pc:sldMkLst>
        <pc:spChg chg="add mod">
          <ac:chgData name="Serhii Shcherbak" userId="S::serhii_shcherbak@epam.com::59ffe933-cc9c-43b6-9bbc-4542dd3b5c1b" providerId="AD" clId="Web-{79B34DDD-5AF3-408D-A6E8-3C2B952E9B08}" dt="2020-08-26T20:58:02.113" v="246" actId="20577"/>
          <ac:spMkLst>
            <pc:docMk/>
            <pc:sldMk cId="0" sldId="274"/>
            <ac:spMk id="2" creationId="{E4FC2FA9-9977-43D9-8E6B-2F559BCDAB05}"/>
          </ac:spMkLst>
        </pc:spChg>
        <pc:spChg chg="add mod">
          <ac:chgData name="Serhii Shcherbak" userId="S::serhii_shcherbak@epam.com::59ffe933-cc9c-43b6-9bbc-4542dd3b5c1b" providerId="AD" clId="Web-{79B34DDD-5AF3-408D-A6E8-3C2B952E9B08}" dt="2020-08-26T20:59:07.582" v="267" actId="20577"/>
          <ac:spMkLst>
            <pc:docMk/>
            <pc:sldMk cId="0" sldId="274"/>
            <ac:spMk id="3" creationId="{206630C8-572C-443D-9E21-7C1509C79C92}"/>
          </ac:spMkLst>
        </pc:spChg>
        <pc:spChg chg="mod">
          <ac:chgData name="Serhii Shcherbak" userId="S::serhii_shcherbak@epam.com::59ffe933-cc9c-43b6-9bbc-4542dd3b5c1b" providerId="AD" clId="Web-{79B34DDD-5AF3-408D-A6E8-3C2B952E9B08}" dt="2020-08-26T20:57:32.019" v="225" actId="20577"/>
          <ac:spMkLst>
            <pc:docMk/>
            <pc:sldMk cId="0" sldId="274"/>
            <ac:spMk id="280" creationId="{00000000-0000-0000-0000-000000000000}"/>
          </ac:spMkLst>
        </pc:spChg>
        <pc:spChg chg="mod">
          <ac:chgData name="Serhii Shcherbak" userId="S::serhii_shcherbak@epam.com::59ffe933-cc9c-43b6-9bbc-4542dd3b5c1b" providerId="AD" clId="Web-{79B34DDD-5AF3-408D-A6E8-3C2B952E9B08}" dt="2020-08-26T20:59:27.661" v="270" actId="20577"/>
          <ac:spMkLst>
            <pc:docMk/>
            <pc:sldMk cId="0" sldId="274"/>
            <ac:spMk id="284" creationId="{00000000-0000-0000-0000-000000000000}"/>
          </ac:spMkLst>
        </pc:spChg>
      </pc:sldChg>
      <pc:sldChg chg="addSp delSp modSp">
        <pc:chgData name="Serhii Shcherbak" userId="S::serhii_shcherbak@epam.com::59ffe933-cc9c-43b6-9bbc-4542dd3b5c1b" providerId="AD" clId="Web-{79B34DDD-5AF3-408D-A6E8-3C2B952E9B08}" dt="2020-08-26T21:02:32.984" v="288" actId="14100"/>
        <pc:sldMkLst>
          <pc:docMk/>
          <pc:sldMk cId="0" sldId="277"/>
        </pc:sldMkLst>
        <pc:spChg chg="add del">
          <ac:chgData name="Serhii Shcherbak" userId="S::serhii_shcherbak@epam.com::59ffe933-cc9c-43b6-9bbc-4542dd3b5c1b" providerId="AD" clId="Web-{79B34DDD-5AF3-408D-A6E8-3C2B952E9B08}" dt="2020-08-26T21:01:39.669" v="280"/>
          <ac:spMkLst>
            <pc:docMk/>
            <pc:sldMk cId="0" sldId="277"/>
            <ac:spMk id="2" creationId="{22D3ABF4-4597-4190-917E-DC0A86B17EA6}"/>
          </ac:spMkLst>
        </pc:spChg>
        <pc:spChg chg="mod">
          <ac:chgData name="Serhii Shcherbak" userId="S::serhii_shcherbak@epam.com::59ffe933-cc9c-43b6-9bbc-4542dd3b5c1b" providerId="AD" clId="Web-{79B34DDD-5AF3-408D-A6E8-3C2B952E9B08}" dt="2020-08-26T21:02:32.765" v="281" actId="14100"/>
          <ac:spMkLst>
            <pc:docMk/>
            <pc:sldMk cId="0" sldId="277"/>
            <ac:spMk id="342" creationId="{00000000-0000-0000-0000-000000000000}"/>
          </ac:spMkLst>
        </pc:spChg>
        <pc:spChg chg="mod">
          <ac:chgData name="Serhii Shcherbak" userId="S::serhii_shcherbak@epam.com::59ffe933-cc9c-43b6-9bbc-4542dd3b5c1b" providerId="AD" clId="Web-{79B34DDD-5AF3-408D-A6E8-3C2B952E9B08}" dt="2020-08-26T21:02:32.796" v="282" actId="14100"/>
          <ac:spMkLst>
            <pc:docMk/>
            <pc:sldMk cId="0" sldId="277"/>
            <ac:spMk id="343" creationId="{00000000-0000-0000-0000-000000000000}"/>
          </ac:spMkLst>
        </pc:spChg>
        <pc:spChg chg="mod">
          <ac:chgData name="Serhii Shcherbak" userId="S::serhii_shcherbak@epam.com::59ffe933-cc9c-43b6-9bbc-4542dd3b5c1b" providerId="AD" clId="Web-{79B34DDD-5AF3-408D-A6E8-3C2B952E9B08}" dt="2020-08-26T21:02:32.827" v="283" actId="14100"/>
          <ac:spMkLst>
            <pc:docMk/>
            <pc:sldMk cId="0" sldId="277"/>
            <ac:spMk id="344" creationId="{00000000-0000-0000-0000-000000000000}"/>
          </ac:spMkLst>
        </pc:spChg>
        <pc:spChg chg="mod">
          <ac:chgData name="Serhii Shcherbak" userId="S::serhii_shcherbak@epam.com::59ffe933-cc9c-43b6-9bbc-4542dd3b5c1b" providerId="AD" clId="Web-{79B34DDD-5AF3-408D-A6E8-3C2B952E9B08}" dt="2020-08-26T21:02:32.859" v="284" actId="14100"/>
          <ac:spMkLst>
            <pc:docMk/>
            <pc:sldMk cId="0" sldId="277"/>
            <ac:spMk id="345" creationId="{00000000-0000-0000-0000-000000000000}"/>
          </ac:spMkLst>
        </pc:spChg>
        <pc:spChg chg="mod">
          <ac:chgData name="Serhii Shcherbak" userId="S::serhii_shcherbak@epam.com::59ffe933-cc9c-43b6-9bbc-4542dd3b5c1b" providerId="AD" clId="Web-{79B34DDD-5AF3-408D-A6E8-3C2B952E9B08}" dt="2020-08-26T21:02:32.890" v="285" actId="14100"/>
          <ac:spMkLst>
            <pc:docMk/>
            <pc:sldMk cId="0" sldId="277"/>
            <ac:spMk id="346" creationId="{00000000-0000-0000-0000-000000000000}"/>
          </ac:spMkLst>
        </pc:spChg>
        <pc:spChg chg="mod">
          <ac:chgData name="Serhii Shcherbak" userId="S::serhii_shcherbak@epam.com::59ffe933-cc9c-43b6-9bbc-4542dd3b5c1b" providerId="AD" clId="Web-{79B34DDD-5AF3-408D-A6E8-3C2B952E9B08}" dt="2020-08-26T21:02:32.921" v="286" actId="14100"/>
          <ac:spMkLst>
            <pc:docMk/>
            <pc:sldMk cId="0" sldId="277"/>
            <ac:spMk id="347" creationId="{00000000-0000-0000-0000-000000000000}"/>
          </ac:spMkLst>
        </pc:spChg>
        <pc:spChg chg="mod">
          <ac:chgData name="Serhii Shcherbak" userId="S::serhii_shcherbak@epam.com::59ffe933-cc9c-43b6-9bbc-4542dd3b5c1b" providerId="AD" clId="Web-{79B34DDD-5AF3-408D-A6E8-3C2B952E9B08}" dt="2020-08-26T21:02:32.952" v="287" actId="14100"/>
          <ac:spMkLst>
            <pc:docMk/>
            <pc:sldMk cId="0" sldId="277"/>
            <ac:spMk id="348" creationId="{00000000-0000-0000-0000-000000000000}"/>
          </ac:spMkLst>
        </pc:spChg>
        <pc:spChg chg="mod">
          <ac:chgData name="Serhii Shcherbak" userId="S::serhii_shcherbak@epam.com::59ffe933-cc9c-43b6-9bbc-4542dd3b5c1b" providerId="AD" clId="Web-{79B34DDD-5AF3-408D-A6E8-3C2B952E9B08}" dt="2020-08-26T21:02:32.984" v="288" actId="14100"/>
          <ac:spMkLst>
            <pc:docMk/>
            <pc:sldMk cId="0" sldId="277"/>
            <ac:spMk id="349" creationId="{00000000-0000-0000-0000-000000000000}"/>
          </ac:spMkLst>
        </pc:spChg>
      </pc:sldChg>
      <pc:sldChg chg="modSp addCm">
        <pc:chgData name="Serhii Shcherbak" userId="S::serhii_shcherbak@epam.com::59ffe933-cc9c-43b6-9bbc-4542dd3b5c1b" providerId="AD" clId="Web-{79B34DDD-5AF3-408D-A6E8-3C2B952E9B08}" dt="2020-08-26T21:08:47.316" v="389"/>
        <pc:sldMkLst>
          <pc:docMk/>
          <pc:sldMk cId="0" sldId="284"/>
        </pc:sldMkLst>
        <pc:picChg chg="mod">
          <ac:chgData name="Serhii Shcherbak" userId="S::serhii_shcherbak@epam.com::59ffe933-cc9c-43b6-9bbc-4542dd3b5c1b" providerId="AD" clId="Web-{79B34DDD-5AF3-408D-A6E8-3C2B952E9B08}" dt="2020-08-26T21:07:54.128" v="388" actId="14100"/>
          <ac:picMkLst>
            <pc:docMk/>
            <pc:sldMk cId="0" sldId="284"/>
            <ac:picMk id="447" creationId="{00000000-0000-0000-0000-000000000000}"/>
          </ac:picMkLst>
        </pc:picChg>
      </pc:sldChg>
      <pc:sldChg chg="modSp addCm">
        <pc:chgData name="Serhii Shcherbak" userId="S::serhii_shcherbak@epam.com::59ffe933-cc9c-43b6-9bbc-4542dd3b5c1b" providerId="AD" clId="Web-{79B34DDD-5AF3-408D-A6E8-3C2B952E9B08}" dt="2020-08-26T21:06:42.643" v="383"/>
        <pc:sldMkLst>
          <pc:docMk/>
          <pc:sldMk cId="95306662" sldId="285"/>
        </pc:sldMkLst>
        <pc:spChg chg="mod">
          <ac:chgData name="Serhii Shcherbak" userId="S::serhii_shcherbak@epam.com::59ffe933-cc9c-43b6-9bbc-4542dd3b5c1b" providerId="AD" clId="Web-{79B34DDD-5AF3-408D-A6E8-3C2B952E9B08}" dt="2020-08-26T21:06:35.846" v="380" actId="20577"/>
          <ac:spMkLst>
            <pc:docMk/>
            <pc:sldMk cId="95306662" sldId="285"/>
            <ac:spMk id="454" creationId="{00000000-0000-0000-0000-000000000000}"/>
          </ac:spMkLst>
        </pc:spChg>
      </pc:sldChg>
      <pc:sldChg chg="modSp addCm">
        <pc:chgData name="Serhii Shcherbak" userId="S::serhii_shcherbak@epam.com::59ffe933-cc9c-43b6-9bbc-4542dd3b5c1b" providerId="AD" clId="Web-{79B34DDD-5AF3-408D-A6E8-3C2B952E9B08}" dt="2020-08-26T20:32:51.508" v="81"/>
        <pc:sldMkLst>
          <pc:docMk/>
          <pc:sldMk cId="795761462" sldId="299"/>
        </pc:sldMkLst>
        <pc:spChg chg="mod">
          <ac:chgData name="Serhii Shcherbak" userId="S::serhii_shcherbak@epam.com::59ffe933-cc9c-43b6-9bbc-4542dd3b5c1b" providerId="AD" clId="Web-{79B34DDD-5AF3-408D-A6E8-3C2B952E9B08}" dt="2020-08-26T20:32:45.071" v="79" actId="20577"/>
          <ac:spMkLst>
            <pc:docMk/>
            <pc:sldMk cId="795761462" sldId="299"/>
            <ac:spMk id="11" creationId="{70E03A11-A735-417F-A7B8-F1990F3BC7BB}"/>
          </ac:spMkLst>
        </pc:spChg>
      </pc:sldChg>
      <pc:sldChg chg="addSp delSp modSp">
        <pc:chgData name="Serhii Shcherbak" userId="S::serhii_shcherbak@epam.com::59ffe933-cc9c-43b6-9bbc-4542dd3b5c1b" providerId="AD" clId="Web-{79B34DDD-5AF3-408D-A6E8-3C2B952E9B08}" dt="2020-08-26T20:36:45.948" v="128" actId="20577"/>
        <pc:sldMkLst>
          <pc:docMk/>
          <pc:sldMk cId="1294193193" sldId="300"/>
        </pc:sldMkLst>
        <pc:spChg chg="add mod">
          <ac:chgData name="Serhii Shcherbak" userId="S::serhii_shcherbak@epam.com::59ffe933-cc9c-43b6-9bbc-4542dd3b5c1b" providerId="AD" clId="Web-{79B34DDD-5AF3-408D-A6E8-3C2B952E9B08}" dt="2020-08-26T20:35:43.417" v="112" actId="1076"/>
          <ac:spMkLst>
            <pc:docMk/>
            <pc:sldMk cId="1294193193" sldId="300"/>
            <ac:spMk id="6" creationId="{99139138-29CD-4395-BC05-2BE58E69F1A9}"/>
          </ac:spMkLst>
        </pc:spChg>
        <pc:spChg chg="mod">
          <ac:chgData name="Serhii Shcherbak" userId="S::serhii_shcherbak@epam.com::59ffe933-cc9c-43b6-9bbc-4542dd3b5c1b" providerId="AD" clId="Web-{79B34DDD-5AF3-408D-A6E8-3C2B952E9B08}" dt="2020-08-26T20:35:26.338" v="110" actId="1076"/>
          <ac:spMkLst>
            <pc:docMk/>
            <pc:sldMk cId="1294193193" sldId="300"/>
            <ac:spMk id="7" creationId="{C9A922C1-8AB0-4CD8-90EB-AD93E040AD36}"/>
          </ac:spMkLst>
        </pc:spChg>
        <pc:spChg chg="mod">
          <ac:chgData name="Serhii Shcherbak" userId="S::serhii_shcherbak@epam.com::59ffe933-cc9c-43b6-9bbc-4542dd3b5c1b" providerId="AD" clId="Web-{79B34DDD-5AF3-408D-A6E8-3C2B952E9B08}" dt="2020-08-26T20:36:45.948" v="128" actId="20577"/>
          <ac:spMkLst>
            <pc:docMk/>
            <pc:sldMk cId="1294193193" sldId="300"/>
            <ac:spMk id="10" creationId="{793BBD11-C4D0-4237-A350-9FCADE6BE6BD}"/>
          </ac:spMkLst>
        </pc:spChg>
        <pc:spChg chg="del mod">
          <ac:chgData name="Serhii Shcherbak" userId="S::serhii_shcherbak@epam.com::59ffe933-cc9c-43b6-9bbc-4542dd3b5c1b" providerId="AD" clId="Web-{79B34DDD-5AF3-408D-A6E8-3C2B952E9B08}" dt="2020-08-26T20:35:12.635" v="108"/>
          <ac:spMkLst>
            <pc:docMk/>
            <pc:sldMk cId="1294193193" sldId="300"/>
            <ac:spMk id="11" creationId="{4B3D2518-CEA4-4F05-B4DC-B660D3B789C3}"/>
          </ac:spMkLst>
        </pc:spChg>
      </pc:sldChg>
      <pc:sldChg chg="addSp delSp modSp addCm">
        <pc:chgData name="Serhii Shcherbak" userId="S::serhii_shcherbak@epam.com::59ffe933-cc9c-43b6-9bbc-4542dd3b5c1b" providerId="AD" clId="Web-{79B34DDD-5AF3-408D-A6E8-3C2B952E9B08}" dt="2020-08-26T20:42:03.999" v="159" actId="20577"/>
        <pc:sldMkLst>
          <pc:docMk/>
          <pc:sldMk cId="2782089941" sldId="301"/>
        </pc:sldMkLst>
        <pc:spChg chg="del mod">
          <ac:chgData name="Serhii Shcherbak" userId="S::serhii_shcherbak@epam.com::59ffe933-cc9c-43b6-9bbc-4542dd3b5c1b" providerId="AD" clId="Web-{79B34DDD-5AF3-408D-A6E8-3C2B952E9B08}" dt="2020-08-26T20:38:35.293" v="140"/>
          <ac:spMkLst>
            <pc:docMk/>
            <pc:sldMk cId="2782089941" sldId="301"/>
            <ac:spMk id="6" creationId="{9DC5E509-DCC5-43C2-ABFA-11E9F1488EC3}"/>
          </ac:spMkLst>
        </pc:spChg>
        <pc:spChg chg="add mod">
          <ac:chgData name="Serhii Shcherbak" userId="S::serhii_shcherbak@epam.com::59ffe933-cc9c-43b6-9bbc-4542dd3b5c1b" providerId="AD" clId="Web-{79B34DDD-5AF3-408D-A6E8-3C2B952E9B08}" dt="2020-08-26T20:37:22.121" v="136" actId="1076"/>
          <ac:spMkLst>
            <pc:docMk/>
            <pc:sldMk cId="2782089941" sldId="301"/>
            <ac:spMk id="7" creationId="{097BCAF7-A13F-4FF5-BE61-2A14E45DA59D}"/>
          </ac:spMkLst>
        </pc:spChg>
        <pc:spChg chg="add mod">
          <ac:chgData name="Serhii Shcherbak" userId="S::serhii_shcherbak@epam.com::59ffe933-cc9c-43b6-9bbc-4542dd3b5c1b" providerId="AD" clId="Web-{79B34DDD-5AF3-408D-A6E8-3C2B952E9B08}" dt="2020-08-26T20:42:03.999" v="159" actId="20577"/>
          <ac:spMkLst>
            <pc:docMk/>
            <pc:sldMk cId="2782089941" sldId="301"/>
            <ac:spMk id="10" creationId="{B8CF6C5E-E716-41D1-928D-8BB5755CE82E}"/>
          </ac:spMkLst>
        </pc:spChg>
      </pc:sldChg>
      <pc:sldChg chg="modSp addCm modNotes">
        <pc:chgData name="Serhii Shcherbak" userId="S::serhii_shcherbak@epam.com::59ffe933-cc9c-43b6-9bbc-4542dd3b5c1b" providerId="AD" clId="Web-{79B34DDD-5AF3-408D-A6E8-3C2B952E9B08}" dt="2020-08-26T20:44:43.250" v="183"/>
        <pc:sldMkLst>
          <pc:docMk/>
          <pc:sldMk cId="708331230" sldId="302"/>
        </pc:sldMkLst>
        <pc:spChg chg="mod">
          <ac:chgData name="Serhii Shcherbak" userId="S::serhii_shcherbak@epam.com::59ffe933-cc9c-43b6-9bbc-4542dd3b5c1b" providerId="AD" clId="Web-{79B34DDD-5AF3-408D-A6E8-3C2B952E9B08}" dt="2020-08-26T20:43:48" v="176" actId="20577"/>
          <ac:spMkLst>
            <pc:docMk/>
            <pc:sldMk cId="708331230" sldId="302"/>
            <ac:spMk id="6" creationId="{017DFD3C-78BD-4D86-877F-42C8BAB96B6B}"/>
          </ac:spMkLst>
        </pc:spChg>
      </pc:sldChg>
      <pc:sldChg chg="addSp modSp">
        <pc:chgData name="Serhii Shcherbak" userId="S::serhii_shcherbak@epam.com::59ffe933-cc9c-43b6-9bbc-4542dd3b5c1b" providerId="AD" clId="Web-{79B34DDD-5AF3-408D-A6E8-3C2B952E9B08}" dt="2020-08-26T20:42:30.999" v="168" actId="20577"/>
        <pc:sldMkLst>
          <pc:docMk/>
          <pc:sldMk cId="1651952023" sldId="303"/>
        </pc:sldMkLst>
        <pc:spChg chg="mod">
          <ac:chgData name="Serhii Shcherbak" userId="S::serhii_shcherbak@epam.com::59ffe933-cc9c-43b6-9bbc-4542dd3b5c1b" providerId="AD" clId="Web-{79B34DDD-5AF3-408D-A6E8-3C2B952E9B08}" dt="2020-08-26T20:42:20.546" v="163" actId="20577"/>
          <ac:spMkLst>
            <pc:docMk/>
            <pc:sldMk cId="1651952023" sldId="303"/>
            <ac:spMk id="6" creationId="{0D69AAD4-6B35-43DD-8963-E8AAC6FF6CD9}"/>
          </ac:spMkLst>
        </pc:spChg>
        <pc:spChg chg="add mod">
          <ac:chgData name="Serhii Shcherbak" userId="S::serhii_shcherbak@epam.com::59ffe933-cc9c-43b6-9bbc-4542dd3b5c1b" providerId="AD" clId="Web-{79B34DDD-5AF3-408D-A6E8-3C2B952E9B08}" dt="2020-08-26T20:42:30.999" v="168" actId="20577"/>
          <ac:spMkLst>
            <pc:docMk/>
            <pc:sldMk cId="1651952023" sldId="303"/>
            <ac:spMk id="7" creationId="{854B4226-E01F-4973-A2CD-75BA608937C2}"/>
          </ac:spMkLst>
        </pc:spChg>
      </pc:sldChg>
      <pc:sldChg chg="modNotes">
        <pc:chgData name="Serhii Shcherbak" userId="S::serhii_shcherbak@epam.com::59ffe933-cc9c-43b6-9bbc-4542dd3b5c1b" providerId="AD" clId="Web-{79B34DDD-5AF3-408D-A6E8-3C2B952E9B08}" dt="2020-08-26T20:55:03.498" v="212"/>
        <pc:sldMkLst>
          <pc:docMk/>
          <pc:sldMk cId="3765680919" sldId="304"/>
        </pc:sldMkLst>
      </pc:sldChg>
      <pc:sldChg chg="ord">
        <pc:chgData name="Serhii Shcherbak" userId="S::serhii_shcherbak@epam.com::59ffe933-cc9c-43b6-9bbc-4542dd3b5c1b" providerId="AD" clId="Web-{79B34DDD-5AF3-408D-A6E8-3C2B952E9B08}" dt="2020-08-26T20:49:37.988" v="185"/>
        <pc:sldMkLst>
          <pc:docMk/>
          <pc:sldMk cId="1209647600" sldId="305"/>
        </pc:sldMkLst>
      </pc:sldChg>
      <pc:sldChg chg="modSp">
        <pc:chgData name="Serhii Shcherbak" userId="S::serhii_shcherbak@epam.com::59ffe933-cc9c-43b6-9bbc-4542dd3b5c1b" providerId="AD" clId="Web-{79B34DDD-5AF3-408D-A6E8-3C2B952E9B08}" dt="2020-08-26T20:53:08.428" v="188" actId="1076"/>
        <pc:sldMkLst>
          <pc:docMk/>
          <pc:sldMk cId="2328605719" sldId="308"/>
        </pc:sldMkLst>
        <pc:spChg chg="mod">
          <ac:chgData name="Serhii Shcherbak" userId="S::serhii_shcherbak@epam.com::59ffe933-cc9c-43b6-9bbc-4542dd3b5c1b" providerId="AD" clId="Web-{79B34DDD-5AF3-408D-A6E8-3C2B952E9B08}" dt="2020-08-26T20:53:08.428" v="188" actId="1076"/>
          <ac:spMkLst>
            <pc:docMk/>
            <pc:sldMk cId="2328605719" sldId="308"/>
            <ac:spMk id="6" creationId="{14582F9B-6920-45E9-859B-462EE70F3C94}"/>
          </ac:spMkLst>
        </pc:spChg>
      </pc:sldChg>
      <pc:sldChg chg="modSp">
        <pc:chgData name="Serhii Shcherbak" userId="S::serhii_shcherbak@epam.com::59ffe933-cc9c-43b6-9bbc-4542dd3b5c1b" providerId="AD" clId="Web-{79B34DDD-5AF3-408D-A6E8-3C2B952E9B08}" dt="2020-08-26T20:58:31.113" v="252" actId="20577"/>
        <pc:sldMkLst>
          <pc:docMk/>
          <pc:sldMk cId="2121042969" sldId="311"/>
        </pc:sldMkLst>
        <pc:spChg chg="mod">
          <ac:chgData name="Serhii Shcherbak" userId="S::serhii_shcherbak@epam.com::59ffe933-cc9c-43b6-9bbc-4542dd3b5c1b" providerId="AD" clId="Web-{79B34DDD-5AF3-408D-A6E8-3C2B952E9B08}" dt="2020-08-26T20:58:31.113" v="252" actId="20577"/>
          <ac:spMkLst>
            <pc:docMk/>
            <pc:sldMk cId="2121042969" sldId="311"/>
            <ac:spMk id="6" creationId="{495F2F30-DD43-426D-BF86-1EC1EA3C688E}"/>
          </ac:spMkLst>
        </pc:spChg>
      </pc:sldChg>
      <pc:sldChg chg="del">
        <pc:chgData name="Serhii Shcherbak" userId="S::serhii_shcherbak@epam.com::59ffe933-cc9c-43b6-9bbc-4542dd3b5c1b" providerId="AD" clId="Web-{79B34DDD-5AF3-408D-A6E8-3C2B952E9B08}" dt="2020-08-26T20:58:20.426" v="249"/>
        <pc:sldMkLst>
          <pc:docMk/>
          <pc:sldMk cId="3324625281" sldId="312"/>
        </pc:sldMkLst>
      </pc:sldChg>
      <pc:sldChg chg="del">
        <pc:chgData name="Serhii Shcherbak" userId="S::serhii_shcherbak@epam.com::59ffe933-cc9c-43b6-9bbc-4542dd3b5c1b" providerId="AD" clId="Web-{79B34DDD-5AF3-408D-A6E8-3C2B952E9B08}" dt="2020-08-26T20:58:15.426" v="248"/>
        <pc:sldMkLst>
          <pc:docMk/>
          <pc:sldMk cId="4252489278" sldId="313"/>
        </pc:sldMkLst>
      </pc:sldChg>
      <pc:sldChg chg="modSp">
        <pc:chgData name="Serhii Shcherbak" userId="S::serhii_shcherbak@epam.com::59ffe933-cc9c-43b6-9bbc-4542dd3b5c1b" providerId="AD" clId="Web-{79B34DDD-5AF3-408D-A6E8-3C2B952E9B08}" dt="2020-08-26T21:05:16.235" v="307" actId="20577"/>
        <pc:sldMkLst>
          <pc:docMk/>
          <pc:sldMk cId="1048144074" sldId="320"/>
        </pc:sldMkLst>
        <pc:spChg chg="mod">
          <ac:chgData name="Serhii Shcherbak" userId="S::serhii_shcherbak@epam.com::59ffe933-cc9c-43b6-9bbc-4542dd3b5c1b" providerId="AD" clId="Web-{79B34DDD-5AF3-408D-A6E8-3C2B952E9B08}" dt="2020-08-26T21:05:16.235" v="307" actId="20577"/>
          <ac:spMkLst>
            <pc:docMk/>
            <pc:sldMk cId="1048144074" sldId="320"/>
            <ac:spMk id="5" creationId="{00000000-0000-0000-0000-000000000000}"/>
          </ac:spMkLst>
        </pc:spChg>
      </pc:sldChg>
      <pc:sldChg chg="addSp modSp">
        <pc:chgData name="Serhii Shcherbak" userId="S::serhii_shcherbak@epam.com::59ffe933-cc9c-43b6-9bbc-4542dd3b5c1b" providerId="AD" clId="Web-{79B34DDD-5AF3-408D-A6E8-3C2B952E9B08}" dt="2020-08-26T20:32:08.102" v="62" actId="1076"/>
        <pc:sldMkLst>
          <pc:docMk/>
          <pc:sldMk cId="4127575484" sldId="331"/>
        </pc:sldMkLst>
        <pc:spChg chg="add mod">
          <ac:chgData name="Serhii Shcherbak" userId="S::serhii_shcherbak@epam.com::59ffe933-cc9c-43b6-9bbc-4542dd3b5c1b" providerId="AD" clId="Web-{79B34DDD-5AF3-408D-A6E8-3C2B952E9B08}" dt="2020-08-26T20:32:08.102" v="62" actId="1076"/>
          <ac:spMkLst>
            <pc:docMk/>
            <pc:sldMk cId="4127575484" sldId="331"/>
            <ac:spMk id="6" creationId="{C416F4E0-683A-4057-993F-D8ECE79671CF}"/>
          </ac:spMkLst>
        </pc:spChg>
        <pc:spChg chg="mod">
          <ac:chgData name="Serhii Shcherbak" userId="S::serhii_shcherbak@epam.com::59ffe933-cc9c-43b6-9bbc-4542dd3b5c1b" providerId="AD" clId="Web-{79B34DDD-5AF3-408D-A6E8-3C2B952E9B08}" dt="2020-08-26T20:31:42.055" v="55" actId="20577"/>
          <ac:spMkLst>
            <pc:docMk/>
            <pc:sldMk cId="4127575484" sldId="331"/>
            <ac:spMk id="33" creationId="{1B015BE9-7671-464C-B140-93975D0702D5}"/>
          </ac:spMkLst>
        </pc:spChg>
      </pc:sldChg>
      <pc:sldChg chg="add del replId">
        <pc:chgData name="Serhii Shcherbak" userId="S::serhii_shcherbak@epam.com::59ffe933-cc9c-43b6-9bbc-4542dd3b5c1b" providerId="AD" clId="Web-{79B34DDD-5AF3-408D-A6E8-3C2B952E9B08}" dt="2020-08-26T20:34:06.228" v="90"/>
        <pc:sldMkLst>
          <pc:docMk/>
          <pc:sldMk cId="2441020925" sldId="342"/>
        </pc:sldMkLst>
      </pc:sldChg>
      <pc:sldChg chg="add del replId">
        <pc:chgData name="Serhii Shcherbak" userId="S::serhii_shcherbak@epam.com::59ffe933-cc9c-43b6-9bbc-4542dd3b5c1b" providerId="AD" clId="Web-{79B34DDD-5AF3-408D-A6E8-3C2B952E9B08}" dt="2020-08-26T20:34:01.494" v="88"/>
        <pc:sldMkLst>
          <pc:docMk/>
          <pc:sldMk cId="3543783515" sldId="342"/>
        </pc:sldMkLst>
      </pc:sldChg>
    </pc:docChg>
  </pc:docChgLst>
  <pc:docChgLst>
    <pc:chgData name="Yura Shkoropad" userId="S::yura_shkoropad@epam.com::17e5f7ad-f58a-4c5f-9170-2221a09d1e3d" providerId="AD" clId="Web-{4FD486C9-8CB2-4399-AE86-20EEB277507D}"/>
    <pc:docChg chg="addSld delSld">
      <pc:chgData name="Yura Shkoropad" userId="S::yura_shkoropad@epam.com::17e5f7ad-f58a-4c5f-9170-2221a09d1e3d" providerId="AD" clId="Web-{4FD486C9-8CB2-4399-AE86-20EEB277507D}" dt="2020-07-08T11:21:54.574" v="8"/>
      <pc:docMkLst>
        <pc:docMk/>
      </pc:docMkLst>
      <pc:sldChg chg="addCm">
        <pc:chgData name="Yura Shkoropad" userId="S::yura_shkoropad@epam.com::17e5f7ad-f58a-4c5f-9170-2221a09d1e3d" providerId="AD" clId="Web-{4FD486C9-8CB2-4399-AE86-20EEB277507D}" dt="2020-07-08T11:15:38.710" v="1"/>
        <pc:sldMkLst>
          <pc:docMk/>
          <pc:sldMk cId="0" sldId="258"/>
        </pc:sldMkLst>
      </pc:sldChg>
      <pc:sldChg chg="addCm">
        <pc:chgData name="Yura Shkoropad" userId="S::yura_shkoropad@epam.com::17e5f7ad-f58a-4c5f-9170-2221a09d1e3d" providerId="AD" clId="Web-{4FD486C9-8CB2-4399-AE86-20EEB277507D}" dt="2020-07-08T11:16:51.399" v="4"/>
        <pc:sldMkLst>
          <pc:docMk/>
          <pc:sldMk cId="0" sldId="260"/>
        </pc:sldMkLst>
      </pc:sldChg>
      <pc:sldChg chg="addCm">
        <pc:chgData name="Yura Shkoropad" userId="S::yura_shkoropad@epam.com::17e5f7ad-f58a-4c5f-9170-2221a09d1e3d" providerId="AD" clId="Web-{4FD486C9-8CB2-4399-AE86-20EEB277507D}" dt="2020-07-08T11:20:18.197" v="5"/>
        <pc:sldMkLst>
          <pc:docMk/>
          <pc:sldMk cId="0" sldId="284"/>
        </pc:sldMkLst>
      </pc:sldChg>
      <pc:sldChg chg="addCm">
        <pc:chgData name="Yura Shkoropad" userId="S::yura_shkoropad@epam.com::17e5f7ad-f58a-4c5f-9170-2221a09d1e3d" providerId="AD" clId="Web-{4FD486C9-8CB2-4399-AE86-20EEB277507D}" dt="2020-07-08T11:14:18.944" v="0"/>
        <pc:sldMkLst>
          <pc:docMk/>
          <pc:sldMk cId="95306662" sldId="285"/>
        </pc:sldMkLst>
      </pc:sldChg>
      <pc:sldChg chg="addCm">
        <pc:chgData name="Yura Shkoropad" userId="S::yura_shkoropad@epam.com::17e5f7ad-f58a-4c5f-9170-2221a09d1e3d" providerId="AD" clId="Web-{4FD486C9-8CB2-4399-AE86-20EEB277507D}" dt="2020-07-08T11:21:54.574" v="8"/>
        <pc:sldMkLst>
          <pc:docMk/>
          <pc:sldMk cId="0" sldId="288"/>
        </pc:sldMkLst>
      </pc:sldChg>
      <pc:sldChg chg="addCm">
        <pc:chgData name="Yura Shkoropad" userId="S::yura_shkoropad@epam.com::17e5f7ad-f58a-4c5f-9170-2221a09d1e3d" providerId="AD" clId="Web-{4FD486C9-8CB2-4399-AE86-20EEB277507D}" dt="2020-07-08T11:16:02.945" v="2"/>
        <pc:sldMkLst>
          <pc:docMk/>
          <pc:sldMk cId="2785767597" sldId="325"/>
        </pc:sldMkLst>
      </pc:sldChg>
      <pc:sldChg chg="new del">
        <pc:chgData name="Yura Shkoropad" userId="S::yura_shkoropad@epam.com::17e5f7ad-f58a-4c5f-9170-2221a09d1e3d" providerId="AD" clId="Web-{4FD486C9-8CB2-4399-AE86-20EEB277507D}" dt="2020-07-08T11:21:22.401" v="7"/>
        <pc:sldMkLst>
          <pc:docMk/>
          <pc:sldMk cId="2149746828" sldId="34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BA435-FAD4-41B0-B5D2-D7DC9F42FC4E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ABE43-B365-4FA1-955A-61631C683E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14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ABE43-B365-4FA1-955A-61631C683E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9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ym typeface="Calibri"/>
            </a:endParaRPr>
          </a:p>
        </p:txBody>
      </p:sp>
      <p:sp>
        <p:nvSpPr>
          <p:cNvPr id="208" name="Google Shape;208;p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10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4790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ABE43-B365-4FA1-955A-61631C683E3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ABE43-B365-4FA1-955A-61631C683E3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ABE43-B365-4FA1-955A-61631C683E3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ABE43-B365-4FA1-955A-61631C683E3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5765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1765" indent="-8890">
              <a:lnSpc>
                <a:spcPct val="90000"/>
              </a:lnSpc>
              <a:spcBef>
                <a:spcPts val="75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ABE43-B365-4FA1-955A-61631C683E3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1303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ABE43-B365-4FA1-955A-61631C683E3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ABE43-B365-4FA1-955A-61631C683E3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ABE43-B365-4FA1-955A-61631C683E3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ABE43-B365-4FA1-955A-61631C683E3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ABE43-B365-4FA1-955A-61631C683E3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96625" rIns="96625" bIns="96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ym typeface="Calibri"/>
            </a:endParaRPr>
          </a:p>
        </p:txBody>
      </p:sp>
      <p:sp>
        <p:nvSpPr>
          <p:cNvPr id="256" name="Google Shape;25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96625" rIns="96625" bIns="96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ym typeface="Calibri"/>
            </a:endParaRPr>
          </a:p>
        </p:txBody>
      </p:sp>
      <p:sp>
        <p:nvSpPr>
          <p:cNvPr id="262" name="Google Shape;26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1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endParaRPr dirty="0">
              <a:sym typeface="Calibri"/>
            </a:endParaRPr>
          </a:p>
        </p:txBody>
      </p:sp>
      <p:sp>
        <p:nvSpPr>
          <p:cNvPr id="269" name="Google Shape;269;p1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22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64" name="Google Shape;1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ABE43-B365-4FA1-955A-61631C683E3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0" name="Google Shape;1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8" name="Google Shape;1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ABE43-B365-4FA1-955A-61631C683E3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9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endParaRPr lang="uk-UA" dirty="0">
              <a:sym typeface="Calibri"/>
            </a:endParaRPr>
          </a:p>
        </p:txBody>
      </p:sp>
      <p:sp>
        <p:nvSpPr>
          <p:cNvPr id="276" name="Google Shape;276;p1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28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2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endParaRPr dirty="0">
              <a:sym typeface="Calibri"/>
            </a:endParaRPr>
          </a:p>
        </p:txBody>
      </p:sp>
      <p:sp>
        <p:nvSpPr>
          <p:cNvPr id="294" name="Google Shape;294;p2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29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ABE43-B365-4FA1-955A-61631C683E3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ABE43-B365-4FA1-955A-61631C683E3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ABE43-B365-4FA1-955A-61631C683E3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ABE43-B365-4FA1-955A-61631C683E3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ABE43-B365-4FA1-955A-61631C683E3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96625" rIns="96625" bIns="96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ym typeface="Calibri"/>
            </a:endParaRPr>
          </a:p>
        </p:txBody>
      </p:sp>
      <p:sp>
        <p:nvSpPr>
          <p:cNvPr id="319" name="Google Shape;31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ABE43-B365-4FA1-955A-61631C683E34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ABE43-B365-4FA1-955A-61631C683E34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p2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ym typeface="Calibri"/>
            </a:endParaRPr>
          </a:p>
        </p:txBody>
      </p:sp>
      <p:sp>
        <p:nvSpPr>
          <p:cNvPr id="339" name="Google Shape;339;p2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37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96625" rIns="96625" bIns="96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ym typeface="Calibri"/>
            </a:endParaRPr>
          </a:p>
        </p:txBody>
      </p:sp>
      <p:sp>
        <p:nvSpPr>
          <p:cNvPr id="360" name="Google Shape;36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ABE43-B365-4FA1-955A-61631C683E34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ABE43-B365-4FA1-955A-61631C683E3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96625" rIns="96625" bIns="96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ym typeface="Calibri"/>
            </a:endParaRPr>
          </a:p>
        </p:txBody>
      </p:sp>
      <p:sp>
        <p:nvSpPr>
          <p:cNvPr id="366" name="Google Shape;36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ABE43-B365-4FA1-955A-61631C683E34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96625" rIns="96625" bIns="96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ym typeface="Calibri"/>
            </a:endParaRPr>
          </a:p>
        </p:txBody>
      </p:sp>
      <p:sp>
        <p:nvSpPr>
          <p:cNvPr id="374" name="Google Shape;37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96625" rIns="96625" bIns="96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ym typeface="Calibri"/>
            </a:endParaRPr>
          </a:p>
        </p:txBody>
      </p:sp>
      <p:sp>
        <p:nvSpPr>
          <p:cNvPr id="384" name="Google Shape;38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ABE43-B365-4FA1-955A-61631C683E34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0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96625" rIns="96625" bIns="96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ym typeface="Calibri"/>
            </a:endParaRPr>
          </a:p>
        </p:txBody>
      </p:sp>
      <p:sp>
        <p:nvSpPr>
          <p:cNvPr id="450" name="Google Shape;45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9949805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4" name="Google Shape;394;p27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ym typeface="Calibri"/>
            </a:endParaRPr>
          </a:p>
        </p:txBody>
      </p:sp>
      <p:sp>
        <p:nvSpPr>
          <p:cNvPr id="395" name="Google Shape;395;p2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46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ABE43-B365-4FA1-955A-61631C683E34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p2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>
              <a:sym typeface="Calibri"/>
            </a:endParaRPr>
          </a:p>
        </p:txBody>
      </p:sp>
      <p:sp>
        <p:nvSpPr>
          <p:cNvPr id="409" name="Google Shape;409;p2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48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9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</p:txBody>
      </p:sp>
      <p:sp>
        <p:nvSpPr>
          <p:cNvPr id="444" name="Google Shape;44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ABE43-B365-4FA1-955A-61631C683E3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ABE43-B365-4FA1-955A-61631C683E34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7" name="Google Shape;457;p3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endParaRPr dirty="0">
              <a:sym typeface="Calibri"/>
            </a:endParaRPr>
          </a:p>
        </p:txBody>
      </p:sp>
      <p:sp>
        <p:nvSpPr>
          <p:cNvPr id="458" name="Google Shape;458;p3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51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96625" rIns="96625" bIns="96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0" name="Google Shape;470;p3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ym typeface="Calibri"/>
            </a:endParaRPr>
          </a:p>
        </p:txBody>
      </p:sp>
      <p:sp>
        <p:nvSpPr>
          <p:cNvPr id="471" name="Google Shape;471;p3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53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>
              <a:sym typeface="Calibri"/>
            </a:endParaRPr>
          </a:p>
        </p:txBody>
      </p:sp>
      <p:sp>
        <p:nvSpPr>
          <p:cNvPr id="220" name="Google Shape;220;p1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54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11287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96625" rIns="96625" bIns="96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ym typeface="Calibri"/>
            </a:endParaRPr>
          </a:p>
        </p:txBody>
      </p:sp>
      <p:sp>
        <p:nvSpPr>
          <p:cNvPr id="477" name="Google Shape;47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297249153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96625" rIns="96625" bIns="96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ym typeface="Calibri"/>
            </a:endParaRPr>
          </a:p>
        </p:txBody>
      </p:sp>
      <p:sp>
        <p:nvSpPr>
          <p:cNvPr id="483" name="Google Shape;48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32214605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96625" rIns="96625" bIns="96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283797047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7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96625" rIns="96625" bIns="96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ym typeface="Calibri"/>
            </a:endParaRPr>
          </a:p>
        </p:txBody>
      </p:sp>
      <p:sp>
        <p:nvSpPr>
          <p:cNvPr id="496" name="Google Shape;49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75876420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ABE43-B365-4FA1-955A-61631C683E34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ABE43-B365-4FA1-955A-61631C683E3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ABE43-B365-4FA1-955A-61631C683E34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ABE43-B365-4FA1-955A-61631C683E34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ABE43-B365-4FA1-955A-61631C683E34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ABE43-B365-4FA1-955A-61631C683E34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ABE43-B365-4FA1-955A-61631C683E34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ABE43-B365-4FA1-955A-61631C683E34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ABE43-B365-4FA1-955A-61631C683E34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120942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ABE43-B365-4FA1-955A-61631C683E34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647251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96625" rIns="96625" bIns="96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ym typeface="Calibri"/>
            </a:endParaRPr>
          </a:p>
        </p:txBody>
      </p:sp>
      <p:sp>
        <p:nvSpPr>
          <p:cNvPr id="177" name="Google Shape;1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20119755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>
              <a:sym typeface="Calibri" panose="020F0502020204030204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ABE43-B365-4FA1-955A-61631C683E34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>
                <a:solidFill>
                  <a:prstClr val="black"/>
                </a:solidFill>
              </a:rPr>
              <a:pPr/>
              <a:t>71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631366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>
                <a:solidFill>
                  <a:prstClr val="black"/>
                </a:solidFill>
              </a:rPr>
              <a:pPr/>
              <a:t>72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189221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>
                <a:solidFill>
                  <a:prstClr val="black"/>
                </a:solidFill>
              </a:rPr>
              <a:pPr/>
              <a:t>73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406584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>
                <a:solidFill>
                  <a:prstClr val="black"/>
                </a:solidFill>
              </a:rPr>
              <a:pPr/>
              <a:t>74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055059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lang="ru-RU" dirty="0"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304020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>
                <a:solidFill>
                  <a:prstClr val="black"/>
                </a:solidFill>
              </a:rPr>
              <a:pPr/>
              <a:t>76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389556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lang="ru-RU" dirty="0">
              <a:sym typeface="Calibri" panose="020F0502020204030204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ABE43-B365-4FA1-955A-61631C683E34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ABE43-B365-4FA1-955A-61631C683E34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>
                <a:solidFill>
                  <a:prstClr val="black"/>
                </a:solidFill>
              </a:rPr>
              <a:pPr/>
              <a:t>79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6964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96625" rIns="96625" bIns="966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dirty="0">
              <a:sym typeface="Calibri"/>
            </a:endParaRPr>
          </a:p>
        </p:txBody>
      </p:sp>
      <p:sp>
        <p:nvSpPr>
          <p:cNvPr id="189" name="Google Shape;1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387092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>
                <a:solidFill>
                  <a:prstClr val="black"/>
                </a:solidFill>
              </a:rPr>
              <a:pPr/>
              <a:t>80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03965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>
                <a:solidFill>
                  <a:prstClr val="black"/>
                </a:solidFill>
              </a:rPr>
              <a:pPr/>
              <a:t>81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579690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>
                <a:solidFill>
                  <a:prstClr val="black"/>
                </a:solidFill>
              </a:rPr>
              <a:pPr/>
              <a:t>82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783180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>
                <a:solidFill>
                  <a:prstClr val="black"/>
                </a:solidFill>
              </a:rPr>
              <a:pPr/>
              <a:t>83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549575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>
                <a:solidFill>
                  <a:prstClr val="black"/>
                </a:solidFill>
              </a:rPr>
              <a:pPr/>
              <a:t>84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006835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uk-U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>
                <a:solidFill>
                  <a:prstClr val="black"/>
                </a:solidFill>
              </a:rPr>
              <a:pPr/>
              <a:t>85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153946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ABE43-B365-4FA1-955A-61631C683E34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ABE43-B365-4FA1-955A-61631C683E34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ABE43-B365-4FA1-955A-61631C683E34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ABE43-B365-4FA1-955A-61631C683E34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96625" rIns="96625" bIns="96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ym typeface="Calibri"/>
            </a:endParaRPr>
          </a:p>
        </p:txBody>
      </p:sp>
      <p:sp>
        <p:nvSpPr>
          <p:cNvPr id="198" name="Google Shape;1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597881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56987"/>
            <a:ext cx="9144000" cy="287020"/>
          </a:xfrm>
          <a:custGeom>
            <a:avLst/>
            <a:gdLst/>
            <a:ahLst/>
            <a:cxnLst/>
            <a:rect l="l" t="t" r="r" b="b"/>
            <a:pathLst>
              <a:path w="9144000" h="287020">
                <a:moveTo>
                  <a:pt x="9144000" y="286511"/>
                </a:moveTo>
                <a:lnTo>
                  <a:pt x="9144000" y="0"/>
                </a:lnTo>
                <a:lnTo>
                  <a:pt x="0" y="0"/>
                </a:lnTo>
                <a:lnTo>
                  <a:pt x="0" y="286511"/>
                </a:lnTo>
                <a:lnTo>
                  <a:pt x="9144000" y="286511"/>
                </a:lnTo>
                <a:close/>
              </a:path>
            </a:pathLst>
          </a:custGeom>
          <a:solidFill>
            <a:srgbClr val="464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3816" y="4940808"/>
            <a:ext cx="0" cy="123825"/>
          </a:xfrm>
          <a:custGeom>
            <a:avLst/>
            <a:gdLst/>
            <a:ahLst/>
            <a:cxnLst/>
            <a:rect l="l" t="t" r="r" b="b"/>
            <a:pathLst>
              <a:path h="123825">
                <a:moveTo>
                  <a:pt x="0" y="0"/>
                </a:moveTo>
                <a:lnTo>
                  <a:pt x="0" y="123443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31647" y="4931664"/>
            <a:ext cx="477012" cy="169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9143999" cy="7545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9247" y="103606"/>
            <a:ext cx="1149096" cy="6141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0"/>
            <a:ext cx="9144000" cy="699770"/>
          </a:xfrm>
          <a:custGeom>
            <a:avLst/>
            <a:gdLst/>
            <a:ahLst/>
            <a:cxnLst/>
            <a:rect l="l" t="t" r="r" b="b"/>
            <a:pathLst>
              <a:path w="9144000" h="699770">
                <a:moveTo>
                  <a:pt x="9144000" y="0"/>
                </a:moveTo>
                <a:lnTo>
                  <a:pt x="0" y="0"/>
                </a:lnTo>
                <a:lnTo>
                  <a:pt x="0" y="699515"/>
                </a:lnTo>
                <a:lnTo>
                  <a:pt x="9144000" y="69951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1620" y="168020"/>
            <a:ext cx="8620759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CCCCCC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CCCCCC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862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marR="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685800" marR="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44111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899119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899119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899119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899119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899119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899119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8991197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8991197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89911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56987"/>
            <a:ext cx="9144000" cy="287020"/>
          </a:xfrm>
          <a:custGeom>
            <a:avLst/>
            <a:gdLst/>
            <a:ahLst/>
            <a:cxnLst/>
            <a:rect l="l" t="t" r="r" b="b"/>
            <a:pathLst>
              <a:path w="9144000" h="287020">
                <a:moveTo>
                  <a:pt x="9144000" y="286511"/>
                </a:moveTo>
                <a:lnTo>
                  <a:pt x="9144000" y="0"/>
                </a:lnTo>
                <a:lnTo>
                  <a:pt x="0" y="0"/>
                </a:lnTo>
                <a:lnTo>
                  <a:pt x="0" y="286511"/>
                </a:lnTo>
                <a:lnTo>
                  <a:pt x="9144000" y="286511"/>
                </a:lnTo>
                <a:close/>
              </a:path>
            </a:pathLst>
          </a:custGeom>
          <a:solidFill>
            <a:srgbClr val="464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3816" y="4940808"/>
            <a:ext cx="0" cy="123825"/>
          </a:xfrm>
          <a:custGeom>
            <a:avLst/>
            <a:gdLst/>
            <a:ahLst/>
            <a:cxnLst/>
            <a:rect l="l" t="t" r="r" b="b"/>
            <a:pathLst>
              <a:path h="123825">
                <a:moveTo>
                  <a:pt x="0" y="0"/>
                </a:moveTo>
                <a:lnTo>
                  <a:pt x="0" y="123443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31647" y="4931664"/>
            <a:ext cx="477012" cy="169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9143999" cy="7545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64546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5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CCCCCC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CCCCCC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899119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02738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8991197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8991197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8991197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899119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8991197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8991197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8991197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89911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64546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CCCCCC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CCCCCC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8991197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8991197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8991197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8991197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8991197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8991197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89911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56987"/>
            <a:ext cx="9144000" cy="287020"/>
          </a:xfrm>
          <a:custGeom>
            <a:avLst/>
            <a:gdLst/>
            <a:ahLst/>
            <a:cxnLst/>
            <a:rect l="l" t="t" r="r" b="b"/>
            <a:pathLst>
              <a:path w="9144000" h="287020">
                <a:moveTo>
                  <a:pt x="9144000" y="286511"/>
                </a:moveTo>
                <a:lnTo>
                  <a:pt x="9144000" y="0"/>
                </a:lnTo>
                <a:lnTo>
                  <a:pt x="0" y="0"/>
                </a:lnTo>
                <a:lnTo>
                  <a:pt x="0" y="286511"/>
                </a:lnTo>
                <a:lnTo>
                  <a:pt x="9144000" y="286511"/>
                </a:lnTo>
                <a:close/>
              </a:path>
            </a:pathLst>
          </a:custGeom>
          <a:solidFill>
            <a:srgbClr val="464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3816" y="4940808"/>
            <a:ext cx="0" cy="123825"/>
          </a:xfrm>
          <a:custGeom>
            <a:avLst/>
            <a:gdLst/>
            <a:ahLst/>
            <a:cxnLst/>
            <a:rect l="l" t="t" r="r" b="b"/>
            <a:pathLst>
              <a:path h="123825">
                <a:moveTo>
                  <a:pt x="0" y="0"/>
                </a:moveTo>
                <a:lnTo>
                  <a:pt x="0" y="123443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31647" y="4931664"/>
            <a:ext cx="477012" cy="169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9143999" cy="7545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64546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CCCCCC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/>
              <a:t>CONFIDENTIAL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CCCCCC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56987"/>
            <a:ext cx="9144000" cy="287020"/>
          </a:xfrm>
          <a:custGeom>
            <a:avLst/>
            <a:gdLst/>
            <a:ahLst/>
            <a:cxnLst/>
            <a:rect l="l" t="t" r="r" b="b"/>
            <a:pathLst>
              <a:path w="9144000" h="287020">
                <a:moveTo>
                  <a:pt x="9144000" y="286511"/>
                </a:moveTo>
                <a:lnTo>
                  <a:pt x="9144000" y="0"/>
                </a:lnTo>
                <a:lnTo>
                  <a:pt x="0" y="0"/>
                </a:lnTo>
                <a:lnTo>
                  <a:pt x="0" y="286511"/>
                </a:lnTo>
                <a:lnTo>
                  <a:pt x="9144000" y="286511"/>
                </a:lnTo>
                <a:close/>
              </a:path>
            </a:pathLst>
          </a:custGeom>
          <a:solidFill>
            <a:srgbClr val="464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CCCCCC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/>
              <a:t>CONFIDENTIAL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CCCCCC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">
  <p:cSld name="Title &amp;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862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marR="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685800" marR="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1714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476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4131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6541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itle Only">
  <p:cSld name="Blank 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4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862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marR="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685800" marR="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63190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Members">
  <p:cSld name="Team Member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47"/>
          <p:cNvCxnSpPr/>
          <p:nvPr/>
        </p:nvCxnSpPr>
        <p:spPr>
          <a:xfrm rot="10800000">
            <a:off x="2284359" y="699518"/>
            <a:ext cx="0" cy="4152154"/>
          </a:xfrm>
          <a:prstGeom prst="straightConnector1">
            <a:avLst/>
          </a:prstGeom>
          <a:noFill/>
          <a:ln w="12700" cap="flat" cmpd="sng">
            <a:solidFill>
              <a:srgbClr val="E6E6E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47"/>
          <p:cNvCxnSpPr/>
          <p:nvPr/>
        </p:nvCxnSpPr>
        <p:spPr>
          <a:xfrm rot="10800000" flipH="1">
            <a:off x="4570360" y="708319"/>
            <a:ext cx="1" cy="4143353"/>
          </a:xfrm>
          <a:prstGeom prst="straightConnector1">
            <a:avLst/>
          </a:prstGeom>
          <a:noFill/>
          <a:ln w="12700" cap="flat" cmpd="sng">
            <a:solidFill>
              <a:srgbClr val="E6E6E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" name="Google Shape;33;p47"/>
          <p:cNvCxnSpPr/>
          <p:nvPr/>
        </p:nvCxnSpPr>
        <p:spPr>
          <a:xfrm rot="10800000" flipH="1">
            <a:off x="6854718" y="699517"/>
            <a:ext cx="1" cy="4152155"/>
          </a:xfrm>
          <a:prstGeom prst="straightConnector1">
            <a:avLst/>
          </a:prstGeom>
          <a:noFill/>
          <a:ln w="12700" cap="flat" cmpd="sng">
            <a:solidFill>
              <a:srgbClr val="E6E6E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" name="Google Shape;34;p4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862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marR="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685800" marR="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2"/>
          </p:nvPr>
        </p:nvSpPr>
        <p:spPr>
          <a:xfrm>
            <a:off x="2940216" y="1959294"/>
            <a:ext cx="958628" cy="2215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marR="0" lvl="0" indent="-17145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685800" marR="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47"/>
          <p:cNvSpPr txBox="1">
            <a:spLocks noGrp="1"/>
          </p:cNvSpPr>
          <p:nvPr>
            <p:ph type="body" idx="3"/>
          </p:nvPr>
        </p:nvSpPr>
        <p:spPr>
          <a:xfrm>
            <a:off x="2436813" y="2216157"/>
            <a:ext cx="1973262" cy="254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17145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47"/>
          <p:cNvSpPr txBox="1">
            <a:spLocks noGrp="1"/>
          </p:cNvSpPr>
          <p:nvPr>
            <p:ph type="body" idx="4"/>
          </p:nvPr>
        </p:nvSpPr>
        <p:spPr>
          <a:xfrm>
            <a:off x="2528455" y="2632076"/>
            <a:ext cx="1777278" cy="200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47"/>
          <p:cNvSpPr>
            <a:spLocks noGrp="1"/>
          </p:cNvSpPr>
          <p:nvPr>
            <p:ph type="pic" idx="5"/>
          </p:nvPr>
        </p:nvSpPr>
        <p:spPr>
          <a:xfrm>
            <a:off x="692439" y="900545"/>
            <a:ext cx="912380" cy="92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9C2D7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body" idx="6"/>
          </p:nvPr>
        </p:nvSpPr>
        <p:spPr>
          <a:xfrm>
            <a:off x="665761" y="1959294"/>
            <a:ext cx="958628" cy="2215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marR="0" lvl="0" indent="-17145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685800" marR="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body" idx="7"/>
          </p:nvPr>
        </p:nvSpPr>
        <p:spPr>
          <a:xfrm>
            <a:off x="162358" y="2216157"/>
            <a:ext cx="1973262" cy="254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17145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47"/>
          <p:cNvSpPr txBox="1">
            <a:spLocks noGrp="1"/>
          </p:cNvSpPr>
          <p:nvPr>
            <p:ph type="body" idx="8"/>
          </p:nvPr>
        </p:nvSpPr>
        <p:spPr>
          <a:xfrm>
            <a:off x="254000" y="2632076"/>
            <a:ext cx="1777278" cy="200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47"/>
          <p:cNvSpPr txBox="1">
            <a:spLocks noGrp="1"/>
          </p:cNvSpPr>
          <p:nvPr>
            <p:ph type="body" idx="9"/>
          </p:nvPr>
        </p:nvSpPr>
        <p:spPr>
          <a:xfrm>
            <a:off x="5237761" y="1959294"/>
            <a:ext cx="958628" cy="2215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marR="0" lvl="0" indent="-17145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685800" marR="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47"/>
          <p:cNvSpPr txBox="1">
            <a:spLocks noGrp="1"/>
          </p:cNvSpPr>
          <p:nvPr>
            <p:ph type="body" idx="13"/>
          </p:nvPr>
        </p:nvSpPr>
        <p:spPr>
          <a:xfrm>
            <a:off x="4734358" y="2216157"/>
            <a:ext cx="1973262" cy="254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17145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47"/>
          <p:cNvSpPr txBox="1">
            <a:spLocks noGrp="1"/>
          </p:cNvSpPr>
          <p:nvPr>
            <p:ph type="body" idx="14"/>
          </p:nvPr>
        </p:nvSpPr>
        <p:spPr>
          <a:xfrm>
            <a:off x="4826000" y="2632076"/>
            <a:ext cx="1777278" cy="200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47"/>
          <p:cNvSpPr txBox="1">
            <a:spLocks noGrp="1"/>
          </p:cNvSpPr>
          <p:nvPr>
            <p:ph type="body" idx="15"/>
          </p:nvPr>
        </p:nvSpPr>
        <p:spPr>
          <a:xfrm>
            <a:off x="7535306" y="1959294"/>
            <a:ext cx="958628" cy="2215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marR="0" lvl="0" indent="-17145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685800" marR="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47"/>
          <p:cNvSpPr txBox="1">
            <a:spLocks noGrp="1"/>
          </p:cNvSpPr>
          <p:nvPr>
            <p:ph type="body" idx="16"/>
          </p:nvPr>
        </p:nvSpPr>
        <p:spPr>
          <a:xfrm>
            <a:off x="7031903" y="2216157"/>
            <a:ext cx="1973262" cy="254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17145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47"/>
          <p:cNvSpPr txBox="1">
            <a:spLocks noGrp="1"/>
          </p:cNvSpPr>
          <p:nvPr>
            <p:ph type="body" idx="17"/>
          </p:nvPr>
        </p:nvSpPr>
        <p:spPr>
          <a:xfrm>
            <a:off x="7123545" y="2632076"/>
            <a:ext cx="1777278" cy="200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47"/>
          <p:cNvSpPr>
            <a:spLocks noGrp="1"/>
          </p:cNvSpPr>
          <p:nvPr>
            <p:ph type="pic" idx="18"/>
          </p:nvPr>
        </p:nvSpPr>
        <p:spPr>
          <a:xfrm>
            <a:off x="2966893" y="900545"/>
            <a:ext cx="912380" cy="92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9C2D7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47"/>
          <p:cNvSpPr>
            <a:spLocks noGrp="1"/>
          </p:cNvSpPr>
          <p:nvPr>
            <p:ph type="pic" idx="19"/>
          </p:nvPr>
        </p:nvSpPr>
        <p:spPr>
          <a:xfrm>
            <a:off x="5264439" y="900545"/>
            <a:ext cx="912380" cy="92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9C2D7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47"/>
          <p:cNvSpPr>
            <a:spLocks noGrp="1"/>
          </p:cNvSpPr>
          <p:nvPr>
            <p:ph type="pic" idx="20"/>
          </p:nvPr>
        </p:nvSpPr>
        <p:spPr>
          <a:xfrm>
            <a:off x="7527348" y="900545"/>
            <a:ext cx="912380" cy="92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9C2D7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2415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id">
  <p:cSld name="Gri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48"/>
          <p:cNvCxnSpPr/>
          <p:nvPr/>
        </p:nvCxnSpPr>
        <p:spPr>
          <a:xfrm rot="10800000">
            <a:off x="3048000" y="696244"/>
            <a:ext cx="0" cy="4152848"/>
          </a:xfrm>
          <a:prstGeom prst="straightConnector1">
            <a:avLst/>
          </a:prstGeom>
          <a:noFill/>
          <a:ln w="12700" cap="flat" cmpd="sng">
            <a:solidFill>
              <a:srgbClr val="E6E6E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3" name="Google Shape;53;p48"/>
          <p:cNvCxnSpPr/>
          <p:nvPr/>
        </p:nvCxnSpPr>
        <p:spPr>
          <a:xfrm rot="10800000">
            <a:off x="6096000" y="696244"/>
            <a:ext cx="0" cy="4152848"/>
          </a:xfrm>
          <a:prstGeom prst="straightConnector1">
            <a:avLst/>
          </a:prstGeom>
          <a:noFill/>
          <a:ln w="12700" cap="flat" cmpd="sng">
            <a:solidFill>
              <a:srgbClr val="E6E6E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" name="Google Shape;54;p48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862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marR="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685800" marR="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55" name="Google Shape;55;p48"/>
          <p:cNvCxnSpPr/>
          <p:nvPr/>
        </p:nvCxnSpPr>
        <p:spPr>
          <a:xfrm rot="10800000">
            <a:off x="0" y="2800350"/>
            <a:ext cx="9144000" cy="0"/>
          </a:xfrm>
          <a:prstGeom prst="straightConnector1">
            <a:avLst/>
          </a:prstGeom>
          <a:noFill/>
          <a:ln w="12700" cap="flat" cmpd="sng">
            <a:solidFill>
              <a:srgbClr val="E6E6E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="" xmlns:p14="http://schemas.microsoft.com/office/powerpoint/2010/main" val="261402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56987"/>
            <a:ext cx="9144000" cy="287020"/>
          </a:xfrm>
          <a:custGeom>
            <a:avLst/>
            <a:gdLst/>
            <a:ahLst/>
            <a:cxnLst/>
            <a:rect l="l" t="t" r="r" b="b"/>
            <a:pathLst>
              <a:path w="9144000" h="287020">
                <a:moveTo>
                  <a:pt x="9144000" y="286511"/>
                </a:moveTo>
                <a:lnTo>
                  <a:pt x="9144000" y="0"/>
                </a:lnTo>
                <a:lnTo>
                  <a:pt x="0" y="0"/>
                </a:lnTo>
                <a:lnTo>
                  <a:pt x="0" y="286511"/>
                </a:lnTo>
                <a:lnTo>
                  <a:pt x="9144000" y="286511"/>
                </a:lnTo>
                <a:close/>
              </a:path>
            </a:pathLst>
          </a:custGeom>
          <a:solidFill>
            <a:srgbClr val="464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3816" y="4940808"/>
            <a:ext cx="0" cy="123825"/>
          </a:xfrm>
          <a:custGeom>
            <a:avLst/>
            <a:gdLst/>
            <a:ahLst/>
            <a:cxnLst/>
            <a:rect l="l" t="t" r="r" b="b"/>
            <a:pathLst>
              <a:path h="123825">
                <a:moveTo>
                  <a:pt x="0" y="0"/>
                </a:moveTo>
                <a:lnTo>
                  <a:pt x="0" y="123443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31647" y="4931664"/>
            <a:ext cx="477012" cy="16916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1620" y="168020"/>
            <a:ext cx="8620759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64546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31212" y="1048257"/>
            <a:ext cx="4481575" cy="3441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645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36752" y="4947998"/>
            <a:ext cx="534669" cy="114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CCCCCC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02675" y="4926415"/>
            <a:ext cx="183515" cy="144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CCCCCC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Web/CSS/Using_CSS_variables" TargetMode="External"/><Relationship Id="rId4" Type="http://schemas.openxmlformats.org/officeDocument/2006/relationships/hyperlink" Target="https://www.w3.org/TR/css-variables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Pseudo-classes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meyerweb.com/eric/tools/css/reset/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rtaugh/HTML5-Reset/blob/master/assets/css/reset.css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necolas.github.io/normalize.css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2.gi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www.tutorialrepublic.com/css-tutorial/css-sprites.php" TargetMode="External"/><Relationship Id="rId4" Type="http://schemas.openxmlformats.org/officeDocument/2006/relationships/hyperlink" Target="https://www.tutorialrepublic.com/codelab.php?topic=css&amp;file=complete-navigation-menu-based-on-image-sprite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4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9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6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hyperlink" Target="http://css-weekly.com/" TargetMode="External"/><Relationship Id="rId3" Type="http://schemas.openxmlformats.org/officeDocument/2006/relationships/image" Target="../media/image12.png"/><Relationship Id="rId7" Type="http://schemas.openxmlformats.org/officeDocument/2006/relationships/hyperlink" Target="https://caniuse.com/" TargetMode="Externa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.org/standards/techs/css" TargetMode="External"/><Relationship Id="rId5" Type="http://schemas.openxmlformats.org/officeDocument/2006/relationships/hyperlink" Target="http://jigsaw.w3.org/css-validator/" TargetMode="External"/><Relationship Id="rId4" Type="http://schemas.openxmlformats.org/officeDocument/2006/relationships/hyperlink" Target="https://developer.mozilla.org/en-US/docs/Web/CSS" TargetMode="External"/><Relationship Id="rId9" Type="http://schemas.openxmlformats.org/officeDocument/2006/relationships/hyperlink" Target="https://specificity.keegan.st/" TargetMode="Externa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rupl.github.io/unfold/" TargetMode="Externa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sgridgarden.com/" TargetMode="External"/><Relationship Id="rId5" Type="http://schemas.openxmlformats.org/officeDocument/2006/relationships/hyperlink" Target="https://flexboxfroggy.com/" TargetMode="External"/><Relationship Id="rId4" Type="http://schemas.openxmlformats.org/officeDocument/2006/relationships/hyperlink" Target="https://flukeout.github.io/" TargetMode="Externa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5"/>
            <a:ext cx="9144000" cy="4857115"/>
          </a:xfrm>
          <a:custGeom>
            <a:avLst/>
            <a:gdLst/>
            <a:ahLst/>
            <a:cxnLst/>
            <a:rect l="l" t="t" r="r" b="b"/>
            <a:pathLst>
              <a:path w="9144000" h="4857115">
                <a:moveTo>
                  <a:pt x="0" y="4856988"/>
                </a:moveTo>
                <a:lnTo>
                  <a:pt x="9144000" y="4856988"/>
                </a:lnTo>
                <a:lnTo>
                  <a:pt x="9144000" y="0"/>
                </a:lnTo>
                <a:lnTo>
                  <a:pt x="0" y="0"/>
                </a:lnTo>
                <a:lnTo>
                  <a:pt x="0" y="4856988"/>
                </a:lnTo>
                <a:close/>
              </a:path>
            </a:pathLst>
          </a:custGeom>
          <a:solidFill>
            <a:srgbClr val="39C2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856987"/>
            <a:ext cx="9144000" cy="287020"/>
          </a:xfrm>
          <a:custGeom>
            <a:avLst/>
            <a:gdLst/>
            <a:ahLst/>
            <a:cxnLst/>
            <a:rect l="l" t="t" r="r" b="b"/>
            <a:pathLst>
              <a:path w="9144000" h="287020">
                <a:moveTo>
                  <a:pt x="9144000" y="286511"/>
                </a:moveTo>
                <a:lnTo>
                  <a:pt x="9144000" y="0"/>
                </a:lnTo>
                <a:lnTo>
                  <a:pt x="0" y="0"/>
                </a:lnTo>
                <a:lnTo>
                  <a:pt x="0" y="286511"/>
                </a:lnTo>
                <a:lnTo>
                  <a:pt x="9144000" y="286511"/>
                </a:lnTo>
                <a:close/>
              </a:path>
            </a:pathLst>
          </a:custGeom>
          <a:solidFill>
            <a:srgbClr val="464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94115" y="4939115"/>
            <a:ext cx="53975" cy="118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15"/>
              </a:lnSpc>
            </a:pPr>
            <a:r>
              <a:rPr sz="800">
                <a:solidFill>
                  <a:srgbClr val="CCCCCC"/>
                </a:solidFill>
                <a:latin typeface="Trebuchet MS"/>
                <a:cs typeface="Trebuchet MS"/>
              </a:rPr>
              <a:t>1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752" y="4943347"/>
            <a:ext cx="53467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5">
                <a:solidFill>
                  <a:srgbClr val="CCCCCC"/>
                </a:solidFill>
                <a:latin typeface="Trebuchet MS"/>
                <a:cs typeface="Trebuchet MS"/>
              </a:rPr>
              <a:t>CONFIDENTIAL</a:t>
            </a:r>
            <a:endParaRPr sz="6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31647" y="0"/>
            <a:ext cx="8912860" cy="5143500"/>
            <a:chOff x="231647" y="0"/>
            <a:chExt cx="8912860" cy="5143500"/>
          </a:xfrm>
        </p:grpSpPr>
        <p:sp>
          <p:nvSpPr>
            <p:cNvPr id="7" name="object 7"/>
            <p:cNvSpPr/>
            <p:nvPr/>
          </p:nvSpPr>
          <p:spPr>
            <a:xfrm>
              <a:off x="813815" y="4940808"/>
              <a:ext cx="0" cy="123825"/>
            </a:xfrm>
            <a:custGeom>
              <a:avLst/>
              <a:gdLst/>
              <a:ahLst/>
              <a:cxnLst/>
              <a:rect l="l" t="t" r="r" b="b"/>
              <a:pathLst>
                <a:path h="123825">
                  <a:moveTo>
                    <a:pt x="0" y="0"/>
                  </a:moveTo>
                  <a:lnTo>
                    <a:pt x="0" y="123443"/>
                  </a:lnTo>
                </a:path>
              </a:pathLst>
            </a:custGeom>
            <a:ln w="317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1647" y="4931664"/>
              <a:ext cx="477012" cy="1691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34000" y="0"/>
              <a:ext cx="3809999" cy="51434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34000" y="0"/>
              <a:ext cx="3810000" cy="5143500"/>
            </a:xfrm>
            <a:custGeom>
              <a:avLst/>
              <a:gdLst/>
              <a:ahLst/>
              <a:cxnLst/>
              <a:rect l="l" t="t" r="r" b="b"/>
              <a:pathLst>
                <a:path w="3810000" h="5143500">
                  <a:moveTo>
                    <a:pt x="3810000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3810000" y="5143500"/>
                  </a:lnTo>
                  <a:lnTo>
                    <a:pt x="3810000" y="0"/>
                  </a:lnTo>
                  <a:close/>
                </a:path>
              </a:pathLst>
            </a:custGeom>
            <a:solidFill>
              <a:srgbClr val="464546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73395" y="0"/>
              <a:ext cx="530351" cy="51434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1363" y="511878"/>
              <a:ext cx="118525" cy="25336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02311" y="511878"/>
              <a:ext cx="121920" cy="316230"/>
            </a:xfrm>
            <a:custGeom>
              <a:avLst/>
              <a:gdLst/>
              <a:ahLst/>
              <a:cxnLst/>
              <a:rect l="l" t="t" r="r" b="b"/>
              <a:pathLst>
                <a:path w="121919" h="316230">
                  <a:moveTo>
                    <a:pt x="34705" y="2684"/>
                  </a:moveTo>
                  <a:lnTo>
                    <a:pt x="0" y="2684"/>
                  </a:lnTo>
                  <a:lnTo>
                    <a:pt x="0" y="315694"/>
                  </a:lnTo>
                  <a:lnTo>
                    <a:pt x="34705" y="315694"/>
                  </a:lnTo>
                  <a:lnTo>
                    <a:pt x="34705" y="235627"/>
                  </a:lnTo>
                  <a:lnTo>
                    <a:pt x="112711" y="235627"/>
                  </a:lnTo>
                  <a:lnTo>
                    <a:pt x="118704" y="224458"/>
                  </a:lnTo>
                  <a:lnTo>
                    <a:pt x="119274" y="220316"/>
                  </a:lnTo>
                  <a:lnTo>
                    <a:pt x="66739" y="220316"/>
                  </a:lnTo>
                  <a:lnTo>
                    <a:pt x="58242" y="219476"/>
                  </a:lnTo>
                  <a:lnTo>
                    <a:pt x="50020" y="217024"/>
                  </a:lnTo>
                  <a:lnTo>
                    <a:pt x="42150" y="213060"/>
                  </a:lnTo>
                  <a:lnTo>
                    <a:pt x="34705" y="207686"/>
                  </a:lnTo>
                  <a:lnTo>
                    <a:pt x="34705" y="45944"/>
                  </a:lnTo>
                  <a:lnTo>
                    <a:pt x="42150" y="40415"/>
                  </a:lnTo>
                  <a:lnTo>
                    <a:pt x="50020" y="36371"/>
                  </a:lnTo>
                  <a:lnTo>
                    <a:pt x="58242" y="33890"/>
                  </a:lnTo>
                  <a:lnTo>
                    <a:pt x="66739" y="33046"/>
                  </a:lnTo>
                  <a:lnTo>
                    <a:pt x="119242" y="33046"/>
                  </a:lnTo>
                  <a:lnTo>
                    <a:pt x="118704" y="29130"/>
                  </a:lnTo>
                  <a:lnTo>
                    <a:pt x="113197" y="18805"/>
                  </a:lnTo>
                  <a:lnTo>
                    <a:pt x="34705" y="18805"/>
                  </a:lnTo>
                  <a:lnTo>
                    <a:pt x="34705" y="2684"/>
                  </a:lnTo>
                  <a:close/>
                </a:path>
                <a:path w="121919" h="316230">
                  <a:moveTo>
                    <a:pt x="112711" y="235627"/>
                  </a:moveTo>
                  <a:lnTo>
                    <a:pt x="34705" y="235627"/>
                  </a:lnTo>
                  <a:lnTo>
                    <a:pt x="42012" y="241912"/>
                  </a:lnTo>
                  <a:lnTo>
                    <a:pt x="51522" y="247618"/>
                  </a:lnTo>
                  <a:lnTo>
                    <a:pt x="63235" y="251762"/>
                  </a:lnTo>
                  <a:lnTo>
                    <a:pt x="77151" y="253362"/>
                  </a:lnTo>
                  <a:lnTo>
                    <a:pt x="96581" y="249840"/>
                  </a:lnTo>
                  <a:lnTo>
                    <a:pt x="110421" y="239894"/>
                  </a:lnTo>
                  <a:lnTo>
                    <a:pt x="112711" y="235627"/>
                  </a:lnTo>
                  <a:close/>
                </a:path>
                <a:path w="121919" h="316230">
                  <a:moveTo>
                    <a:pt x="119242" y="33046"/>
                  </a:moveTo>
                  <a:lnTo>
                    <a:pt x="66739" y="33046"/>
                  </a:lnTo>
                  <a:lnTo>
                    <a:pt x="75273" y="34192"/>
                  </a:lnTo>
                  <a:lnTo>
                    <a:pt x="81556" y="37781"/>
                  </a:lnTo>
                  <a:lnTo>
                    <a:pt x="85436" y="44041"/>
                  </a:lnTo>
                  <a:lnTo>
                    <a:pt x="86762" y="53197"/>
                  </a:lnTo>
                  <a:lnTo>
                    <a:pt x="86762" y="200164"/>
                  </a:lnTo>
                  <a:lnTo>
                    <a:pt x="85436" y="209319"/>
                  </a:lnTo>
                  <a:lnTo>
                    <a:pt x="81556" y="215579"/>
                  </a:lnTo>
                  <a:lnTo>
                    <a:pt x="75274" y="219169"/>
                  </a:lnTo>
                  <a:lnTo>
                    <a:pt x="66739" y="220316"/>
                  </a:lnTo>
                  <a:lnTo>
                    <a:pt x="119274" y="220316"/>
                  </a:lnTo>
                  <a:lnTo>
                    <a:pt x="121458" y="204464"/>
                  </a:lnTo>
                  <a:lnTo>
                    <a:pt x="121458" y="49166"/>
                  </a:lnTo>
                  <a:lnTo>
                    <a:pt x="119242" y="33046"/>
                  </a:lnTo>
                  <a:close/>
                </a:path>
                <a:path w="121919" h="316230">
                  <a:moveTo>
                    <a:pt x="77151" y="0"/>
                  </a:moveTo>
                  <a:lnTo>
                    <a:pt x="63235" y="1729"/>
                  </a:lnTo>
                  <a:lnTo>
                    <a:pt x="51522" y="6179"/>
                  </a:lnTo>
                  <a:lnTo>
                    <a:pt x="42012" y="12240"/>
                  </a:lnTo>
                  <a:lnTo>
                    <a:pt x="34705" y="18805"/>
                  </a:lnTo>
                  <a:lnTo>
                    <a:pt x="113197" y="18805"/>
                  </a:lnTo>
                  <a:lnTo>
                    <a:pt x="110421" y="13601"/>
                  </a:lnTo>
                  <a:lnTo>
                    <a:pt x="96581" y="3564"/>
                  </a:lnTo>
                  <a:lnTo>
                    <a:pt x="77151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44586" y="511878"/>
              <a:ext cx="117750" cy="25336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85004" y="511879"/>
              <a:ext cx="200484" cy="25067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7887" y="537403"/>
              <a:ext cx="88894" cy="20311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29542" y="537403"/>
              <a:ext cx="89140" cy="20311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610311" y="1433829"/>
            <a:ext cx="270002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300" spc="-5">
                <a:solidFill>
                  <a:srgbClr val="FFFFFF"/>
                </a:solidFill>
                <a:latin typeface="Trebuchet MS"/>
                <a:cs typeface="Trebuchet MS"/>
              </a:rPr>
              <a:t>CSS</a:t>
            </a:r>
            <a:r>
              <a:rPr sz="33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-5">
                <a:solidFill>
                  <a:srgbClr val="FFFFFF"/>
                </a:solidFill>
                <a:latin typeface="Trebuchet MS"/>
                <a:cs typeface="Trebuchet MS"/>
              </a:rPr>
              <a:t>Basics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93740" y="4369105"/>
            <a:ext cx="3105785" cy="618758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484"/>
              </a:spcBef>
              <a:tabLst>
                <a:tab pos="269875" algn="l"/>
                <a:tab pos="270510" algn="l"/>
              </a:tabLst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UA 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Resource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Development</a:t>
            </a:r>
            <a:r>
              <a:rPr sz="16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Unit</a:t>
            </a:r>
            <a:endParaRPr lang="en-US" sz="1600" spc="-1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065">
              <a:lnSpc>
                <a:spcPct val="100000"/>
              </a:lnSpc>
              <a:spcBef>
                <a:spcPts val="484"/>
              </a:spcBef>
              <a:tabLst>
                <a:tab pos="269875" algn="l"/>
                <a:tab pos="270510" algn="l"/>
              </a:tabLst>
            </a:pPr>
            <a:r>
              <a:rPr lang="en-US" sz="1600" spc="-10" dirty="0" smtClean="0">
                <a:solidFill>
                  <a:srgbClr val="FFFFFF"/>
                </a:solidFill>
                <a:latin typeface="Trebuchet MS"/>
                <a:cs typeface="Trebuchet MS"/>
              </a:rPr>
              <a:t>2021</a:t>
            </a:r>
            <a:endParaRPr lang="en-US" sz="1600" spc="-1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8627"/>
              </a:srgbClr>
            </a:outerShdw>
          </a:effectLst>
        </p:spPr>
        <p:txBody>
          <a:bodyPr spcFirstLastPara="1" wrap="square" lIns="205725" tIns="25706" rIns="51431" bIns="25706" anchor="ctr" anchorCtr="0">
            <a:noAutofit/>
          </a:bodyPr>
          <a:lstStyle/>
          <a:p>
            <a:pPr marL="0" indent="0" rtl="0">
              <a:spcBef>
                <a:spcPts val="0"/>
              </a:spcBef>
            </a:pPr>
            <a:r>
              <a:rPr lang="en-US"/>
              <a:t>CSS Style Guide</a:t>
            </a:r>
            <a:endParaRPr/>
          </a:p>
        </p:txBody>
      </p:sp>
      <p:sp>
        <p:nvSpPr>
          <p:cNvPr id="211" name="Google Shape;211;p9"/>
          <p:cNvSpPr txBox="1">
            <a:spLocks noGrp="1"/>
          </p:cNvSpPr>
          <p:nvPr>
            <p:ph type="body" idx="2"/>
          </p:nvPr>
        </p:nvSpPr>
        <p:spPr>
          <a:xfrm>
            <a:off x="-1" y="707992"/>
            <a:ext cx="4705816" cy="2534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0" indent="0" rtl="0">
              <a:buClr>
                <a:srgbClr val="333333"/>
              </a:buClr>
              <a:buSzPts val="1603"/>
            </a:pPr>
            <a:r>
              <a:rPr lang="en-US" sz="120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.news {</a:t>
            </a:r>
            <a:endParaRPr/>
          </a:p>
          <a:p>
            <a:pPr marL="0" indent="0" rtl="0">
              <a:buClr>
                <a:srgbClr val="333333"/>
              </a:buClr>
              <a:buSzPts val="1603"/>
            </a:pPr>
            <a:r>
              <a:rPr lang="en-US" sz="120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2">
                <a:solidFill>
                  <a:srgbClr val="E6550D"/>
                </a:solidFill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en-US" sz="120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202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-US" sz="1202" err="1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120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indent="0" rtl="0">
              <a:buClr>
                <a:srgbClr val="333333"/>
              </a:buClr>
              <a:buSzPts val="1603"/>
            </a:pPr>
            <a:r>
              <a:rPr lang="en-US" sz="120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2">
                <a:solidFill>
                  <a:srgbClr val="E6550D"/>
                </a:solidFill>
                <a:latin typeface="Courier New"/>
                <a:ea typeface="Courier New"/>
                <a:cs typeface="Courier New"/>
                <a:sym typeface="Courier New"/>
              </a:rPr>
              <a:t>border-radius</a:t>
            </a:r>
            <a:r>
              <a:rPr lang="en-US" sz="120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202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5px</a:t>
            </a:r>
            <a:r>
              <a:rPr lang="en-US" sz="120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indent="0" rtl="0">
              <a:buClr>
                <a:srgbClr val="333333"/>
              </a:buClr>
              <a:buSzPts val="1603"/>
            </a:pPr>
            <a:r>
              <a:rPr lang="en-US" sz="120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2">
                <a:solidFill>
                  <a:srgbClr val="E6550D"/>
                </a:solidFill>
                <a:latin typeface="Courier New"/>
                <a:ea typeface="Courier New"/>
                <a:cs typeface="Courier New"/>
                <a:sym typeface="Courier New"/>
              </a:rPr>
              <a:t>box-shadow</a:t>
            </a:r>
            <a:r>
              <a:rPr lang="en-US" sz="120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202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inset</a:t>
            </a:r>
            <a:r>
              <a:rPr lang="en-US" sz="120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2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20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2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1px</a:t>
            </a:r>
            <a:r>
              <a:rPr lang="en-US" sz="120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2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2px</a:t>
            </a:r>
            <a:r>
              <a:rPr lang="en-US" sz="120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2" err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rgba</a:t>
            </a:r>
            <a:r>
              <a:rPr lang="en-US" sz="120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2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20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2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20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2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20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.</a:t>
            </a:r>
            <a:r>
              <a:rPr lang="en-US" sz="1202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en-US" sz="120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0" indent="0" rtl="0">
              <a:buClr>
                <a:srgbClr val="333333"/>
              </a:buClr>
              <a:buSzPts val="1603"/>
            </a:pPr>
            <a:r>
              <a:rPr lang="en-US" sz="120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indent="0" rtl="0">
              <a:buClr>
                <a:srgbClr val="333333"/>
              </a:buClr>
              <a:buSzPts val="1603"/>
            </a:pPr>
            <a:r>
              <a:rPr lang="en-US" sz="120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.social {</a:t>
            </a:r>
            <a:endParaRPr/>
          </a:p>
          <a:p>
            <a:pPr marL="0" indent="0" rtl="0">
              <a:buClr>
                <a:srgbClr val="333333"/>
              </a:buClr>
              <a:buSzPts val="1603"/>
            </a:pPr>
            <a:r>
              <a:rPr lang="en-US" sz="120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2">
                <a:solidFill>
                  <a:srgbClr val="E6550D"/>
                </a:solidFill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en-US" sz="120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202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-US" sz="1202" err="1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120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indent="0" rtl="0">
              <a:buClr>
                <a:srgbClr val="333333"/>
              </a:buClr>
              <a:buSzPts val="1603"/>
            </a:pPr>
            <a:r>
              <a:rPr lang="en-US" sz="120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2">
                <a:solidFill>
                  <a:srgbClr val="E6550D"/>
                </a:solidFill>
                <a:latin typeface="Courier New"/>
                <a:ea typeface="Courier New"/>
                <a:cs typeface="Courier New"/>
                <a:sym typeface="Courier New"/>
              </a:rPr>
              <a:t>border-radius</a:t>
            </a:r>
            <a:r>
              <a:rPr lang="en-US" sz="120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202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5px</a:t>
            </a:r>
            <a:r>
              <a:rPr lang="en-US" sz="120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indent="0" rtl="0">
              <a:buClr>
                <a:srgbClr val="333333"/>
              </a:buClr>
              <a:buSzPts val="1603"/>
            </a:pPr>
            <a:r>
              <a:rPr lang="en-US" sz="120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2">
                <a:solidFill>
                  <a:srgbClr val="E6550D"/>
                </a:solidFill>
                <a:latin typeface="Courier New"/>
                <a:ea typeface="Courier New"/>
                <a:cs typeface="Courier New"/>
                <a:sym typeface="Courier New"/>
              </a:rPr>
              <a:t>box-shadow</a:t>
            </a:r>
            <a:r>
              <a:rPr lang="en-US" sz="120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202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inset</a:t>
            </a:r>
            <a:r>
              <a:rPr lang="en-US" sz="120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2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20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2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1px</a:t>
            </a:r>
            <a:r>
              <a:rPr lang="en-US" sz="120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2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2px</a:t>
            </a:r>
            <a:r>
              <a:rPr lang="en-US" sz="120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2" err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rgba</a:t>
            </a:r>
            <a:r>
              <a:rPr lang="en-US" sz="120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2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20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2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20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2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20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.</a:t>
            </a:r>
            <a:r>
              <a:rPr lang="en-US" sz="1202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en-US" sz="120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0" indent="0" rtl="0">
              <a:buClr>
                <a:srgbClr val="333333"/>
              </a:buClr>
              <a:buSzPts val="1603"/>
            </a:pPr>
            <a:r>
              <a:rPr lang="en-US" sz="120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indent="0" rtl="0">
              <a:buSzPts val="1726"/>
            </a:pPr>
            <a:endParaRPr sz="1295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rtl="0">
              <a:buSzPts val="1726"/>
            </a:pPr>
            <a:endParaRPr sz="1295"/>
          </a:p>
        </p:txBody>
      </p:sp>
      <p:sp>
        <p:nvSpPr>
          <p:cNvPr id="212" name="Google Shape;212;p9"/>
          <p:cNvSpPr/>
          <p:nvPr/>
        </p:nvSpPr>
        <p:spPr>
          <a:xfrm>
            <a:off x="100363" y="3339229"/>
            <a:ext cx="477272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-U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.news,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-U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.social {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-U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>
                <a:solidFill>
                  <a:srgbClr val="E6550D"/>
                </a:solidFill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en-U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200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#eee</a:t>
            </a:r>
            <a:r>
              <a:rPr lang="en-U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-U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>
                <a:solidFill>
                  <a:srgbClr val="E6550D"/>
                </a:solidFill>
                <a:latin typeface="Courier New"/>
                <a:ea typeface="Courier New"/>
                <a:cs typeface="Courier New"/>
                <a:sym typeface="Courier New"/>
              </a:rPr>
              <a:t>border-radius</a:t>
            </a:r>
            <a:r>
              <a:rPr lang="en-U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200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5px</a:t>
            </a:r>
            <a:r>
              <a:rPr lang="en-U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-U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>
                <a:solidFill>
                  <a:srgbClr val="E6550D"/>
                </a:solidFill>
                <a:latin typeface="Courier New"/>
                <a:ea typeface="Courier New"/>
                <a:cs typeface="Courier New"/>
                <a:sym typeface="Courier New"/>
              </a:rPr>
              <a:t>box-shadow</a:t>
            </a:r>
            <a:r>
              <a:rPr lang="en-U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200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inset</a:t>
            </a:r>
            <a:r>
              <a:rPr lang="en-U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1px</a:t>
            </a:r>
            <a:r>
              <a:rPr lang="en-U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2px</a:t>
            </a:r>
            <a:r>
              <a:rPr lang="en-U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rgba(</a:t>
            </a:r>
            <a:r>
              <a:rPr lang="en-US" sz="1200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.</a:t>
            </a:r>
            <a:r>
              <a:rPr lang="en-US" sz="1200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en-U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-US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3983660" y="3165817"/>
            <a:ext cx="4884405" cy="992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Clr>
                <a:srgbClr val="000000"/>
              </a:buClr>
              <a:buSzPts val="1600"/>
            </a:pPr>
            <a:r>
              <a:rPr lang="en-US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.modal {</a:t>
            </a: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n-US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 dirty="0">
                <a:solidFill>
                  <a:srgbClr val="E6550D"/>
                </a:solidFill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en-US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200" dirty="0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-US" sz="1200" dirty="0" err="1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n-US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 dirty="0">
                <a:solidFill>
                  <a:srgbClr val="E6550D"/>
                </a:solidFill>
                <a:latin typeface="Courier New"/>
                <a:ea typeface="Courier New"/>
                <a:cs typeface="Courier New"/>
                <a:sym typeface="Courier New"/>
              </a:rPr>
              <a:t>border-radius</a:t>
            </a:r>
            <a:r>
              <a:rPr lang="en-US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200" dirty="0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5px</a:t>
            </a:r>
            <a:r>
              <a:rPr lang="en-US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n-US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 dirty="0">
                <a:solidFill>
                  <a:srgbClr val="E6550D"/>
                </a:solidFill>
                <a:latin typeface="Courier New"/>
                <a:ea typeface="Courier New"/>
                <a:cs typeface="Courier New"/>
                <a:sym typeface="Courier New"/>
              </a:rPr>
              <a:t>box-shadow</a:t>
            </a:r>
            <a:r>
              <a:rPr lang="en-US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200" dirty="0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inset</a:t>
            </a:r>
            <a:r>
              <a:rPr lang="en-US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dirty="0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dirty="0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1px</a:t>
            </a:r>
            <a:r>
              <a:rPr lang="en-US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dirty="0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2px</a:t>
            </a:r>
            <a:r>
              <a:rPr lang="en-US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rgba</a:t>
            </a:r>
            <a:r>
              <a:rPr lang="en-US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 dirty="0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 dirty="0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 dirty="0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.</a:t>
            </a:r>
            <a:r>
              <a:rPr lang="en-US" sz="1200" dirty="0">
                <a:solidFill>
                  <a:srgbClr val="31A354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en-US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n-US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9" descr="Картинки по запросу ok"/>
          <p:cNvPicPr preferRelativeResize="0"/>
          <p:nvPr/>
        </p:nvPicPr>
        <p:blipFill rotWithShape="1">
          <a:blip r:embed="rId3" cstate="print">
            <a:alphaModFix/>
          </a:blip>
          <a:srcRect r="49723"/>
          <a:stretch/>
        </p:blipFill>
        <p:spPr>
          <a:xfrm>
            <a:off x="2486724" y="3482254"/>
            <a:ext cx="730418" cy="620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9" descr="Картинки по запросу ok"/>
          <p:cNvPicPr preferRelativeResize="0"/>
          <p:nvPr/>
        </p:nvPicPr>
        <p:blipFill rotWithShape="1">
          <a:blip r:embed="rId4" cstate="print">
            <a:alphaModFix/>
          </a:blip>
          <a:srcRect r="49723"/>
          <a:stretch/>
        </p:blipFill>
        <p:spPr>
          <a:xfrm>
            <a:off x="7704349" y="4055432"/>
            <a:ext cx="696290" cy="680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9" descr="Картинки по запросу ok"/>
          <p:cNvPicPr preferRelativeResize="0"/>
          <p:nvPr/>
        </p:nvPicPr>
        <p:blipFill rotWithShape="1">
          <a:blip r:embed="rId5" cstate="print">
            <a:alphaModFix/>
          </a:blip>
          <a:srcRect l="50638"/>
          <a:stretch/>
        </p:blipFill>
        <p:spPr>
          <a:xfrm>
            <a:off x="5530101" y="1338769"/>
            <a:ext cx="1101570" cy="1053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90371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45720"/>
            <a:ext cx="9144000" cy="755015"/>
            <a:chOff x="0" y="0"/>
            <a:chExt cx="9144000" cy="755015"/>
          </a:xfrm>
        </p:grpSpPr>
        <p:sp>
          <p:nvSpPr>
            <p:cNvPr id="3" name="object 3"/>
            <p:cNvSpPr/>
            <p:nvPr/>
          </p:nvSpPr>
          <p:spPr>
            <a:xfrm>
              <a:off x="79247" y="103606"/>
              <a:ext cx="5847588" cy="6141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99770"/>
            </a:xfrm>
            <a:custGeom>
              <a:avLst/>
              <a:gdLst/>
              <a:ahLst/>
              <a:cxnLst/>
              <a:rect l="l" t="t" r="r" b="b"/>
              <a:pathLst>
                <a:path w="9144000" h="699770">
                  <a:moveTo>
                    <a:pt x="9144000" y="0"/>
                  </a:moveTo>
                  <a:lnTo>
                    <a:pt x="0" y="0"/>
                  </a:lnTo>
                  <a:lnTo>
                    <a:pt x="0" y="699515"/>
                  </a:lnTo>
                  <a:lnTo>
                    <a:pt x="9144000" y="69951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620" y="168020"/>
            <a:ext cx="697738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b="1"/>
              <a:t>How to add styles to the page. External style</a:t>
            </a:r>
            <a:br>
              <a:rPr lang="en-US" b="1"/>
            </a:br>
            <a:endParaRPr lang="en-US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/>
              <a:t>CONFIDENTIAL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C9A922C1-8AB0-4CD8-90EB-AD93E040A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265" y="792733"/>
            <a:ext cx="3529577" cy="43088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_sans_proregular"/>
                <a:cs typeface="Times New Roman"/>
              </a:rPr>
              <a:t>example-1.html: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_sans_proregular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b="1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source_sans_proregular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93BBD11-C4D0-4237-A350-9FCADE6BE6BD}"/>
              </a:ext>
            </a:extLst>
          </p:cNvPr>
          <p:cNvSpPr/>
          <p:nvPr/>
        </p:nvSpPr>
        <p:spPr>
          <a:xfrm>
            <a:off x="5105400" y="842969"/>
            <a:ext cx="2819400" cy="375487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style.css: </a:t>
            </a:r>
            <a:endParaRPr lang="en-US"/>
          </a:p>
          <a:p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h1 { 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color: #000080; 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font-size: 200%; 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text-align: center; 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} 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p { 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padding: 20px; 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background: yellow; 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} </a:t>
            </a:r>
            <a:endParaRPr lang="en-US"/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source_sans_proregular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9139138-29CD-4395-BC05-2BE58E69F1A9}"/>
              </a:ext>
            </a:extLst>
          </p:cNvPr>
          <p:cNvSpPr txBox="1"/>
          <p:nvPr/>
        </p:nvSpPr>
        <p:spPr>
          <a:xfrm>
            <a:off x="242637" y="1069808"/>
            <a:ext cx="4247147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808080"/>
                </a:solidFill>
                <a:latin typeface="Consolas"/>
              </a:rPr>
              <a:t>&lt;!</a:t>
            </a:r>
            <a:r>
              <a:rPr lang="en-US">
                <a:solidFill>
                  <a:srgbClr val="569CD6"/>
                </a:solidFill>
                <a:latin typeface="Consolas"/>
              </a:rPr>
              <a:t>DOCTYPE</a:t>
            </a:r>
            <a:r>
              <a:rPr lang="en-US">
                <a:solidFill>
                  <a:srgbClr val="D4D4D4"/>
                </a:solidFill>
                <a:latin typeface="Consolas"/>
              </a:rPr>
              <a:t> </a:t>
            </a:r>
            <a:r>
              <a:rPr lang="en-US">
                <a:solidFill>
                  <a:srgbClr val="9CDCFE"/>
                </a:solidFill>
                <a:latin typeface="Consolas"/>
              </a:rPr>
              <a:t>HTML</a:t>
            </a:r>
            <a:r>
              <a:rPr lang="en-US">
                <a:solidFill>
                  <a:srgbClr val="808080"/>
                </a:solidFill>
                <a:latin typeface="Consolas"/>
              </a:rPr>
              <a:t>&gt;</a:t>
            </a:r>
            <a:r>
              <a:rPr lang="en-US">
                <a:solidFill>
                  <a:srgbClr val="D4D4D4"/>
                </a:solidFill>
                <a:latin typeface="Consolas"/>
              </a:rPr>
              <a:t>​</a:t>
            </a:r>
          </a:p>
          <a:p>
            <a:r>
              <a:rPr lang="en-US">
                <a:solidFill>
                  <a:srgbClr val="808080"/>
                </a:solidFill>
                <a:latin typeface="Consolas"/>
              </a:rPr>
              <a:t>&lt;</a:t>
            </a:r>
            <a:r>
              <a:rPr lang="en-US">
                <a:solidFill>
                  <a:srgbClr val="569CD6"/>
                </a:solidFill>
                <a:latin typeface="Consolas"/>
              </a:rPr>
              <a:t>html</a:t>
            </a:r>
            <a:r>
              <a:rPr lang="en-US">
                <a:solidFill>
                  <a:srgbClr val="808080"/>
                </a:solidFill>
                <a:latin typeface="Consolas"/>
              </a:rPr>
              <a:t>&gt;</a:t>
            </a:r>
            <a:r>
              <a:rPr lang="en-US">
                <a:solidFill>
                  <a:srgbClr val="D4D4D4"/>
                </a:solidFill>
                <a:latin typeface="Consolas"/>
              </a:rPr>
              <a:t>​</a:t>
            </a:r>
          </a:p>
          <a:p>
            <a:r>
              <a:rPr lang="en-US">
                <a:solidFill>
                  <a:srgbClr val="808080"/>
                </a:solidFill>
                <a:latin typeface="Consolas"/>
              </a:rPr>
              <a:t>&lt;</a:t>
            </a:r>
            <a:r>
              <a:rPr lang="en-US">
                <a:solidFill>
                  <a:srgbClr val="569CD6"/>
                </a:solidFill>
                <a:latin typeface="Consolas"/>
              </a:rPr>
              <a:t>head</a:t>
            </a:r>
            <a:r>
              <a:rPr lang="en-US">
                <a:solidFill>
                  <a:srgbClr val="808080"/>
                </a:solidFill>
                <a:latin typeface="Consolas"/>
              </a:rPr>
              <a:t>&gt;</a:t>
            </a:r>
            <a:r>
              <a:rPr lang="en-US">
                <a:solidFill>
                  <a:srgbClr val="D4D4D4"/>
                </a:solidFill>
                <a:latin typeface="Consolas"/>
              </a:rPr>
              <a:t>​</a:t>
            </a:r>
          </a:p>
          <a:p>
            <a:r>
              <a:rPr lang="en-US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>
                <a:solidFill>
                  <a:srgbClr val="808080"/>
                </a:solidFill>
                <a:latin typeface="Consolas"/>
              </a:rPr>
              <a:t>&lt;</a:t>
            </a:r>
            <a:r>
              <a:rPr lang="en-US">
                <a:solidFill>
                  <a:srgbClr val="569CD6"/>
                </a:solidFill>
                <a:latin typeface="Consolas"/>
              </a:rPr>
              <a:t>meta</a:t>
            </a:r>
            <a:r>
              <a:rPr lang="en-US">
                <a:solidFill>
                  <a:srgbClr val="D4D4D4"/>
                </a:solidFill>
                <a:latin typeface="Consolas"/>
              </a:rPr>
              <a:t> </a:t>
            </a:r>
            <a:r>
              <a:rPr lang="en-US">
                <a:solidFill>
                  <a:srgbClr val="9CDCFE"/>
                </a:solidFill>
                <a:latin typeface="Consolas"/>
              </a:rPr>
              <a:t>charset</a:t>
            </a:r>
            <a:r>
              <a:rPr lang="en-US">
                <a:solidFill>
                  <a:srgbClr val="D4D4D4"/>
                </a:solidFill>
                <a:latin typeface="Consolas"/>
              </a:rPr>
              <a:t>=</a:t>
            </a:r>
            <a:r>
              <a:rPr lang="en-US">
                <a:solidFill>
                  <a:srgbClr val="CE9178"/>
                </a:solidFill>
                <a:latin typeface="Consolas"/>
              </a:rPr>
              <a:t>"utf-8"</a:t>
            </a:r>
            <a:r>
              <a:rPr lang="en-US">
                <a:solidFill>
                  <a:srgbClr val="808080"/>
                </a:solidFill>
                <a:latin typeface="Consolas"/>
              </a:rPr>
              <a:t>&gt;</a:t>
            </a:r>
            <a:r>
              <a:rPr lang="en-US">
                <a:solidFill>
                  <a:srgbClr val="D4D4D4"/>
                </a:solidFill>
                <a:latin typeface="Consolas"/>
              </a:rPr>
              <a:t>​</a:t>
            </a:r>
          </a:p>
          <a:p>
            <a:r>
              <a:rPr lang="en-US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>
                <a:solidFill>
                  <a:srgbClr val="808080"/>
                </a:solidFill>
                <a:latin typeface="Consolas"/>
              </a:rPr>
              <a:t>&lt;</a:t>
            </a:r>
            <a:r>
              <a:rPr lang="en-US">
                <a:solidFill>
                  <a:srgbClr val="569CD6"/>
                </a:solidFill>
                <a:latin typeface="Consolas"/>
              </a:rPr>
              <a:t>title</a:t>
            </a:r>
            <a:r>
              <a:rPr lang="en-US">
                <a:solidFill>
                  <a:srgbClr val="808080"/>
                </a:solidFill>
                <a:latin typeface="Consolas"/>
              </a:rPr>
              <a:t>&gt;</a:t>
            </a:r>
            <a:r>
              <a:rPr lang="en-US">
                <a:solidFill>
                  <a:srgbClr val="D4D4D4"/>
                </a:solidFill>
                <a:latin typeface="Consolas"/>
              </a:rPr>
              <a:t>Styles</a:t>
            </a:r>
            <a:r>
              <a:rPr lang="en-US">
                <a:solidFill>
                  <a:srgbClr val="808080"/>
                </a:solidFill>
                <a:latin typeface="Consolas"/>
              </a:rPr>
              <a:t>&lt;/</a:t>
            </a:r>
            <a:r>
              <a:rPr lang="en-US">
                <a:solidFill>
                  <a:srgbClr val="569CD6"/>
                </a:solidFill>
                <a:latin typeface="Consolas"/>
              </a:rPr>
              <a:t>title</a:t>
            </a:r>
            <a:r>
              <a:rPr lang="en-US">
                <a:solidFill>
                  <a:srgbClr val="808080"/>
                </a:solidFill>
                <a:latin typeface="Consolas"/>
              </a:rPr>
              <a:t>&gt;</a:t>
            </a:r>
            <a:r>
              <a:rPr lang="en-US">
                <a:solidFill>
                  <a:srgbClr val="D4D4D4"/>
                </a:solidFill>
                <a:latin typeface="Consolas"/>
              </a:rPr>
              <a:t>​</a:t>
            </a:r>
          </a:p>
          <a:p>
            <a:r>
              <a:rPr lang="en-US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>
                <a:solidFill>
                  <a:srgbClr val="808080"/>
                </a:solidFill>
                <a:latin typeface="Consolas"/>
              </a:rPr>
              <a:t>&lt;</a:t>
            </a:r>
            <a:r>
              <a:rPr lang="en-US">
                <a:solidFill>
                  <a:srgbClr val="569CD6"/>
                </a:solidFill>
                <a:latin typeface="Consolas"/>
              </a:rPr>
              <a:t>link</a:t>
            </a:r>
            <a:r>
              <a:rPr lang="en-US">
                <a:solidFill>
                  <a:srgbClr val="D4D4D4"/>
                </a:solidFill>
                <a:latin typeface="Consolas"/>
              </a:rPr>
              <a:t> </a:t>
            </a:r>
            <a:r>
              <a:rPr lang="en-US">
                <a:solidFill>
                  <a:srgbClr val="9CDCFE"/>
                </a:solidFill>
                <a:latin typeface="Consolas"/>
              </a:rPr>
              <a:t>rel</a:t>
            </a:r>
            <a:r>
              <a:rPr lang="en-US">
                <a:solidFill>
                  <a:srgbClr val="D4D4D4"/>
                </a:solidFill>
                <a:latin typeface="Consolas"/>
              </a:rPr>
              <a:t>=</a:t>
            </a:r>
            <a:r>
              <a:rPr lang="en-US">
                <a:solidFill>
                  <a:srgbClr val="CE9178"/>
                </a:solidFill>
                <a:latin typeface="Consolas"/>
              </a:rPr>
              <a:t>"stylesheet"</a:t>
            </a:r>
            <a:r>
              <a:rPr lang="en-US">
                <a:solidFill>
                  <a:srgbClr val="D4D4D4"/>
                </a:solidFill>
                <a:latin typeface="Consolas"/>
              </a:rPr>
              <a:t> </a:t>
            </a:r>
            <a:r>
              <a:rPr lang="en-US">
                <a:solidFill>
                  <a:srgbClr val="9CDCFE"/>
                </a:solidFill>
                <a:latin typeface="Consolas"/>
              </a:rPr>
              <a:t>href</a:t>
            </a:r>
            <a:r>
              <a:rPr lang="en-US">
                <a:solidFill>
                  <a:srgbClr val="D4D4D4"/>
                </a:solidFill>
                <a:latin typeface="Consolas"/>
              </a:rPr>
              <a:t>=</a:t>
            </a:r>
            <a:r>
              <a:rPr lang="en-US">
                <a:solidFill>
                  <a:srgbClr val="CE9178"/>
                </a:solidFill>
                <a:latin typeface="Consolas"/>
              </a:rPr>
              <a:t>"css/style.css"</a:t>
            </a:r>
            <a:r>
              <a:rPr lang="en-US">
                <a:solidFill>
                  <a:srgbClr val="808080"/>
                </a:solidFill>
                <a:latin typeface="Consolas"/>
              </a:rPr>
              <a:t>&gt;</a:t>
            </a:r>
            <a:r>
              <a:rPr lang="en-US">
                <a:solidFill>
                  <a:srgbClr val="D4D4D4"/>
                </a:solidFill>
                <a:latin typeface="Consolas"/>
              </a:rPr>
              <a:t>​</a:t>
            </a:r>
          </a:p>
          <a:p>
            <a:r>
              <a:rPr lang="en-US">
                <a:solidFill>
                  <a:srgbClr val="808080"/>
                </a:solidFill>
                <a:latin typeface="Consolas"/>
              </a:rPr>
              <a:t>&lt;/</a:t>
            </a:r>
            <a:r>
              <a:rPr lang="en-US">
                <a:solidFill>
                  <a:srgbClr val="569CD6"/>
                </a:solidFill>
                <a:latin typeface="Consolas"/>
              </a:rPr>
              <a:t>head</a:t>
            </a:r>
            <a:r>
              <a:rPr lang="en-US">
                <a:solidFill>
                  <a:srgbClr val="808080"/>
                </a:solidFill>
                <a:latin typeface="Consolas"/>
              </a:rPr>
              <a:t>&gt;</a:t>
            </a:r>
            <a:r>
              <a:rPr lang="en-US">
                <a:solidFill>
                  <a:srgbClr val="D4D4D4"/>
                </a:solidFill>
                <a:latin typeface="Consolas"/>
              </a:rPr>
              <a:t>​</a:t>
            </a:r>
          </a:p>
          <a:p>
            <a:r>
              <a:rPr lang="en-US">
                <a:solidFill>
                  <a:srgbClr val="808080"/>
                </a:solidFill>
                <a:latin typeface="Consolas"/>
              </a:rPr>
              <a:t>&lt;</a:t>
            </a:r>
            <a:r>
              <a:rPr lang="en-US">
                <a:solidFill>
                  <a:srgbClr val="569CD6"/>
                </a:solidFill>
                <a:latin typeface="Consolas"/>
              </a:rPr>
              <a:t>body</a:t>
            </a:r>
            <a:r>
              <a:rPr lang="en-US">
                <a:solidFill>
                  <a:srgbClr val="808080"/>
                </a:solidFill>
                <a:latin typeface="Consolas"/>
              </a:rPr>
              <a:t>&gt;</a:t>
            </a:r>
            <a:r>
              <a:rPr lang="en-US">
                <a:solidFill>
                  <a:srgbClr val="D4D4D4"/>
                </a:solidFill>
                <a:latin typeface="Consolas"/>
              </a:rPr>
              <a:t>​</a:t>
            </a:r>
          </a:p>
          <a:p>
            <a:r>
              <a:rPr lang="en-US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>
                <a:solidFill>
                  <a:srgbClr val="808080"/>
                </a:solidFill>
                <a:latin typeface="Consolas"/>
              </a:rPr>
              <a:t>&lt;</a:t>
            </a:r>
            <a:r>
              <a:rPr lang="en-US">
                <a:solidFill>
                  <a:srgbClr val="569CD6"/>
                </a:solidFill>
                <a:latin typeface="Consolas"/>
              </a:rPr>
              <a:t>h1</a:t>
            </a:r>
            <a:r>
              <a:rPr lang="en-US">
                <a:solidFill>
                  <a:srgbClr val="808080"/>
                </a:solidFill>
                <a:latin typeface="Consolas"/>
              </a:rPr>
              <a:t>&gt;</a:t>
            </a:r>
            <a:r>
              <a:rPr lang="en-US">
                <a:solidFill>
                  <a:srgbClr val="D4D4D4"/>
                </a:solidFill>
                <a:latin typeface="Consolas"/>
              </a:rPr>
              <a:t>Heading</a:t>
            </a:r>
            <a:r>
              <a:rPr lang="en-US">
                <a:solidFill>
                  <a:srgbClr val="808080"/>
                </a:solidFill>
                <a:latin typeface="Consolas"/>
              </a:rPr>
              <a:t>&lt;/</a:t>
            </a:r>
            <a:r>
              <a:rPr lang="en-US">
                <a:solidFill>
                  <a:srgbClr val="569CD6"/>
                </a:solidFill>
                <a:latin typeface="Consolas"/>
              </a:rPr>
              <a:t>h1</a:t>
            </a:r>
            <a:r>
              <a:rPr lang="en-US">
                <a:solidFill>
                  <a:srgbClr val="808080"/>
                </a:solidFill>
                <a:latin typeface="Consolas"/>
              </a:rPr>
              <a:t>&gt;</a:t>
            </a:r>
            <a:r>
              <a:rPr lang="en-US">
                <a:solidFill>
                  <a:srgbClr val="D4D4D4"/>
                </a:solidFill>
                <a:latin typeface="Consolas"/>
              </a:rPr>
              <a:t>​</a:t>
            </a:r>
          </a:p>
          <a:p>
            <a:r>
              <a:rPr lang="en-US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>
                <a:solidFill>
                  <a:srgbClr val="808080"/>
                </a:solidFill>
                <a:latin typeface="Consolas"/>
              </a:rPr>
              <a:t>&lt;</a:t>
            </a:r>
            <a:r>
              <a:rPr lang="en-US">
                <a:solidFill>
                  <a:srgbClr val="569CD6"/>
                </a:solidFill>
                <a:latin typeface="Consolas"/>
              </a:rPr>
              <a:t>p</a:t>
            </a:r>
            <a:r>
              <a:rPr lang="en-US">
                <a:solidFill>
                  <a:srgbClr val="808080"/>
                </a:solidFill>
                <a:latin typeface="Consolas"/>
              </a:rPr>
              <a:t>&gt;</a:t>
            </a:r>
            <a:r>
              <a:rPr lang="en-US">
                <a:solidFill>
                  <a:srgbClr val="D4D4D4"/>
                </a:solidFill>
                <a:latin typeface="Consolas"/>
              </a:rPr>
              <a:t>Content</a:t>
            </a:r>
            <a:r>
              <a:rPr lang="en-US">
                <a:solidFill>
                  <a:srgbClr val="808080"/>
                </a:solidFill>
                <a:latin typeface="Consolas"/>
              </a:rPr>
              <a:t>&lt;/</a:t>
            </a:r>
            <a:r>
              <a:rPr lang="en-US">
                <a:solidFill>
                  <a:srgbClr val="569CD6"/>
                </a:solidFill>
                <a:latin typeface="Consolas"/>
              </a:rPr>
              <a:t>p</a:t>
            </a:r>
            <a:r>
              <a:rPr lang="en-US">
                <a:solidFill>
                  <a:srgbClr val="808080"/>
                </a:solidFill>
                <a:latin typeface="Consolas"/>
              </a:rPr>
              <a:t>&gt;</a:t>
            </a:r>
            <a:r>
              <a:rPr lang="en-US">
                <a:solidFill>
                  <a:srgbClr val="D4D4D4"/>
                </a:solidFill>
                <a:latin typeface="Consolas"/>
              </a:rPr>
              <a:t>​</a:t>
            </a:r>
          </a:p>
          <a:p>
            <a:r>
              <a:rPr lang="en-US">
                <a:solidFill>
                  <a:srgbClr val="808080"/>
                </a:solidFill>
                <a:latin typeface="Consolas"/>
              </a:rPr>
              <a:t>&lt;/</a:t>
            </a:r>
            <a:r>
              <a:rPr lang="en-US">
                <a:solidFill>
                  <a:srgbClr val="569CD6"/>
                </a:solidFill>
                <a:latin typeface="Consolas"/>
              </a:rPr>
              <a:t>body</a:t>
            </a:r>
            <a:r>
              <a:rPr lang="en-US">
                <a:solidFill>
                  <a:srgbClr val="808080"/>
                </a:solidFill>
                <a:latin typeface="Consolas"/>
              </a:rPr>
              <a:t>&gt;</a:t>
            </a:r>
            <a:r>
              <a:rPr lang="en-US">
                <a:solidFill>
                  <a:srgbClr val="D4D4D4"/>
                </a:solidFill>
                <a:latin typeface="Consolas"/>
              </a:rPr>
              <a:t>​</a:t>
            </a:r>
          </a:p>
          <a:p>
            <a:r>
              <a:rPr lang="en-US">
                <a:solidFill>
                  <a:srgbClr val="808080"/>
                </a:solidFill>
                <a:latin typeface="Consolas"/>
              </a:rPr>
              <a:t>&lt;/</a:t>
            </a:r>
            <a:r>
              <a:rPr lang="en-US">
                <a:solidFill>
                  <a:srgbClr val="569CD6"/>
                </a:solidFill>
                <a:latin typeface="Consolas"/>
              </a:rPr>
              <a:t>html</a:t>
            </a:r>
            <a:r>
              <a:rPr lang="en-US">
                <a:solidFill>
                  <a:srgbClr val="808080"/>
                </a:solidFill>
                <a:latin typeface="Consolas"/>
              </a:rPr>
              <a:t>&gt;</a:t>
            </a:r>
          </a:p>
          <a:p>
            <a:endParaRPr lang="en-US">
              <a:solidFill>
                <a:srgbClr val="D4D4D4"/>
              </a:solidFill>
              <a:latin typeface="Consola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4193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45720"/>
            <a:ext cx="9144000" cy="755015"/>
            <a:chOff x="0" y="0"/>
            <a:chExt cx="9144000" cy="755015"/>
          </a:xfrm>
        </p:grpSpPr>
        <p:sp>
          <p:nvSpPr>
            <p:cNvPr id="3" name="object 3"/>
            <p:cNvSpPr/>
            <p:nvPr/>
          </p:nvSpPr>
          <p:spPr>
            <a:xfrm>
              <a:off x="79247" y="103606"/>
              <a:ext cx="5847588" cy="6141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99770"/>
            </a:xfrm>
            <a:custGeom>
              <a:avLst/>
              <a:gdLst/>
              <a:ahLst/>
              <a:cxnLst/>
              <a:rect l="l" t="t" r="r" b="b"/>
              <a:pathLst>
                <a:path w="9144000" h="699770">
                  <a:moveTo>
                    <a:pt x="9144000" y="0"/>
                  </a:moveTo>
                  <a:lnTo>
                    <a:pt x="0" y="0"/>
                  </a:lnTo>
                  <a:lnTo>
                    <a:pt x="0" y="699515"/>
                  </a:lnTo>
                  <a:lnTo>
                    <a:pt x="9144000" y="69951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620" y="168020"/>
            <a:ext cx="751078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/>
              <a:t>How to add styles to the page. Global page styles</a:t>
            </a:r>
            <a:br>
              <a:rPr lang="en-US"/>
            </a:br>
            <a:endParaRPr lang="en-US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/>
              <a:t>CONFIDENTIAL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97BCAF7-A13F-4FF5-BE61-2A14E45DA59D}"/>
              </a:ext>
            </a:extLst>
          </p:cNvPr>
          <p:cNvSpPr txBox="1"/>
          <p:nvPr/>
        </p:nvSpPr>
        <p:spPr>
          <a:xfrm>
            <a:off x="643689" y="6587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source_sans_proregular"/>
              </a:rPr>
              <a:t>example-2.html: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8CF6C5E-E716-41D1-928D-8BB5755CE82E}"/>
              </a:ext>
            </a:extLst>
          </p:cNvPr>
          <p:cNvSpPr txBox="1"/>
          <p:nvPr/>
        </p:nvSpPr>
        <p:spPr>
          <a:xfrm>
            <a:off x="152400" y="1029702"/>
            <a:ext cx="8638673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/>
              </a:rPr>
              <a:t>&lt;!</a:t>
            </a:r>
            <a:r>
              <a:rPr lang="en-US" sz="1400" dirty="0">
                <a:solidFill>
                  <a:srgbClr val="569CD6"/>
                </a:solidFill>
                <a:latin typeface="Consolas"/>
              </a:rPr>
              <a:t>DOCTYPE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/>
              </a:rPr>
              <a:t>HTML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​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​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​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/>
              </a:rPr>
              <a:t>meta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/>
              </a:rPr>
              <a:t>charset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/>
              </a:rPr>
              <a:t>"utf-8"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​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Global styles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/>
              </a:rPr>
              <a:t>title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​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/>
              </a:rPr>
              <a:t>style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&gt;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/>
              </a:rPr>
              <a:t>        ​ </a:t>
            </a:r>
            <a:r>
              <a:rPr lang="en-US" sz="1400" dirty="0">
                <a:solidFill>
                  <a:srgbClr val="D7BA7D"/>
                </a:solidFill>
                <a:latin typeface="Consolas"/>
              </a:rPr>
              <a:t>h1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/>
              </a:rPr>
              <a:t>            ​ </a:t>
            </a:r>
            <a:r>
              <a:rPr lang="en-US" sz="1400" dirty="0">
                <a:solidFill>
                  <a:srgbClr val="9CDCFE"/>
                </a:solidFill>
                <a:latin typeface="Consolas"/>
              </a:rPr>
              <a:t>font-size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400" dirty="0">
                <a:solidFill>
                  <a:srgbClr val="B5CEA8"/>
                </a:solidFill>
                <a:latin typeface="Consolas"/>
              </a:rPr>
              <a:t>120%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/>
              </a:rPr>
              <a:t>            ​ </a:t>
            </a:r>
            <a:r>
              <a:rPr lang="en-US" sz="1400" dirty="0">
                <a:solidFill>
                  <a:srgbClr val="9CDCFE"/>
                </a:solidFill>
                <a:latin typeface="Consolas"/>
              </a:rPr>
              <a:t>font-family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400" dirty="0">
                <a:solidFill>
                  <a:srgbClr val="CE9178"/>
                </a:solidFill>
                <a:latin typeface="Consolas"/>
              </a:rPr>
              <a:t>Verdana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/>
              </a:rPr>
              <a:t>Arial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/>
              </a:rPr>
              <a:t>Helvetica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/>
              </a:rPr>
              <a:t>sans-serif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/>
              </a:rPr>
              <a:t>            ​ </a:t>
            </a:r>
            <a:r>
              <a:rPr lang="en-US" sz="1400" dirty="0">
                <a:solidFill>
                  <a:srgbClr val="9CDCFE"/>
                </a:solidFill>
                <a:latin typeface="Consolas"/>
              </a:rPr>
              <a:t>color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400" dirty="0">
                <a:solidFill>
                  <a:srgbClr val="CE9178"/>
                </a:solidFill>
                <a:latin typeface="Consolas"/>
              </a:rPr>
              <a:t>#333366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;  ​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/>
              </a:rPr>
              <a:t>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/>
              </a:rPr>
              <a:t>style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​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/>
              </a:rPr>
              <a:t>head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​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​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Hello, world!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​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/>
              </a:rPr>
              <a:t>body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&gt;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/>
              </a:rPr>
              <a:t>html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400" dirty="0">
              <a:solidFill>
                <a:srgbClr val="D4D4D4"/>
              </a:solidFill>
              <a:latin typeface="Consola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2089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45720"/>
            <a:ext cx="9144000" cy="755015"/>
            <a:chOff x="0" y="0"/>
            <a:chExt cx="9144000" cy="755015"/>
          </a:xfrm>
        </p:grpSpPr>
        <p:sp>
          <p:nvSpPr>
            <p:cNvPr id="3" name="object 3"/>
            <p:cNvSpPr/>
            <p:nvPr/>
          </p:nvSpPr>
          <p:spPr>
            <a:xfrm>
              <a:off x="79247" y="103606"/>
              <a:ext cx="5847588" cy="6141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99770"/>
            </a:xfrm>
            <a:custGeom>
              <a:avLst/>
              <a:gdLst/>
              <a:ahLst/>
              <a:cxnLst/>
              <a:rect l="l" t="t" r="r" b="b"/>
              <a:pathLst>
                <a:path w="9144000" h="699770">
                  <a:moveTo>
                    <a:pt x="9144000" y="0"/>
                  </a:moveTo>
                  <a:lnTo>
                    <a:pt x="0" y="0"/>
                  </a:lnTo>
                  <a:lnTo>
                    <a:pt x="0" y="699515"/>
                  </a:lnTo>
                  <a:lnTo>
                    <a:pt x="9144000" y="69951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620" y="168020"/>
            <a:ext cx="758698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/>
              <a:t>How to add styles to the page. Tags inner styles</a:t>
            </a:r>
            <a:br>
              <a:rPr lang="en-US"/>
            </a:br>
            <a:endParaRPr lang="en-US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13</a:t>
            </a:fld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/>
              <a:t>CONFIDENTIAL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="" xmlns:a16="http://schemas.microsoft.com/office/drawing/2014/main" id="{0D69AAD4-6B35-43DD-8963-E8AAC6FF6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603" y="1123950"/>
            <a:ext cx="6781800" cy="240065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ource_sans_pro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_sans_proregular"/>
              </a:rPr>
              <a:t>&lt;!DOCTYPE HTML&gt;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_sans_pro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_sans_proregular"/>
              </a:rPr>
              <a:t>&lt;html&gt;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_sans_pro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_sans_proregular"/>
              </a:rPr>
              <a:t>&lt;head&gt;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_sans_pro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_sans_proregular"/>
              </a:rPr>
              <a:t>&lt;meta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source_sans_proregular"/>
              </a:rPr>
              <a:t>charset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_sans_proregular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source_sans_proregular"/>
              </a:rPr>
              <a:t>"utf-8"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_sans_proregular"/>
              </a:rPr>
              <a:t>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_sans_pro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_sans_proregular"/>
              </a:rPr>
              <a:t>&lt;title&gt;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_sans_proregular"/>
              </a:rPr>
              <a:t>Inner styles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_sans_proregular"/>
              </a:rPr>
              <a:t>&lt;/title&gt;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_sans_pro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_sans_proregular"/>
              </a:rPr>
              <a:t>&lt;/head&gt;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_sans_pro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_sans_proregular"/>
              </a:rPr>
              <a:t>&lt;body&gt;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_sans_pro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_sans_proregular"/>
              </a:rPr>
              <a:t>&lt;h1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source_sans_proregular"/>
              </a:rPr>
              <a:t>style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_sans_proregular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source_sans_proregular"/>
              </a:rPr>
              <a:t>"font-size: 120%; color: #cd66cc"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_sans_proregular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_sans_proregular"/>
              </a:rPr>
              <a:t>Hello, world!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_sans_proregular"/>
              </a:rPr>
              <a:t>&lt;/h1&gt;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_sans_pro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_sans_proregular"/>
              </a:rPr>
              <a:t>&lt;/body&gt;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_sans_pro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_sans_proregular"/>
              </a:rPr>
              <a:t>&lt;/html&gt;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54B4226-E01F-4973-A2CD-75BA608937C2}"/>
              </a:ext>
            </a:extLst>
          </p:cNvPr>
          <p:cNvSpPr txBox="1"/>
          <p:nvPr/>
        </p:nvSpPr>
        <p:spPr>
          <a:xfrm>
            <a:off x="403058" y="78907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source_sans_proregular"/>
              </a:rPr>
              <a:t>example-3.html: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51952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45720"/>
            <a:ext cx="9144000" cy="755015"/>
            <a:chOff x="0" y="0"/>
            <a:chExt cx="9144000" cy="755015"/>
          </a:xfrm>
        </p:grpSpPr>
        <p:sp>
          <p:nvSpPr>
            <p:cNvPr id="3" name="object 3"/>
            <p:cNvSpPr/>
            <p:nvPr/>
          </p:nvSpPr>
          <p:spPr>
            <a:xfrm>
              <a:off x="79247" y="103606"/>
              <a:ext cx="5847588" cy="6141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99770"/>
            </a:xfrm>
            <a:custGeom>
              <a:avLst/>
              <a:gdLst/>
              <a:ahLst/>
              <a:cxnLst/>
              <a:rect l="l" t="t" r="r" b="b"/>
              <a:pathLst>
                <a:path w="9144000" h="699770">
                  <a:moveTo>
                    <a:pt x="9144000" y="0"/>
                  </a:moveTo>
                  <a:lnTo>
                    <a:pt x="0" y="0"/>
                  </a:lnTo>
                  <a:lnTo>
                    <a:pt x="0" y="699515"/>
                  </a:lnTo>
                  <a:lnTo>
                    <a:pt x="9144000" y="69951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620" y="168020"/>
            <a:ext cx="781558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rtl="0"/>
            <a:r>
              <a:rPr lang="en-US" altLang="en-US" b="1">
                <a:solidFill>
                  <a:schemeClr val="tx1"/>
                </a:solidFill>
                <a:latin typeface="Arial Black" panose="020B0A04020102020204" pitchFamily="34" charset="0"/>
              </a:rPr>
              <a:t>How to add styles to the page. Import of styles</a:t>
            </a:r>
            <a:br>
              <a:rPr lang="en-US" altLang="en-US" b="1">
                <a:solidFill>
                  <a:schemeClr val="tx1"/>
                </a:solidFill>
                <a:latin typeface="Arial Black" panose="020B0A04020102020204" pitchFamily="34" charset="0"/>
              </a:rPr>
            </a:br>
            <a:endParaRPr lang="en-US" b="1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14</a:t>
            </a:fld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/>
              <a:t>CONFIDENTIAL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="" xmlns:a16="http://schemas.microsoft.com/office/drawing/2014/main" id="{017DFD3C-78BD-4D86-877F-42C8BAB96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620" y="1107518"/>
            <a:ext cx="2633980" cy="3231654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000000"/>
                </a:solidFill>
                <a:latin typeface="source_sans_proregular"/>
                <a:cs typeface="Times New Roman"/>
              </a:rPr>
              <a:t>example-4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_sans_proregular"/>
                <a:cs typeface="Times New Roman"/>
              </a:rPr>
              <a:t>.html: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_sans_proregular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_sans_proregular"/>
                <a:cs typeface="Times New Roman"/>
              </a:rPr>
              <a:t>&lt;!DOCTYPE HTML&gt;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_sans_proregular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_sans_proregular"/>
                <a:cs typeface="Times New Roman"/>
              </a:rPr>
              <a:t>&lt;html&gt;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_sans_proregular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_sans_proregular"/>
                <a:cs typeface="Times New Roman"/>
              </a:rPr>
              <a:t>&lt;head&gt;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_sans_proregular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_sans_proregular"/>
                <a:cs typeface="Times New Roman"/>
              </a:rPr>
              <a:t>&lt;meta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source_sans_proregular"/>
                <a:cs typeface="Times New Roman"/>
              </a:rPr>
              <a:t>charset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_sans_proregular"/>
                <a:cs typeface="Times New Roman"/>
              </a:rPr>
              <a:t>=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source_sans_proregular"/>
                <a:cs typeface="Times New Roman"/>
              </a:rPr>
              <a:t>"utf-8"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_sans_proregular"/>
                <a:cs typeface="Times New Roman"/>
              </a:rPr>
              <a:t>&gt;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_sans_proregular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_sans_proregular"/>
                <a:cs typeface="Times New Roman"/>
              </a:rPr>
              <a:t>&lt;title&gt;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_sans_proregular"/>
                <a:cs typeface="Times New Roman"/>
              </a:rPr>
              <a:t>Styles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_sans_proregular"/>
                <a:cs typeface="Times New Roman"/>
              </a:rPr>
              <a:t>&lt;/title&gt;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_sans_proregular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_sans_proregular"/>
                <a:cs typeface="Times New Roman"/>
              </a:rPr>
              <a:t>&lt;style&gt;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_sans_proregular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_sans_proregular"/>
                <a:cs typeface="Times New Roman"/>
              </a:rPr>
              <a:t>@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_sans_proregular"/>
                <a:cs typeface="Times New Roman"/>
              </a:rPr>
              <a:t>import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_sans_proregular"/>
                <a:cs typeface="Times New Roman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source_sans_proregular"/>
                <a:cs typeface="Times New Roman"/>
              </a:rPr>
              <a:t>"style-1.css"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_sans_proregular"/>
                <a:cs typeface="Times New Roman"/>
              </a:rPr>
              <a:t>;</a:t>
            </a:r>
            <a:endParaRPr lang="en-US" altLang="en-US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_sans_proregular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_sans_proregular"/>
                <a:cs typeface="Times New Roman"/>
              </a:rPr>
              <a:t>@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_sans_proregular"/>
                <a:cs typeface="Times New Roman"/>
              </a:rPr>
              <a:t>import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_sans_proregular"/>
                <a:cs typeface="Times New Roman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ource_sans_proregular"/>
                <a:cs typeface="Times New Roman"/>
              </a:rPr>
              <a:t>url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_sans_proregular"/>
                <a:cs typeface="Times New Roman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source_sans_proregular"/>
                <a:cs typeface="Times New Roman"/>
              </a:rPr>
              <a:t>"style-2.css"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_sans_proregular"/>
                <a:cs typeface="Times New Roman"/>
              </a:rPr>
              <a:t>);</a:t>
            </a:r>
            <a:endParaRPr lang="en-US" altLang="en-US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_sans_proregular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_sans_proregular"/>
                <a:cs typeface="Times New Roman"/>
              </a:rPr>
              <a:t>&lt;/style&gt;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_sans_proregular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_sans_proregular"/>
                <a:cs typeface="Times New Roman"/>
              </a:rPr>
              <a:t>&lt;/head&gt;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_sans_proregular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_sans_proregular"/>
                <a:cs typeface="Times New Roman"/>
              </a:rPr>
              <a:t>&lt;body&gt;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_sans_proregular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_sans_proregular"/>
                <a:cs typeface="Times New Roman"/>
              </a:rPr>
              <a:t>&lt;h1&gt;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_sans_proregular"/>
                <a:cs typeface="Times New Roman"/>
              </a:rPr>
              <a:t>Heading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_sans_proregular"/>
                <a:cs typeface="Times New Roman"/>
              </a:rPr>
              <a:t>&lt;/h1&gt;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_sans_proregular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_sans_proregular"/>
                <a:cs typeface="Times New Roman"/>
              </a:rPr>
              <a:t>&lt;p&gt;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_sans_proregular"/>
                <a:cs typeface="Times New Roman"/>
              </a:rPr>
              <a:t>Content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_sans_proregular"/>
                <a:cs typeface="Times New Roman"/>
              </a:rPr>
              <a:t>&lt;/p&gt;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_sans_proregular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_sans_proregular"/>
                <a:cs typeface="Times New Roman"/>
              </a:rPr>
              <a:t>&lt;/body&gt;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_sans_proregular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_sans_proregular"/>
                <a:cs typeface="Times New Roman"/>
              </a:rPr>
              <a:t>&lt;/html&gt;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BBBEA25-6D15-4349-B298-7956EC149E2D}"/>
              </a:ext>
            </a:extLst>
          </p:cNvPr>
          <p:cNvSpPr/>
          <p:nvPr/>
        </p:nvSpPr>
        <p:spPr>
          <a:xfrm>
            <a:off x="3477491" y="355912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source_sans_proregular"/>
                <a:cs typeface="Times New Roman" panose="02020603050405020304" pitchFamily="18" charset="0"/>
              </a:rPr>
              <a:t>style-2.css:</a:t>
            </a:r>
            <a:endParaRPr lang="en-US" altLang="en-US" sz="1600">
              <a:solidFill>
                <a:srgbClr val="333333"/>
              </a:solidFill>
              <a:latin typeface="source_sans_proregular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333333"/>
                </a:solidFill>
                <a:latin typeface="source_sans_proregular"/>
                <a:cs typeface="Times New Roman" panose="02020603050405020304" pitchFamily="18" charset="0"/>
              </a:rPr>
              <a:t>body</a:t>
            </a:r>
            <a:r>
              <a:rPr lang="en-US" altLang="en-US" sz="1600">
                <a:solidFill>
                  <a:srgbClr val="333333"/>
                </a:solidFill>
                <a:latin typeface="source_sans_proregular"/>
                <a:cs typeface="Times New Roman" panose="02020603050405020304" pitchFamily="18" charset="0"/>
              </a:rPr>
              <a:t> { </a:t>
            </a:r>
            <a:r>
              <a:rPr lang="en-US" altLang="en-US" sz="1600">
                <a:solidFill>
                  <a:srgbClr val="000080"/>
                </a:solidFill>
                <a:latin typeface="source_sans_proregular"/>
                <a:cs typeface="Times New Roman" panose="02020603050405020304" pitchFamily="18" charset="0"/>
              </a:rPr>
              <a:t>background</a:t>
            </a:r>
            <a:r>
              <a:rPr lang="en-US" altLang="en-US" sz="1600">
                <a:solidFill>
                  <a:srgbClr val="333333"/>
                </a:solidFill>
                <a:latin typeface="source_sans_proregular"/>
                <a:cs typeface="Times New Roman" panose="02020603050405020304" pitchFamily="18" charset="0"/>
              </a:rPr>
              <a:t>: </a:t>
            </a:r>
            <a:r>
              <a:rPr lang="en-US" altLang="en-US" sz="1600">
                <a:solidFill>
                  <a:srgbClr val="008080"/>
                </a:solidFill>
                <a:latin typeface="source_sans_proregular"/>
                <a:cs typeface="Times New Roman" panose="02020603050405020304" pitchFamily="18" charset="0"/>
              </a:rPr>
              <a:t>#fc0</a:t>
            </a:r>
            <a:r>
              <a:rPr lang="en-US" altLang="en-US" sz="1600">
                <a:solidFill>
                  <a:srgbClr val="333333"/>
                </a:solidFill>
                <a:latin typeface="source_sans_proregular"/>
                <a:cs typeface="Times New Roman" panose="02020603050405020304" pitchFamily="18" charset="0"/>
              </a:rPr>
              <a:t>;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333333"/>
                </a:solidFill>
                <a:latin typeface="source_sans_proregular"/>
                <a:cs typeface="Times New Roman" panose="02020603050405020304" pitchFamily="18" charset="0"/>
              </a:rPr>
              <a:t>p</a:t>
            </a:r>
            <a:r>
              <a:rPr lang="en-US" altLang="en-US" sz="1600">
                <a:solidFill>
                  <a:srgbClr val="333333"/>
                </a:solidFill>
                <a:latin typeface="source_sans_proregular"/>
                <a:cs typeface="Times New Roman" panose="02020603050405020304" pitchFamily="18" charset="0"/>
              </a:rPr>
              <a:t> { </a:t>
            </a:r>
            <a:r>
              <a:rPr lang="en-US" altLang="en-US" sz="1600">
                <a:solidFill>
                  <a:srgbClr val="000080"/>
                </a:solidFill>
                <a:latin typeface="source_sans_proregular"/>
                <a:cs typeface="Times New Roman" panose="02020603050405020304" pitchFamily="18" charset="0"/>
              </a:rPr>
              <a:t>font-weight</a:t>
            </a:r>
            <a:r>
              <a:rPr lang="en-US" altLang="en-US" sz="1600">
                <a:solidFill>
                  <a:srgbClr val="333333"/>
                </a:solidFill>
                <a:latin typeface="source_sans_proregular"/>
                <a:cs typeface="Times New Roman" panose="02020603050405020304" pitchFamily="18" charset="0"/>
              </a:rPr>
              <a:t>: bold; }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4250E4D-6556-4E91-B7A9-72418B1AA835}"/>
              </a:ext>
            </a:extLst>
          </p:cNvPr>
          <p:cNvSpPr/>
          <p:nvPr/>
        </p:nvSpPr>
        <p:spPr>
          <a:xfrm>
            <a:off x="3352800" y="900811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source_sans_proregular"/>
                <a:cs typeface="Times New Roman" panose="02020603050405020304" pitchFamily="18" charset="0"/>
              </a:rPr>
              <a:t>style-1.css:</a:t>
            </a:r>
            <a:endParaRPr lang="en-US" altLang="en-US" sz="1600">
              <a:solidFill>
                <a:srgbClr val="333333"/>
              </a:solidFill>
              <a:latin typeface="source_sans_proregular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333333"/>
                </a:solidFill>
                <a:latin typeface="source_sans_proregular"/>
                <a:cs typeface="Times New Roman" panose="02020603050405020304" pitchFamily="18" charset="0"/>
              </a:rPr>
              <a:t>h1</a:t>
            </a:r>
            <a:r>
              <a:rPr lang="en-US" altLang="en-US" sz="1600">
                <a:solidFill>
                  <a:srgbClr val="333333"/>
                </a:solidFill>
                <a:latin typeface="source_sans_proregular"/>
                <a:cs typeface="Times New Roman" panose="02020603050405020304" pitchFamily="18" charset="0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80"/>
                </a:solidFill>
                <a:latin typeface="source_sans_proregular"/>
                <a:cs typeface="Times New Roman" panose="02020603050405020304" pitchFamily="18" charset="0"/>
              </a:rPr>
              <a:t>color</a:t>
            </a:r>
            <a:r>
              <a:rPr lang="en-US" altLang="en-US" sz="1600">
                <a:solidFill>
                  <a:srgbClr val="333333"/>
                </a:solidFill>
                <a:latin typeface="source_sans_proregular"/>
                <a:cs typeface="Times New Roman" panose="02020603050405020304" pitchFamily="18" charset="0"/>
              </a:rPr>
              <a:t>: </a:t>
            </a:r>
            <a:r>
              <a:rPr lang="en-US" altLang="en-US" sz="1600">
                <a:solidFill>
                  <a:srgbClr val="008080"/>
                </a:solidFill>
                <a:latin typeface="source_sans_proregular"/>
                <a:cs typeface="Times New Roman" panose="02020603050405020304" pitchFamily="18" charset="0"/>
              </a:rPr>
              <a:t>#000080</a:t>
            </a:r>
            <a:r>
              <a:rPr lang="en-US" altLang="en-US" sz="1600">
                <a:solidFill>
                  <a:srgbClr val="333333"/>
                </a:solidFill>
                <a:latin typeface="source_sans_proregular"/>
                <a:cs typeface="Times New Roman" panose="02020603050405020304" pitchFamily="18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80"/>
                </a:solidFill>
                <a:latin typeface="source_sans_proregular"/>
                <a:cs typeface="Times New Roman" panose="02020603050405020304" pitchFamily="18" charset="0"/>
              </a:rPr>
              <a:t>font-size</a:t>
            </a:r>
            <a:r>
              <a:rPr lang="en-US" altLang="en-US" sz="1600">
                <a:solidFill>
                  <a:srgbClr val="333333"/>
                </a:solidFill>
                <a:latin typeface="source_sans_proregular"/>
                <a:cs typeface="Times New Roman" panose="02020603050405020304" pitchFamily="18" charset="0"/>
              </a:rPr>
              <a:t>: </a:t>
            </a:r>
            <a:r>
              <a:rPr lang="en-US" altLang="en-US" sz="1600">
                <a:solidFill>
                  <a:srgbClr val="008080"/>
                </a:solidFill>
                <a:latin typeface="source_sans_proregular"/>
                <a:cs typeface="Times New Roman" panose="02020603050405020304" pitchFamily="18" charset="0"/>
              </a:rPr>
              <a:t>200%</a:t>
            </a:r>
            <a:r>
              <a:rPr lang="en-US" altLang="en-US" sz="1600">
                <a:solidFill>
                  <a:srgbClr val="333333"/>
                </a:solidFill>
                <a:latin typeface="source_sans_proregular"/>
                <a:cs typeface="Times New Roman" panose="02020603050405020304" pitchFamily="18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80"/>
                </a:solidFill>
                <a:latin typeface="source_sans_proregular"/>
                <a:cs typeface="Times New Roman" panose="02020603050405020304" pitchFamily="18" charset="0"/>
              </a:rPr>
              <a:t>text-align</a:t>
            </a:r>
            <a:r>
              <a:rPr lang="en-US" altLang="en-US" sz="1600">
                <a:solidFill>
                  <a:srgbClr val="333333"/>
                </a:solidFill>
                <a:latin typeface="source_sans_proregular"/>
                <a:cs typeface="Times New Roman" panose="02020603050405020304" pitchFamily="18" charset="0"/>
              </a:rPr>
              <a:t>: center;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33333"/>
                </a:solidFill>
                <a:latin typeface="source_sans_proregular"/>
                <a:cs typeface="Times New Roman" panose="02020603050405020304" pitchFamily="18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333333"/>
                </a:solidFill>
                <a:latin typeface="source_sans_proregular"/>
                <a:cs typeface="Times New Roman" panose="02020603050405020304" pitchFamily="18" charset="0"/>
              </a:rPr>
              <a:t>p</a:t>
            </a:r>
            <a:r>
              <a:rPr lang="en-US" altLang="en-US" sz="1600">
                <a:solidFill>
                  <a:srgbClr val="333333"/>
                </a:solidFill>
                <a:latin typeface="source_sans_proregular"/>
                <a:cs typeface="Times New Roman" panose="02020603050405020304" pitchFamily="18" charset="0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80"/>
                </a:solidFill>
                <a:latin typeface="source_sans_proregular"/>
                <a:cs typeface="Times New Roman" panose="02020603050405020304" pitchFamily="18" charset="0"/>
              </a:rPr>
              <a:t>padding</a:t>
            </a:r>
            <a:r>
              <a:rPr lang="en-US" altLang="en-US" sz="1600">
                <a:solidFill>
                  <a:srgbClr val="333333"/>
                </a:solidFill>
                <a:latin typeface="source_sans_proregular"/>
                <a:cs typeface="Times New Roman" panose="02020603050405020304" pitchFamily="18" charset="0"/>
              </a:rPr>
              <a:t>: </a:t>
            </a:r>
            <a:r>
              <a:rPr lang="en-US" altLang="en-US" sz="1600">
                <a:solidFill>
                  <a:srgbClr val="008080"/>
                </a:solidFill>
                <a:latin typeface="source_sans_proregular"/>
                <a:cs typeface="Times New Roman" panose="02020603050405020304" pitchFamily="18" charset="0"/>
              </a:rPr>
              <a:t>20px</a:t>
            </a:r>
            <a:r>
              <a:rPr lang="en-US" altLang="en-US" sz="1600">
                <a:solidFill>
                  <a:srgbClr val="333333"/>
                </a:solidFill>
                <a:latin typeface="source_sans_proregular"/>
                <a:cs typeface="Times New Roman" panose="02020603050405020304" pitchFamily="18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80"/>
                </a:solidFill>
                <a:latin typeface="source_sans_proregular"/>
                <a:cs typeface="Times New Roman" panose="02020603050405020304" pitchFamily="18" charset="0"/>
              </a:rPr>
              <a:t>background</a:t>
            </a:r>
            <a:r>
              <a:rPr lang="en-US" altLang="en-US" sz="1600">
                <a:solidFill>
                  <a:srgbClr val="333333"/>
                </a:solidFill>
                <a:latin typeface="source_sans_proregular"/>
                <a:cs typeface="Times New Roman" panose="02020603050405020304" pitchFamily="18" charset="0"/>
              </a:rPr>
              <a:t>: yellow;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33333"/>
                </a:solidFill>
                <a:latin typeface="source_sans_proregular"/>
                <a:cs typeface="Times New Roman" panose="02020603050405020304" pitchFamily="18" charset="0"/>
              </a:rPr>
              <a:t>}</a:t>
            </a:r>
            <a:endParaRPr lang="en-US" altLang="en-US" sz="16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8331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45720"/>
            <a:ext cx="9144000" cy="755015"/>
            <a:chOff x="0" y="0"/>
            <a:chExt cx="9144000" cy="755015"/>
          </a:xfrm>
        </p:grpSpPr>
        <p:sp>
          <p:nvSpPr>
            <p:cNvPr id="3" name="object 3"/>
            <p:cNvSpPr/>
            <p:nvPr/>
          </p:nvSpPr>
          <p:spPr>
            <a:xfrm>
              <a:off x="79247" y="103606"/>
              <a:ext cx="5847588" cy="6141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99770"/>
            </a:xfrm>
            <a:custGeom>
              <a:avLst/>
              <a:gdLst/>
              <a:ahLst/>
              <a:cxnLst/>
              <a:rect l="l" t="t" r="r" b="b"/>
              <a:pathLst>
                <a:path w="9144000" h="699770">
                  <a:moveTo>
                    <a:pt x="9144000" y="0"/>
                  </a:moveTo>
                  <a:lnTo>
                    <a:pt x="0" y="0"/>
                  </a:lnTo>
                  <a:lnTo>
                    <a:pt x="0" y="699515"/>
                  </a:lnTo>
                  <a:lnTo>
                    <a:pt x="9144000" y="69951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620" y="168020"/>
            <a:ext cx="548767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/>
              <a:t>How to add styles to the 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15</a:t>
            </a:fld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/>
              <a:t>CONFIDENTIAL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8ECBE8F-028C-4370-952F-CDEC2D65149B}"/>
              </a:ext>
            </a:extLst>
          </p:cNvPr>
          <p:cNvSpPr/>
          <p:nvPr/>
        </p:nvSpPr>
        <p:spPr>
          <a:xfrm>
            <a:off x="838200" y="1200150"/>
            <a:ext cx="7467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000000"/>
                </a:solidFill>
                <a:latin typeface="source_sans_proregular"/>
              </a:rPr>
              <a:t>All described methods of using CSS can be used either alone or in combination with each other.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source_sans_proregular"/>
              </a:rPr>
              <a:t>In the second case, is necessary to remember their hierarchy.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ource_sans_proregular"/>
              </a:rPr>
              <a:t>tag inner style - highest priority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ource_sans_proregular"/>
              </a:rPr>
              <a:t>global style, external style - lower priority</a:t>
            </a:r>
            <a:endParaRPr lang="en-US" b="0" i="0" dirty="0">
              <a:solidFill>
                <a:srgbClr val="000000"/>
              </a:solidFill>
              <a:effectLst/>
              <a:latin typeface="source_sans_proregula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5680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755015"/>
            <a:chOff x="0" y="0"/>
            <a:chExt cx="9144000" cy="755015"/>
          </a:xfrm>
        </p:grpSpPr>
        <p:sp>
          <p:nvSpPr>
            <p:cNvPr id="3" name="object 3"/>
            <p:cNvSpPr/>
            <p:nvPr/>
          </p:nvSpPr>
          <p:spPr>
            <a:xfrm>
              <a:off x="79247" y="103606"/>
              <a:ext cx="5847588" cy="6141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99770"/>
            </a:xfrm>
            <a:custGeom>
              <a:avLst/>
              <a:gdLst/>
              <a:ahLst/>
              <a:cxnLst/>
              <a:rect l="l" t="t" r="r" b="b"/>
              <a:pathLst>
                <a:path w="9144000" h="699770">
                  <a:moveTo>
                    <a:pt x="9144000" y="0"/>
                  </a:moveTo>
                  <a:lnTo>
                    <a:pt x="0" y="0"/>
                  </a:lnTo>
                  <a:lnTo>
                    <a:pt x="0" y="699515"/>
                  </a:lnTo>
                  <a:lnTo>
                    <a:pt x="9144000" y="69951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620" y="168020"/>
            <a:ext cx="548767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b="1" dirty="0"/>
              <a:t>Specify the type of media. @import</a:t>
            </a:r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16</a:t>
            </a:fld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/>
              <a:t>CONFIDENTIAL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5D250E1-E5D2-4383-9D69-0FCC8ADB729E}"/>
              </a:ext>
            </a:extLst>
          </p:cNvPr>
          <p:cNvSpPr/>
          <p:nvPr/>
        </p:nvSpPr>
        <p:spPr>
          <a:xfrm>
            <a:off x="762000" y="699217"/>
            <a:ext cx="7086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>
                <a:solidFill>
                  <a:srgbClr val="999999"/>
                </a:solidFill>
                <a:latin typeface="source_sans_proregular"/>
              </a:rPr>
              <a:t>&lt;!DOCTYPE HTML&gt;</a:t>
            </a:r>
            <a:endParaRPr lang="en-US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>
                <a:solidFill>
                  <a:srgbClr val="000080"/>
                </a:solidFill>
                <a:latin typeface="source_sans_proregular"/>
              </a:rPr>
              <a:t>&lt;html&gt;</a:t>
            </a:r>
            <a:endParaRPr lang="en-US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>
                <a:solidFill>
                  <a:srgbClr val="000080"/>
                </a:solidFill>
                <a:latin typeface="source_sans_proregular"/>
              </a:rPr>
              <a:t>&lt;head&gt;</a:t>
            </a:r>
            <a:endParaRPr lang="en-US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>
                <a:solidFill>
                  <a:srgbClr val="000080"/>
                </a:solidFill>
                <a:latin typeface="source_sans_proregular"/>
              </a:rPr>
              <a:t>&lt;meta </a:t>
            </a:r>
            <a:r>
              <a:rPr lang="en-US">
                <a:solidFill>
                  <a:srgbClr val="008080"/>
                </a:solidFill>
                <a:latin typeface="source_sans_proregular"/>
              </a:rPr>
              <a:t>charset</a:t>
            </a:r>
            <a:r>
              <a:rPr lang="en-US">
                <a:solidFill>
                  <a:srgbClr val="000080"/>
                </a:solidFill>
                <a:latin typeface="source_sans_proregular"/>
              </a:rPr>
              <a:t>=</a:t>
            </a:r>
            <a:r>
              <a:rPr lang="en-US">
                <a:solidFill>
                  <a:srgbClr val="DD1144"/>
                </a:solidFill>
                <a:latin typeface="source_sans_proregular"/>
              </a:rPr>
              <a:t>"utf-8"</a:t>
            </a:r>
            <a:r>
              <a:rPr lang="en-US">
                <a:solidFill>
                  <a:srgbClr val="000080"/>
                </a:solidFill>
                <a:latin typeface="source_sans_proregular"/>
              </a:rPr>
              <a:t>&gt;</a:t>
            </a:r>
            <a:endParaRPr lang="en-US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>
                <a:solidFill>
                  <a:srgbClr val="000080"/>
                </a:solidFill>
                <a:latin typeface="source_sans_proregular"/>
              </a:rPr>
              <a:t>&lt;title&gt;</a:t>
            </a:r>
            <a:r>
              <a:rPr lang="en-US">
                <a:solidFill>
                  <a:srgbClr val="333333"/>
                </a:solidFill>
                <a:latin typeface="source_sans_proregular"/>
              </a:rPr>
              <a:t>Style import</a:t>
            </a:r>
            <a:r>
              <a:rPr lang="en-US">
                <a:solidFill>
                  <a:srgbClr val="000080"/>
                </a:solidFill>
                <a:latin typeface="source_sans_proregular"/>
              </a:rPr>
              <a:t>&lt;/title&gt;</a:t>
            </a:r>
            <a:endParaRPr lang="en-US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>
                <a:solidFill>
                  <a:srgbClr val="000080"/>
                </a:solidFill>
                <a:latin typeface="source_sans_proregular"/>
              </a:rPr>
              <a:t>&lt;style&gt;</a:t>
            </a:r>
            <a:endParaRPr lang="en-US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>
                <a:solidFill>
                  <a:srgbClr val="333333"/>
                </a:solidFill>
                <a:latin typeface="source_sans_proregular"/>
              </a:rPr>
              <a:t>@</a:t>
            </a:r>
            <a:r>
              <a:rPr lang="en-US" b="1">
                <a:solidFill>
                  <a:srgbClr val="333333"/>
                </a:solidFill>
                <a:latin typeface="source_sans_proregular"/>
              </a:rPr>
              <a:t>import</a:t>
            </a:r>
            <a:r>
              <a:rPr lang="en-US">
                <a:solidFill>
                  <a:srgbClr val="333333"/>
                </a:solidFill>
                <a:latin typeface="source_sans_proregular"/>
              </a:rPr>
              <a:t> </a:t>
            </a:r>
            <a:r>
              <a:rPr lang="en-US">
                <a:solidFill>
                  <a:srgbClr val="DD1144"/>
                </a:solidFill>
                <a:latin typeface="source_sans_proregular"/>
              </a:rPr>
              <a:t>"/style/main.css"</a:t>
            </a:r>
            <a:r>
              <a:rPr lang="en-US">
                <a:solidFill>
                  <a:srgbClr val="333333"/>
                </a:solidFill>
                <a:latin typeface="source_sans_proregular"/>
              </a:rPr>
              <a:t> screen; </a:t>
            </a:r>
            <a:r>
              <a:rPr lang="en-US">
                <a:solidFill>
                  <a:srgbClr val="999988"/>
                </a:solidFill>
                <a:latin typeface="source_sans_proregular"/>
              </a:rPr>
              <a:t>/* Style for output to monitor */</a:t>
            </a:r>
            <a:endParaRPr lang="en-US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>
                <a:solidFill>
                  <a:srgbClr val="333333"/>
                </a:solidFill>
                <a:latin typeface="source_sans_proregular"/>
              </a:rPr>
              <a:t>@</a:t>
            </a:r>
            <a:r>
              <a:rPr lang="en-US" b="1">
                <a:solidFill>
                  <a:srgbClr val="333333"/>
                </a:solidFill>
                <a:latin typeface="source_sans_proregular"/>
              </a:rPr>
              <a:t>import</a:t>
            </a:r>
            <a:r>
              <a:rPr lang="en-US">
                <a:solidFill>
                  <a:srgbClr val="333333"/>
                </a:solidFill>
                <a:latin typeface="source_sans_proregular"/>
              </a:rPr>
              <a:t> </a:t>
            </a:r>
            <a:r>
              <a:rPr lang="en-US">
                <a:solidFill>
                  <a:srgbClr val="DD1144"/>
                </a:solidFill>
                <a:latin typeface="source_sans_proregular"/>
              </a:rPr>
              <a:t>"/style/print-and-speech.css"</a:t>
            </a:r>
            <a:r>
              <a:rPr lang="en-US">
                <a:solidFill>
                  <a:srgbClr val="333333"/>
                </a:solidFill>
                <a:latin typeface="source_sans_proregular"/>
              </a:rPr>
              <a:t> print, speech; </a:t>
            </a:r>
            <a:r>
              <a:rPr lang="en-US">
                <a:solidFill>
                  <a:srgbClr val="999988"/>
                </a:solidFill>
                <a:latin typeface="source_sans_proregular"/>
              </a:rPr>
              <a:t>/* Style Print and </a:t>
            </a:r>
            <a:r>
              <a:rPr lang="en-US" err="1">
                <a:solidFill>
                  <a:srgbClr val="999988"/>
                </a:solidFill>
                <a:latin typeface="source_sans_proregular"/>
              </a:rPr>
              <a:t>Screenreaders</a:t>
            </a:r>
            <a:r>
              <a:rPr lang="en-US">
                <a:solidFill>
                  <a:srgbClr val="999988"/>
                </a:solidFill>
                <a:latin typeface="source_sans_proregular"/>
              </a:rPr>
              <a:t> */</a:t>
            </a:r>
            <a:endParaRPr lang="en-US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>
                <a:solidFill>
                  <a:srgbClr val="000080"/>
                </a:solidFill>
                <a:latin typeface="source_sans_proregular"/>
              </a:rPr>
              <a:t>&lt;/style&gt;</a:t>
            </a:r>
            <a:endParaRPr lang="en-US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>
                <a:solidFill>
                  <a:srgbClr val="000080"/>
                </a:solidFill>
                <a:latin typeface="source_sans_proregular"/>
              </a:rPr>
              <a:t>&lt;/head&gt;</a:t>
            </a:r>
            <a:endParaRPr lang="en-US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>
                <a:solidFill>
                  <a:srgbClr val="000080"/>
                </a:solidFill>
                <a:latin typeface="source_sans_proregular"/>
              </a:rPr>
              <a:t>&lt;body&gt;</a:t>
            </a:r>
            <a:endParaRPr lang="en-US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>
                <a:solidFill>
                  <a:srgbClr val="000080"/>
                </a:solidFill>
                <a:latin typeface="source_sans_proregular"/>
              </a:rPr>
              <a:t>&lt;p&gt;</a:t>
            </a:r>
            <a:r>
              <a:rPr lang="en-US">
                <a:solidFill>
                  <a:srgbClr val="333333"/>
                </a:solidFill>
                <a:latin typeface="source_sans_proregular"/>
              </a:rPr>
              <a:t>...</a:t>
            </a:r>
            <a:r>
              <a:rPr lang="en-US">
                <a:solidFill>
                  <a:srgbClr val="000080"/>
                </a:solidFill>
                <a:latin typeface="source_sans_proregular"/>
              </a:rPr>
              <a:t>&lt;/p&gt;</a:t>
            </a:r>
            <a:endParaRPr lang="en-US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>
                <a:solidFill>
                  <a:srgbClr val="000080"/>
                </a:solidFill>
                <a:latin typeface="source_sans_proregular"/>
              </a:rPr>
              <a:t>&lt;/body&gt;</a:t>
            </a:r>
            <a:endParaRPr lang="en-US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>
                <a:solidFill>
                  <a:srgbClr val="000080"/>
                </a:solidFill>
                <a:latin typeface="source_sans_proregular"/>
              </a:rPr>
              <a:t>&lt;/html&gt;</a:t>
            </a:r>
            <a:endParaRPr lang="en-US" b="0" i="0">
              <a:solidFill>
                <a:srgbClr val="333333"/>
              </a:solidFill>
              <a:effectLst/>
              <a:latin typeface="source_sans_proregula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1971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45720"/>
            <a:ext cx="9144000" cy="755015"/>
            <a:chOff x="0" y="0"/>
            <a:chExt cx="9144000" cy="755015"/>
          </a:xfrm>
        </p:grpSpPr>
        <p:sp>
          <p:nvSpPr>
            <p:cNvPr id="3" name="object 3"/>
            <p:cNvSpPr/>
            <p:nvPr/>
          </p:nvSpPr>
          <p:spPr>
            <a:xfrm>
              <a:off x="79247" y="103606"/>
              <a:ext cx="5847588" cy="6141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99770"/>
            </a:xfrm>
            <a:custGeom>
              <a:avLst/>
              <a:gdLst/>
              <a:ahLst/>
              <a:cxnLst/>
              <a:rect l="l" t="t" r="r" b="b"/>
              <a:pathLst>
                <a:path w="9144000" h="699770">
                  <a:moveTo>
                    <a:pt x="9144000" y="0"/>
                  </a:moveTo>
                  <a:lnTo>
                    <a:pt x="0" y="0"/>
                  </a:lnTo>
                  <a:lnTo>
                    <a:pt x="0" y="699515"/>
                  </a:lnTo>
                  <a:lnTo>
                    <a:pt x="9144000" y="69951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620" y="168020"/>
            <a:ext cx="548767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dirty="0"/>
              <a:t>Device types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17</a:t>
            </a:fld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/>
              <a:t>CONFIDENTIAL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929BBEDF-7C4E-4C8A-9AEB-7AE91ED91F25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666750"/>
          <a:ext cx="7391400" cy="42148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3800">
                  <a:extLst>
                    <a:ext uri="{9D8B030D-6E8A-4147-A177-3AD203B41FA5}">
                      <a16:colId xmlns="" xmlns:a16="http://schemas.microsoft.com/office/drawing/2014/main" val="2183397988"/>
                    </a:ext>
                  </a:extLst>
                </a:gridCol>
                <a:gridCol w="2463800">
                  <a:extLst>
                    <a:ext uri="{9D8B030D-6E8A-4147-A177-3AD203B41FA5}">
                      <a16:colId xmlns="" xmlns:a16="http://schemas.microsoft.com/office/drawing/2014/main" val="1973925949"/>
                    </a:ext>
                  </a:extLst>
                </a:gridCol>
                <a:gridCol w="2463800">
                  <a:extLst>
                    <a:ext uri="{9D8B030D-6E8A-4147-A177-3AD203B41FA5}">
                      <a16:colId xmlns="" xmlns:a16="http://schemas.microsoft.com/office/drawing/2014/main" val="2134982096"/>
                    </a:ext>
                  </a:extLst>
                </a:gridCol>
              </a:tblGrid>
              <a:tr h="1481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Value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" marR="6833" marT="6833" marB="683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" marR="6833" marT="6833" marB="683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Status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" marR="6833" marT="6833" marB="6833" anchor="ctr"/>
                </a:tc>
                <a:extLst>
                  <a:ext uri="{0D108BD9-81ED-4DB2-BD59-A6C34878D82A}">
                    <a16:rowId xmlns="" xmlns:a16="http://schemas.microsoft.com/office/drawing/2014/main" val="1461968199"/>
                  </a:ext>
                </a:extLst>
              </a:tr>
              <a:tr h="2840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all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" marR="6833" marT="6833" marB="683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Used for all media type devices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" marR="6833" marT="6833" marB="683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Active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" marR="6833" marT="6833" marB="6833" anchor="ctr"/>
                </a:tc>
                <a:extLst>
                  <a:ext uri="{0D108BD9-81ED-4DB2-BD59-A6C34878D82A}">
                    <a16:rowId xmlns="" xmlns:a16="http://schemas.microsoft.com/office/drawing/2014/main" val="4184107940"/>
                  </a:ext>
                </a:extLst>
              </a:tr>
              <a:tr h="2840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aural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" marR="6833" marT="6833" marB="683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Used for speech and sound synthesizers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" marR="6833" marT="6833" marB="683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Deprecated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" marR="6833" marT="6833" marB="6833" anchor="ctr"/>
                </a:tc>
                <a:extLst>
                  <a:ext uri="{0D108BD9-81ED-4DB2-BD59-A6C34878D82A}">
                    <a16:rowId xmlns="" xmlns:a16="http://schemas.microsoft.com/office/drawing/2014/main" val="365886945"/>
                  </a:ext>
                </a:extLst>
              </a:tr>
              <a:tr h="2840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effectLst/>
                        </a:rPr>
                        <a:t>braille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" marR="6833" marT="6833" marB="683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Used for braille tactile feedback devices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" marR="6833" marT="6833" marB="683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Deprecated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" marR="6833" marT="6833" marB="6833" anchor="ctr"/>
                </a:tc>
                <a:extLst>
                  <a:ext uri="{0D108BD9-81ED-4DB2-BD59-A6C34878D82A}">
                    <a16:rowId xmlns="" xmlns:a16="http://schemas.microsoft.com/office/drawing/2014/main" val="695676224"/>
                  </a:ext>
                </a:extLst>
              </a:tr>
              <a:tr h="2840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embossed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" marR="6833" marT="6833" marB="683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Used for paged braille printers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" marR="6833" marT="6833" marB="683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Deprecated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" marR="6833" marT="6833" marB="6833" anchor="ctr"/>
                </a:tc>
                <a:extLst>
                  <a:ext uri="{0D108BD9-81ED-4DB2-BD59-A6C34878D82A}">
                    <a16:rowId xmlns="" xmlns:a16="http://schemas.microsoft.com/office/drawing/2014/main" val="2610493936"/>
                  </a:ext>
                </a:extLst>
              </a:tr>
              <a:tr h="2840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handheld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" marR="6833" marT="6833" marB="683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Used for small or handheld devices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" marR="6833" marT="6833" marB="683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Deprecated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" marR="6833" marT="6833" marB="6833" anchor="ctr"/>
                </a:tc>
                <a:extLst>
                  <a:ext uri="{0D108BD9-81ED-4DB2-BD59-A6C34878D82A}">
                    <a16:rowId xmlns="" xmlns:a16="http://schemas.microsoft.com/office/drawing/2014/main" val="910554568"/>
                  </a:ext>
                </a:extLst>
              </a:tr>
              <a:tr h="1481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print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" marR="6833" marT="6833" marB="683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Used for printers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" marR="6833" marT="6833" marB="683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Active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" marR="6833" marT="6833" marB="6833" anchor="ctr"/>
                </a:tc>
                <a:extLst>
                  <a:ext uri="{0D108BD9-81ED-4DB2-BD59-A6C34878D82A}">
                    <a16:rowId xmlns="" xmlns:a16="http://schemas.microsoft.com/office/drawing/2014/main" val="377929157"/>
                  </a:ext>
                </a:extLst>
              </a:tr>
              <a:tr h="2840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projection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" marR="6833" marT="6833" marB="683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Used for projected presentations, like slides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" marR="6833" marT="6833" marB="683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Deprecated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" marR="6833" marT="6833" marB="6833" anchor="ctr"/>
                </a:tc>
                <a:extLst>
                  <a:ext uri="{0D108BD9-81ED-4DB2-BD59-A6C34878D82A}">
                    <a16:rowId xmlns="" xmlns:a16="http://schemas.microsoft.com/office/drawing/2014/main" val="2155778841"/>
                  </a:ext>
                </a:extLst>
              </a:tr>
              <a:tr h="4218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screen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" marR="6833" marT="6833" marB="683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Used for computer screens, tablets, smart-phones etc.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" marR="6833" marT="6833" marB="683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Active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" marR="6833" marT="6833" marB="6833" anchor="ctr"/>
                </a:tc>
                <a:extLst>
                  <a:ext uri="{0D108BD9-81ED-4DB2-BD59-A6C34878D82A}">
                    <a16:rowId xmlns="" xmlns:a16="http://schemas.microsoft.com/office/drawing/2014/main" val="3608194426"/>
                  </a:ext>
                </a:extLst>
              </a:tr>
              <a:tr h="4218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speech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" marR="6833" marT="6833" marB="683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Used for screenreaders that "read" the page out loud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" marR="6833" marT="6833" marB="683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Active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" marR="6833" marT="6833" marB="6833" anchor="ctr"/>
                </a:tc>
                <a:extLst>
                  <a:ext uri="{0D108BD9-81ED-4DB2-BD59-A6C34878D82A}">
                    <a16:rowId xmlns="" xmlns:a16="http://schemas.microsoft.com/office/drawing/2014/main" val="3968560794"/>
                  </a:ext>
                </a:extLst>
              </a:tr>
              <a:tr h="5596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effectLst/>
                        </a:rPr>
                        <a:t>tty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" marR="6833" marT="6833" marB="683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Used for media using a fixed-pitch character grid, like teletypes and terminals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" marR="6833" marT="6833" marB="683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Deprecated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" marR="6833" marT="6833" marB="6833" anchor="ctr"/>
                </a:tc>
                <a:extLst>
                  <a:ext uri="{0D108BD9-81ED-4DB2-BD59-A6C34878D82A}">
                    <a16:rowId xmlns="" xmlns:a16="http://schemas.microsoft.com/office/drawing/2014/main" val="3245762798"/>
                  </a:ext>
                </a:extLst>
              </a:tr>
              <a:tr h="2840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effectLst/>
                        </a:rPr>
                        <a:t>tv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" marR="6833" marT="6833" marB="683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Used for television-type devices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" marR="6833" marT="6833" marB="683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Deprecated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3" marR="6833" marT="6833" marB="6833" anchor="ctr"/>
                </a:tc>
                <a:extLst>
                  <a:ext uri="{0D108BD9-81ED-4DB2-BD59-A6C34878D82A}">
                    <a16:rowId xmlns="" xmlns:a16="http://schemas.microsoft.com/office/drawing/2014/main" val="1398730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209647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45720"/>
            <a:ext cx="9144000" cy="755015"/>
            <a:chOff x="0" y="0"/>
            <a:chExt cx="9144000" cy="755015"/>
          </a:xfrm>
        </p:grpSpPr>
        <p:sp>
          <p:nvSpPr>
            <p:cNvPr id="3" name="object 3"/>
            <p:cNvSpPr/>
            <p:nvPr/>
          </p:nvSpPr>
          <p:spPr>
            <a:xfrm>
              <a:off x="79247" y="103606"/>
              <a:ext cx="5847588" cy="6141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99770"/>
            </a:xfrm>
            <a:custGeom>
              <a:avLst/>
              <a:gdLst/>
              <a:ahLst/>
              <a:cxnLst/>
              <a:rect l="l" t="t" r="r" b="b"/>
              <a:pathLst>
                <a:path w="9144000" h="699770">
                  <a:moveTo>
                    <a:pt x="9144000" y="0"/>
                  </a:moveTo>
                  <a:lnTo>
                    <a:pt x="0" y="0"/>
                  </a:lnTo>
                  <a:lnTo>
                    <a:pt x="0" y="699515"/>
                  </a:lnTo>
                  <a:lnTo>
                    <a:pt x="9144000" y="69951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620" y="168020"/>
            <a:ext cx="548767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/>
              <a:t>Specify the type of media. @media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18</a:t>
            </a:fld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/>
              <a:t>CONFIDENTIAL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442A1F5-4A2D-4E37-84D9-1C939D4470BA}"/>
              </a:ext>
            </a:extLst>
          </p:cNvPr>
          <p:cNvSpPr/>
          <p:nvPr/>
        </p:nvSpPr>
        <p:spPr>
          <a:xfrm>
            <a:off x="381000" y="757656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>
                <a:solidFill>
                  <a:srgbClr val="999999"/>
                </a:solidFill>
                <a:latin typeface="source_sans_proregular"/>
              </a:rPr>
              <a:t>&lt;!DOCTYPE HTML&gt;</a:t>
            </a:r>
            <a:endParaRPr lang="en-US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>
                <a:solidFill>
                  <a:srgbClr val="000080"/>
                </a:solidFill>
                <a:latin typeface="source_sans_proregular"/>
              </a:rPr>
              <a:t>&lt;html&gt;</a:t>
            </a:r>
            <a:endParaRPr lang="en-US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>
                <a:solidFill>
                  <a:srgbClr val="000080"/>
                </a:solidFill>
                <a:latin typeface="source_sans_proregular"/>
              </a:rPr>
              <a:t>&lt;head&gt;</a:t>
            </a:r>
            <a:endParaRPr lang="en-US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>
                <a:solidFill>
                  <a:srgbClr val="000080"/>
                </a:solidFill>
                <a:latin typeface="source_sans_proregular"/>
              </a:rPr>
              <a:t>&lt;meta </a:t>
            </a:r>
            <a:r>
              <a:rPr lang="en-US">
                <a:solidFill>
                  <a:srgbClr val="008080"/>
                </a:solidFill>
                <a:latin typeface="source_sans_proregular"/>
              </a:rPr>
              <a:t>charset</a:t>
            </a:r>
            <a:r>
              <a:rPr lang="en-US">
                <a:solidFill>
                  <a:srgbClr val="000080"/>
                </a:solidFill>
                <a:latin typeface="source_sans_proregular"/>
              </a:rPr>
              <a:t>=</a:t>
            </a:r>
            <a:r>
              <a:rPr lang="en-US">
                <a:solidFill>
                  <a:srgbClr val="DD1144"/>
                </a:solidFill>
                <a:latin typeface="source_sans_proregular"/>
              </a:rPr>
              <a:t>"utf-8"</a:t>
            </a:r>
            <a:r>
              <a:rPr lang="en-US">
                <a:solidFill>
                  <a:srgbClr val="000080"/>
                </a:solidFill>
                <a:latin typeface="source_sans_proregular"/>
              </a:rPr>
              <a:t>&gt;</a:t>
            </a:r>
            <a:endParaRPr lang="en-US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>
                <a:solidFill>
                  <a:srgbClr val="000080"/>
                </a:solidFill>
                <a:latin typeface="source_sans_proregular"/>
              </a:rPr>
              <a:t>&lt;title&gt;</a:t>
            </a:r>
            <a:r>
              <a:rPr lang="en-US">
                <a:solidFill>
                  <a:srgbClr val="333333"/>
                </a:solidFill>
                <a:latin typeface="source_sans_proregular"/>
              </a:rPr>
              <a:t>Device types</a:t>
            </a:r>
            <a:r>
              <a:rPr lang="en-US">
                <a:solidFill>
                  <a:srgbClr val="000080"/>
                </a:solidFill>
                <a:latin typeface="source_sans_proregular"/>
              </a:rPr>
              <a:t>&lt;/title&gt;</a:t>
            </a:r>
            <a:endParaRPr lang="en-US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>
                <a:solidFill>
                  <a:srgbClr val="000080"/>
                </a:solidFill>
                <a:latin typeface="source_sans_proregular"/>
              </a:rPr>
              <a:t>&lt;style&gt;</a:t>
            </a:r>
            <a:endParaRPr lang="en-US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>
                <a:solidFill>
                  <a:srgbClr val="333333"/>
                </a:solidFill>
                <a:latin typeface="source_sans_proregular"/>
              </a:rPr>
              <a:t>@</a:t>
            </a:r>
            <a:r>
              <a:rPr lang="en-US" b="1">
                <a:solidFill>
                  <a:srgbClr val="333333"/>
                </a:solidFill>
                <a:latin typeface="source_sans_proregular"/>
              </a:rPr>
              <a:t>media</a:t>
            </a:r>
            <a:r>
              <a:rPr lang="en-US">
                <a:solidFill>
                  <a:srgbClr val="333333"/>
                </a:solidFill>
                <a:latin typeface="source_sans_proregular"/>
              </a:rPr>
              <a:t> screen {</a:t>
            </a:r>
          </a:p>
          <a:p>
            <a:pPr fontAlgn="base"/>
            <a:r>
              <a:rPr lang="en-US">
                <a:solidFill>
                  <a:srgbClr val="999988"/>
                </a:solidFill>
                <a:latin typeface="source_sans_proregular"/>
              </a:rPr>
              <a:t>/* Style for display in a browser */</a:t>
            </a:r>
            <a:endParaRPr lang="en-US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 b="1">
                <a:solidFill>
                  <a:srgbClr val="333333"/>
                </a:solidFill>
                <a:latin typeface="source_sans_proregular"/>
              </a:rPr>
              <a:t>body</a:t>
            </a:r>
            <a:r>
              <a:rPr lang="en-US">
                <a:solidFill>
                  <a:srgbClr val="333333"/>
                </a:solidFill>
                <a:latin typeface="source_sans_proregular"/>
              </a:rPr>
              <a:t> {</a:t>
            </a:r>
          </a:p>
          <a:p>
            <a:pPr fontAlgn="base"/>
            <a:r>
              <a:rPr lang="en-US">
                <a:solidFill>
                  <a:srgbClr val="000080"/>
                </a:solidFill>
                <a:latin typeface="source_sans_proregular"/>
              </a:rPr>
              <a:t>font-family</a:t>
            </a:r>
            <a:r>
              <a:rPr lang="en-US">
                <a:solidFill>
                  <a:srgbClr val="333333"/>
                </a:solidFill>
                <a:latin typeface="source_sans_proregular"/>
              </a:rPr>
              <a:t>: Arial, Verdana, sans-serif;</a:t>
            </a:r>
          </a:p>
          <a:p>
            <a:pPr fontAlgn="base"/>
            <a:r>
              <a:rPr lang="en-US">
                <a:solidFill>
                  <a:srgbClr val="333333"/>
                </a:solidFill>
                <a:latin typeface="source_sans_proregular"/>
              </a:rPr>
              <a:t>}</a:t>
            </a:r>
          </a:p>
          <a:p>
            <a:pPr fontAlgn="base"/>
            <a:r>
              <a:rPr lang="en-US">
                <a:solidFill>
                  <a:srgbClr val="333333"/>
                </a:solidFill>
                <a:latin typeface="source_sans_proregular"/>
              </a:rPr>
              <a:t>}</a:t>
            </a:r>
          </a:p>
          <a:p>
            <a:pPr fontAlgn="base"/>
            <a:endParaRPr lang="en-US" b="0" i="0">
              <a:solidFill>
                <a:srgbClr val="333333"/>
              </a:solidFill>
              <a:effectLst/>
              <a:latin typeface="source_sans_proregular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95AA0C8-722B-4159-93C4-ECDFFFA1BE43}"/>
              </a:ext>
            </a:extLst>
          </p:cNvPr>
          <p:cNvSpPr/>
          <p:nvPr/>
        </p:nvSpPr>
        <p:spPr>
          <a:xfrm>
            <a:off x="4314190" y="739623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>
                <a:solidFill>
                  <a:srgbClr val="333333"/>
                </a:solidFill>
                <a:latin typeface="source_sans_proregular"/>
              </a:rPr>
              <a:t>@</a:t>
            </a:r>
            <a:r>
              <a:rPr lang="en-US" b="1">
                <a:solidFill>
                  <a:srgbClr val="333333"/>
                </a:solidFill>
                <a:latin typeface="source_sans_proregular"/>
              </a:rPr>
              <a:t>media</a:t>
            </a:r>
            <a:r>
              <a:rPr lang="en-US">
                <a:solidFill>
                  <a:srgbClr val="333333"/>
                </a:solidFill>
                <a:latin typeface="source_sans_proregular"/>
              </a:rPr>
              <a:t> print {</a:t>
            </a:r>
          </a:p>
          <a:p>
            <a:pPr fontAlgn="base"/>
            <a:r>
              <a:rPr lang="en-US">
                <a:solidFill>
                  <a:srgbClr val="999988"/>
                </a:solidFill>
                <a:latin typeface="source_sans_proregular"/>
              </a:rPr>
              <a:t>/* Style for printing */</a:t>
            </a:r>
            <a:endParaRPr lang="en-US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 b="1">
                <a:solidFill>
                  <a:srgbClr val="333333"/>
                </a:solidFill>
                <a:latin typeface="source_sans_proregular"/>
              </a:rPr>
              <a:t>body</a:t>
            </a:r>
            <a:r>
              <a:rPr lang="en-US">
                <a:solidFill>
                  <a:srgbClr val="333333"/>
                </a:solidFill>
                <a:latin typeface="source_sans_proregular"/>
              </a:rPr>
              <a:t> {</a:t>
            </a:r>
          </a:p>
          <a:p>
            <a:pPr fontAlgn="base"/>
            <a:r>
              <a:rPr lang="en-US">
                <a:solidFill>
                  <a:srgbClr val="000080"/>
                </a:solidFill>
                <a:latin typeface="source_sans_proregular"/>
              </a:rPr>
              <a:t>font-family</a:t>
            </a:r>
            <a:r>
              <a:rPr lang="en-US">
                <a:solidFill>
                  <a:srgbClr val="333333"/>
                </a:solidFill>
                <a:latin typeface="source_sans_proregular"/>
              </a:rPr>
              <a:t>: Times, </a:t>
            </a:r>
            <a:r>
              <a:rPr lang="en-US">
                <a:solidFill>
                  <a:srgbClr val="DD1144"/>
                </a:solidFill>
                <a:latin typeface="source_sans_proregular"/>
              </a:rPr>
              <a:t>'Times New Roman'</a:t>
            </a:r>
            <a:r>
              <a:rPr lang="en-US">
                <a:solidFill>
                  <a:srgbClr val="333333"/>
                </a:solidFill>
                <a:latin typeface="source_sans_proregular"/>
              </a:rPr>
              <a:t>, serif;</a:t>
            </a:r>
          </a:p>
          <a:p>
            <a:pPr fontAlgn="base"/>
            <a:r>
              <a:rPr lang="en-US">
                <a:solidFill>
                  <a:srgbClr val="333333"/>
                </a:solidFill>
                <a:latin typeface="source_sans_proregular"/>
              </a:rPr>
              <a:t>}</a:t>
            </a:r>
          </a:p>
          <a:p>
            <a:pPr fontAlgn="base"/>
            <a:r>
              <a:rPr lang="en-US">
                <a:solidFill>
                  <a:srgbClr val="333333"/>
                </a:solidFill>
                <a:latin typeface="source_sans_proregular"/>
              </a:rPr>
              <a:t>}</a:t>
            </a:r>
          </a:p>
          <a:p>
            <a:pPr fontAlgn="base"/>
            <a:r>
              <a:rPr lang="en-US">
                <a:solidFill>
                  <a:srgbClr val="000080"/>
                </a:solidFill>
                <a:latin typeface="source_sans_proregular"/>
              </a:rPr>
              <a:t>&lt;/style&gt;</a:t>
            </a:r>
            <a:endParaRPr lang="en-US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>
                <a:solidFill>
                  <a:srgbClr val="000080"/>
                </a:solidFill>
                <a:latin typeface="source_sans_proregular"/>
              </a:rPr>
              <a:t>&lt;/head&gt;</a:t>
            </a:r>
            <a:endParaRPr lang="en-US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>
                <a:solidFill>
                  <a:srgbClr val="000080"/>
                </a:solidFill>
                <a:latin typeface="source_sans_proregular"/>
              </a:rPr>
              <a:t>&lt;body&gt;</a:t>
            </a:r>
            <a:endParaRPr lang="en-US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>
                <a:solidFill>
                  <a:srgbClr val="000080"/>
                </a:solidFill>
                <a:latin typeface="source_sans_proregular"/>
              </a:rPr>
              <a:t>&lt;p&gt;</a:t>
            </a:r>
            <a:r>
              <a:rPr lang="en-US">
                <a:solidFill>
                  <a:srgbClr val="333333"/>
                </a:solidFill>
                <a:latin typeface="source_sans_proregular"/>
              </a:rPr>
              <a:t>...</a:t>
            </a:r>
            <a:r>
              <a:rPr lang="en-US">
                <a:solidFill>
                  <a:srgbClr val="000080"/>
                </a:solidFill>
                <a:latin typeface="source_sans_proregular"/>
              </a:rPr>
              <a:t>&lt;/p&gt;</a:t>
            </a:r>
            <a:endParaRPr lang="en-US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>
                <a:solidFill>
                  <a:srgbClr val="000080"/>
                </a:solidFill>
                <a:latin typeface="source_sans_proregular"/>
              </a:rPr>
              <a:t>&lt;/body&gt;</a:t>
            </a:r>
            <a:endParaRPr lang="en-US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>
                <a:solidFill>
                  <a:srgbClr val="000080"/>
                </a:solidFill>
                <a:latin typeface="source_sans_proregular"/>
              </a:rPr>
              <a:t>&lt;/html&gt;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362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45720"/>
            <a:ext cx="9144000" cy="755015"/>
            <a:chOff x="0" y="0"/>
            <a:chExt cx="9144000" cy="755015"/>
          </a:xfrm>
        </p:grpSpPr>
        <p:sp>
          <p:nvSpPr>
            <p:cNvPr id="3" name="object 3"/>
            <p:cNvSpPr/>
            <p:nvPr/>
          </p:nvSpPr>
          <p:spPr>
            <a:xfrm>
              <a:off x="79247" y="103606"/>
              <a:ext cx="5847588" cy="6141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99770"/>
            </a:xfrm>
            <a:custGeom>
              <a:avLst/>
              <a:gdLst/>
              <a:ahLst/>
              <a:cxnLst/>
              <a:rect l="l" t="t" r="r" b="b"/>
              <a:pathLst>
                <a:path w="9144000" h="699770">
                  <a:moveTo>
                    <a:pt x="9144000" y="0"/>
                  </a:moveTo>
                  <a:lnTo>
                    <a:pt x="0" y="0"/>
                  </a:lnTo>
                  <a:lnTo>
                    <a:pt x="0" y="699515"/>
                  </a:lnTo>
                  <a:lnTo>
                    <a:pt x="9144000" y="69951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620" y="168020"/>
            <a:ext cx="773938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/>
              <a:t>Specify the type of media. Attribute “media”</a:t>
            </a:r>
            <a:br>
              <a:rPr lang="en-US"/>
            </a:br>
            <a:endParaRPr lang="en-US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19</a:t>
            </a:fld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/>
              <a:t>CONFIDENTIAL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4582F9B-6920-45E9-859B-462EE70F3C94}"/>
              </a:ext>
            </a:extLst>
          </p:cNvPr>
          <p:cNvSpPr/>
          <p:nvPr/>
        </p:nvSpPr>
        <p:spPr>
          <a:xfrm>
            <a:off x="1643062" y="800699"/>
            <a:ext cx="520473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000080"/>
                </a:solidFill>
                <a:latin typeface="source_sans_proregular"/>
              </a:rPr>
              <a:t>&lt;html&gt;</a:t>
            </a:r>
            <a:endParaRPr lang="en-US" dirty="0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 dirty="0">
                <a:solidFill>
                  <a:srgbClr val="000080"/>
                </a:solidFill>
                <a:latin typeface="source_sans_proregular"/>
              </a:rPr>
              <a:t>&lt;head&gt;</a:t>
            </a:r>
            <a:endParaRPr lang="en-US" dirty="0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 dirty="0">
                <a:solidFill>
                  <a:srgbClr val="000080"/>
                </a:solidFill>
                <a:latin typeface="source_sans_proregular"/>
              </a:rPr>
              <a:t>&lt;meta </a:t>
            </a:r>
            <a:r>
              <a:rPr lang="en-US" dirty="0" err="1">
                <a:solidFill>
                  <a:srgbClr val="008080"/>
                </a:solidFill>
                <a:latin typeface="source_sans_proregular"/>
              </a:rPr>
              <a:t>charset</a:t>
            </a:r>
            <a:r>
              <a:rPr lang="en-US" dirty="0">
                <a:solidFill>
                  <a:srgbClr val="000080"/>
                </a:solidFill>
                <a:latin typeface="source_sans_proregular"/>
              </a:rPr>
              <a:t>=</a:t>
            </a:r>
            <a:r>
              <a:rPr lang="en-US" dirty="0">
                <a:solidFill>
                  <a:srgbClr val="DD1144"/>
                </a:solidFill>
                <a:latin typeface="source_sans_proregular"/>
              </a:rPr>
              <a:t>"utf-8"</a:t>
            </a:r>
            <a:r>
              <a:rPr lang="en-US" dirty="0">
                <a:solidFill>
                  <a:srgbClr val="000080"/>
                </a:solidFill>
                <a:latin typeface="source_sans_proregular"/>
              </a:rPr>
              <a:t>&gt;</a:t>
            </a:r>
            <a:endParaRPr lang="en-US" dirty="0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 dirty="0">
                <a:solidFill>
                  <a:srgbClr val="000080"/>
                </a:solidFill>
                <a:latin typeface="source_sans_proregular"/>
              </a:rPr>
              <a:t>&lt;title&gt;</a:t>
            </a:r>
            <a:r>
              <a:rPr lang="en-US" dirty="0">
                <a:solidFill>
                  <a:srgbClr val="333333"/>
                </a:solidFill>
                <a:latin typeface="source_sans_proregular"/>
              </a:rPr>
              <a:t>Devices</a:t>
            </a:r>
            <a:r>
              <a:rPr lang="en-US" dirty="0">
                <a:solidFill>
                  <a:srgbClr val="000080"/>
                </a:solidFill>
                <a:latin typeface="source_sans_proregular"/>
              </a:rPr>
              <a:t>&lt;/title&gt;</a:t>
            </a:r>
            <a:endParaRPr lang="en-US" dirty="0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 dirty="0">
                <a:solidFill>
                  <a:srgbClr val="000080"/>
                </a:solidFill>
                <a:latin typeface="source_sans_proregular"/>
              </a:rPr>
              <a:t>&lt;link </a:t>
            </a:r>
            <a:r>
              <a:rPr lang="en-US" dirty="0">
                <a:solidFill>
                  <a:srgbClr val="008080"/>
                </a:solidFill>
                <a:latin typeface="source_sans_proregular"/>
              </a:rPr>
              <a:t>media</a:t>
            </a:r>
            <a:r>
              <a:rPr lang="en-US" dirty="0">
                <a:solidFill>
                  <a:srgbClr val="000080"/>
                </a:solidFill>
                <a:latin typeface="source_sans_proregular"/>
              </a:rPr>
              <a:t>=</a:t>
            </a:r>
            <a:r>
              <a:rPr lang="en-US" dirty="0">
                <a:solidFill>
                  <a:srgbClr val="DD1144"/>
                </a:solidFill>
                <a:latin typeface="source_sans_proregular"/>
              </a:rPr>
              <a:t>"print, handheld"</a:t>
            </a:r>
            <a:r>
              <a:rPr lang="en-US" dirty="0">
                <a:solidFill>
                  <a:srgbClr val="000080"/>
                </a:solidFill>
                <a:latin typeface="source_sans_proregular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source_sans_proregular"/>
              </a:rPr>
              <a:t>rel</a:t>
            </a:r>
            <a:r>
              <a:rPr lang="en-US" dirty="0">
                <a:solidFill>
                  <a:srgbClr val="000080"/>
                </a:solidFill>
                <a:latin typeface="source_sans_proregular"/>
              </a:rPr>
              <a:t>=</a:t>
            </a:r>
            <a:r>
              <a:rPr lang="en-US" dirty="0">
                <a:solidFill>
                  <a:srgbClr val="DD1144"/>
                </a:solidFill>
                <a:latin typeface="source_sans_proregular"/>
              </a:rPr>
              <a:t>"</a:t>
            </a:r>
            <a:r>
              <a:rPr lang="en-US" dirty="0" err="1">
                <a:solidFill>
                  <a:srgbClr val="DD1144"/>
                </a:solidFill>
                <a:latin typeface="source_sans_proregular"/>
              </a:rPr>
              <a:t>stylesheet</a:t>
            </a:r>
            <a:r>
              <a:rPr lang="en-US" dirty="0">
                <a:solidFill>
                  <a:srgbClr val="DD1144"/>
                </a:solidFill>
                <a:latin typeface="source_sans_proregular"/>
              </a:rPr>
              <a:t>"</a:t>
            </a:r>
            <a:r>
              <a:rPr lang="en-US" dirty="0">
                <a:solidFill>
                  <a:srgbClr val="000080"/>
                </a:solidFill>
                <a:latin typeface="source_sans_proregular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source_sans_proregular"/>
              </a:rPr>
              <a:t>href</a:t>
            </a:r>
            <a:r>
              <a:rPr lang="en-US" dirty="0">
                <a:solidFill>
                  <a:srgbClr val="000080"/>
                </a:solidFill>
                <a:latin typeface="source_sans_proregular"/>
              </a:rPr>
              <a:t>=</a:t>
            </a:r>
            <a:r>
              <a:rPr lang="en-US" dirty="0">
                <a:solidFill>
                  <a:srgbClr val="DD1144"/>
                </a:solidFill>
                <a:latin typeface="source_sans_proregular"/>
              </a:rPr>
              <a:t>"print.css"</a:t>
            </a:r>
            <a:r>
              <a:rPr lang="en-US" dirty="0">
                <a:solidFill>
                  <a:srgbClr val="000080"/>
                </a:solidFill>
                <a:latin typeface="source_sans_proregular"/>
              </a:rPr>
              <a:t>&gt;</a:t>
            </a:r>
            <a:endParaRPr lang="en-US" dirty="0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 dirty="0">
                <a:solidFill>
                  <a:srgbClr val="000080"/>
                </a:solidFill>
                <a:latin typeface="source_sans_proregular"/>
              </a:rPr>
              <a:t>&lt;link </a:t>
            </a:r>
            <a:r>
              <a:rPr lang="en-US" dirty="0">
                <a:solidFill>
                  <a:srgbClr val="008080"/>
                </a:solidFill>
                <a:latin typeface="source_sans_proregular"/>
              </a:rPr>
              <a:t>media</a:t>
            </a:r>
            <a:r>
              <a:rPr lang="en-US" dirty="0">
                <a:solidFill>
                  <a:srgbClr val="000080"/>
                </a:solidFill>
                <a:latin typeface="source_sans_proregular"/>
              </a:rPr>
              <a:t>=</a:t>
            </a:r>
            <a:r>
              <a:rPr lang="en-US" dirty="0">
                <a:solidFill>
                  <a:srgbClr val="DD1144"/>
                </a:solidFill>
                <a:latin typeface="source_sans_proregular"/>
              </a:rPr>
              <a:t>"screen"</a:t>
            </a:r>
            <a:r>
              <a:rPr lang="en-US" dirty="0">
                <a:solidFill>
                  <a:srgbClr val="000080"/>
                </a:solidFill>
                <a:latin typeface="source_sans_proregular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source_sans_proregular"/>
              </a:rPr>
              <a:t>rel</a:t>
            </a:r>
            <a:r>
              <a:rPr lang="en-US" dirty="0">
                <a:solidFill>
                  <a:srgbClr val="000080"/>
                </a:solidFill>
                <a:latin typeface="source_sans_proregular"/>
              </a:rPr>
              <a:t>=</a:t>
            </a:r>
            <a:r>
              <a:rPr lang="en-US" dirty="0">
                <a:solidFill>
                  <a:srgbClr val="DD1144"/>
                </a:solidFill>
                <a:latin typeface="source_sans_proregular"/>
              </a:rPr>
              <a:t>"</a:t>
            </a:r>
            <a:r>
              <a:rPr lang="en-US" dirty="0" err="1">
                <a:solidFill>
                  <a:srgbClr val="DD1144"/>
                </a:solidFill>
                <a:latin typeface="source_sans_proregular"/>
              </a:rPr>
              <a:t>stylesheet</a:t>
            </a:r>
            <a:r>
              <a:rPr lang="en-US" dirty="0">
                <a:solidFill>
                  <a:srgbClr val="DD1144"/>
                </a:solidFill>
                <a:latin typeface="source_sans_proregular"/>
              </a:rPr>
              <a:t>"</a:t>
            </a:r>
            <a:r>
              <a:rPr lang="en-US" dirty="0">
                <a:solidFill>
                  <a:srgbClr val="000080"/>
                </a:solidFill>
                <a:latin typeface="source_sans_proregular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source_sans_proregular"/>
              </a:rPr>
              <a:t>href</a:t>
            </a:r>
            <a:r>
              <a:rPr lang="en-US" dirty="0">
                <a:solidFill>
                  <a:srgbClr val="000080"/>
                </a:solidFill>
                <a:latin typeface="source_sans_proregular"/>
              </a:rPr>
              <a:t>=</a:t>
            </a:r>
            <a:r>
              <a:rPr lang="en-US" dirty="0">
                <a:solidFill>
                  <a:srgbClr val="DD1144"/>
                </a:solidFill>
                <a:latin typeface="source_sans_proregular"/>
              </a:rPr>
              <a:t>"main.css"</a:t>
            </a:r>
            <a:r>
              <a:rPr lang="en-US" dirty="0">
                <a:solidFill>
                  <a:srgbClr val="000080"/>
                </a:solidFill>
                <a:latin typeface="source_sans_proregular"/>
              </a:rPr>
              <a:t>&gt;</a:t>
            </a:r>
            <a:endParaRPr lang="en-US" dirty="0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 dirty="0">
                <a:solidFill>
                  <a:srgbClr val="000080"/>
                </a:solidFill>
                <a:latin typeface="source_sans_proregular"/>
              </a:rPr>
              <a:t>&lt;/head&gt;</a:t>
            </a:r>
            <a:endParaRPr lang="en-US" dirty="0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 dirty="0">
                <a:solidFill>
                  <a:srgbClr val="000080"/>
                </a:solidFill>
                <a:latin typeface="source_sans_proregular"/>
              </a:rPr>
              <a:t>&lt;body&gt;</a:t>
            </a:r>
            <a:endParaRPr lang="en-US" dirty="0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 dirty="0">
                <a:solidFill>
                  <a:srgbClr val="000080"/>
                </a:solidFill>
                <a:latin typeface="source_sans_proregular"/>
              </a:rPr>
              <a:t>&lt;p&gt;</a:t>
            </a:r>
            <a:r>
              <a:rPr lang="en-US" dirty="0">
                <a:solidFill>
                  <a:srgbClr val="333333"/>
                </a:solidFill>
                <a:latin typeface="source_sans_proregular"/>
              </a:rPr>
              <a:t>...</a:t>
            </a:r>
            <a:r>
              <a:rPr lang="en-US" dirty="0">
                <a:solidFill>
                  <a:srgbClr val="000080"/>
                </a:solidFill>
                <a:latin typeface="source_sans_proregular"/>
              </a:rPr>
              <a:t>&lt;/p&gt;</a:t>
            </a:r>
            <a:endParaRPr lang="en-US" dirty="0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 dirty="0">
                <a:solidFill>
                  <a:srgbClr val="000080"/>
                </a:solidFill>
                <a:latin typeface="source_sans_proregular"/>
              </a:rPr>
              <a:t>&lt;/body&gt;</a:t>
            </a:r>
            <a:endParaRPr lang="en-US" dirty="0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 dirty="0">
                <a:solidFill>
                  <a:srgbClr val="000080"/>
                </a:solidFill>
                <a:latin typeface="source_sans_proregular"/>
              </a:rPr>
              <a:t>&lt;/html&gt;</a:t>
            </a:r>
            <a:endParaRPr lang="en-US" b="0" i="0" dirty="0">
              <a:solidFill>
                <a:srgbClr val="333333"/>
              </a:solidFill>
              <a:effectLst/>
              <a:latin typeface="source_sans_proregula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860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755015"/>
            <a:chOff x="0" y="0"/>
            <a:chExt cx="9144000" cy="755015"/>
          </a:xfrm>
        </p:grpSpPr>
        <p:sp>
          <p:nvSpPr>
            <p:cNvPr id="3" name="object 3"/>
            <p:cNvSpPr/>
            <p:nvPr/>
          </p:nvSpPr>
          <p:spPr>
            <a:xfrm>
              <a:off x="79247" y="103606"/>
              <a:ext cx="1571244" cy="6141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99770"/>
            </a:xfrm>
            <a:custGeom>
              <a:avLst/>
              <a:gdLst/>
              <a:ahLst/>
              <a:cxnLst/>
              <a:rect l="l" t="t" r="r" b="b"/>
              <a:pathLst>
                <a:path w="9144000" h="699770">
                  <a:moveTo>
                    <a:pt x="9144000" y="0"/>
                  </a:moveTo>
                  <a:lnTo>
                    <a:pt x="0" y="0"/>
                  </a:lnTo>
                  <a:lnTo>
                    <a:pt x="0" y="699515"/>
                  </a:lnTo>
                  <a:lnTo>
                    <a:pt x="9144000" y="69951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620" y="168020"/>
            <a:ext cx="12128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/>
              <a:t>A</a:t>
            </a:r>
            <a:r>
              <a:t>GEN</a:t>
            </a:r>
            <a:r>
              <a:rPr spc="-85"/>
              <a:t>D</a:t>
            </a:r>
            <a:r>
              <a:t>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4092" y="1037971"/>
            <a:ext cx="3499308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/>
              <a:t>CSS definitions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8140" y="986027"/>
            <a:ext cx="347980" cy="349250"/>
          </a:xfrm>
          <a:custGeom>
            <a:avLst/>
            <a:gdLst/>
            <a:ahLst/>
            <a:cxnLst/>
            <a:rect l="l" t="t" r="r" b="b"/>
            <a:pathLst>
              <a:path w="347980" h="349250">
                <a:moveTo>
                  <a:pt x="173736" y="0"/>
                </a:moveTo>
                <a:lnTo>
                  <a:pt x="127551" y="6231"/>
                </a:lnTo>
                <a:lnTo>
                  <a:pt x="86049" y="23819"/>
                </a:lnTo>
                <a:lnTo>
                  <a:pt x="50887" y="51101"/>
                </a:lnTo>
                <a:lnTo>
                  <a:pt x="23720" y="86416"/>
                </a:lnTo>
                <a:lnTo>
                  <a:pt x="6206" y="128102"/>
                </a:lnTo>
                <a:lnTo>
                  <a:pt x="0" y="174498"/>
                </a:lnTo>
                <a:lnTo>
                  <a:pt x="6206" y="220893"/>
                </a:lnTo>
                <a:lnTo>
                  <a:pt x="23720" y="262579"/>
                </a:lnTo>
                <a:lnTo>
                  <a:pt x="50887" y="297894"/>
                </a:lnTo>
                <a:lnTo>
                  <a:pt x="86049" y="325176"/>
                </a:lnTo>
                <a:lnTo>
                  <a:pt x="127551" y="342764"/>
                </a:lnTo>
                <a:lnTo>
                  <a:pt x="173736" y="348996"/>
                </a:lnTo>
                <a:lnTo>
                  <a:pt x="219920" y="342764"/>
                </a:lnTo>
                <a:lnTo>
                  <a:pt x="261422" y="325176"/>
                </a:lnTo>
                <a:lnTo>
                  <a:pt x="296584" y="297894"/>
                </a:lnTo>
                <a:lnTo>
                  <a:pt x="323751" y="262579"/>
                </a:lnTo>
                <a:lnTo>
                  <a:pt x="341265" y="220893"/>
                </a:lnTo>
                <a:lnTo>
                  <a:pt x="347472" y="174498"/>
                </a:lnTo>
                <a:lnTo>
                  <a:pt x="341265" y="128102"/>
                </a:lnTo>
                <a:lnTo>
                  <a:pt x="323751" y="86416"/>
                </a:lnTo>
                <a:lnTo>
                  <a:pt x="296584" y="51101"/>
                </a:lnTo>
                <a:lnTo>
                  <a:pt x="261422" y="23819"/>
                </a:lnTo>
                <a:lnTo>
                  <a:pt x="219920" y="6231"/>
                </a:lnTo>
                <a:lnTo>
                  <a:pt x="173736" y="0"/>
                </a:lnTo>
                <a:close/>
              </a:path>
            </a:pathLst>
          </a:custGeom>
          <a:solidFill>
            <a:srgbClr val="2EC2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3948" y="1020571"/>
            <a:ext cx="1530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>
                <a:solidFill>
                  <a:srgbClr val="FFFFFF"/>
                </a:solidFill>
                <a:latin typeface="Arial Black"/>
                <a:cs typeface="Arial Black"/>
              </a:rPr>
              <a:t>1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4092" y="1554861"/>
            <a:ext cx="2051508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/>
              <a:t>The basic syntax of CSS</a:t>
            </a:r>
            <a:endParaRPr lang="en-US" sz="16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8140" y="1502663"/>
            <a:ext cx="347980" cy="349250"/>
          </a:xfrm>
          <a:custGeom>
            <a:avLst/>
            <a:gdLst/>
            <a:ahLst/>
            <a:cxnLst/>
            <a:rect l="l" t="t" r="r" b="b"/>
            <a:pathLst>
              <a:path w="347980" h="349250">
                <a:moveTo>
                  <a:pt x="173736" y="0"/>
                </a:moveTo>
                <a:lnTo>
                  <a:pt x="127551" y="6231"/>
                </a:lnTo>
                <a:lnTo>
                  <a:pt x="86049" y="23819"/>
                </a:lnTo>
                <a:lnTo>
                  <a:pt x="50887" y="51101"/>
                </a:lnTo>
                <a:lnTo>
                  <a:pt x="23720" y="86416"/>
                </a:lnTo>
                <a:lnTo>
                  <a:pt x="6206" y="128102"/>
                </a:lnTo>
                <a:lnTo>
                  <a:pt x="0" y="174498"/>
                </a:lnTo>
                <a:lnTo>
                  <a:pt x="6206" y="220893"/>
                </a:lnTo>
                <a:lnTo>
                  <a:pt x="23720" y="262579"/>
                </a:lnTo>
                <a:lnTo>
                  <a:pt x="50887" y="297894"/>
                </a:lnTo>
                <a:lnTo>
                  <a:pt x="86049" y="325176"/>
                </a:lnTo>
                <a:lnTo>
                  <a:pt x="127551" y="342764"/>
                </a:lnTo>
                <a:lnTo>
                  <a:pt x="173736" y="348996"/>
                </a:lnTo>
                <a:lnTo>
                  <a:pt x="219920" y="342764"/>
                </a:lnTo>
                <a:lnTo>
                  <a:pt x="261422" y="325176"/>
                </a:lnTo>
                <a:lnTo>
                  <a:pt x="296584" y="297894"/>
                </a:lnTo>
                <a:lnTo>
                  <a:pt x="323751" y="262579"/>
                </a:lnTo>
                <a:lnTo>
                  <a:pt x="341265" y="220893"/>
                </a:lnTo>
                <a:lnTo>
                  <a:pt x="347472" y="174498"/>
                </a:lnTo>
                <a:lnTo>
                  <a:pt x="341265" y="128102"/>
                </a:lnTo>
                <a:lnTo>
                  <a:pt x="323751" y="86416"/>
                </a:lnTo>
                <a:lnTo>
                  <a:pt x="296584" y="51101"/>
                </a:lnTo>
                <a:lnTo>
                  <a:pt x="261422" y="23819"/>
                </a:lnTo>
                <a:lnTo>
                  <a:pt x="219920" y="6231"/>
                </a:lnTo>
                <a:lnTo>
                  <a:pt x="173736" y="0"/>
                </a:lnTo>
                <a:close/>
              </a:path>
            </a:pathLst>
          </a:custGeom>
          <a:solidFill>
            <a:srgbClr val="2EC2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5472" y="1536903"/>
            <a:ext cx="15303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4092" y="2071497"/>
            <a:ext cx="2737308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/>
              <a:t>How to add styles to the page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8140" y="2019300"/>
            <a:ext cx="347980" cy="349250"/>
          </a:xfrm>
          <a:custGeom>
            <a:avLst/>
            <a:gdLst/>
            <a:ahLst/>
            <a:cxnLst/>
            <a:rect l="l" t="t" r="r" b="b"/>
            <a:pathLst>
              <a:path w="347980" h="349250">
                <a:moveTo>
                  <a:pt x="173736" y="0"/>
                </a:moveTo>
                <a:lnTo>
                  <a:pt x="127551" y="6231"/>
                </a:lnTo>
                <a:lnTo>
                  <a:pt x="86049" y="23819"/>
                </a:lnTo>
                <a:lnTo>
                  <a:pt x="50887" y="51101"/>
                </a:lnTo>
                <a:lnTo>
                  <a:pt x="23720" y="86416"/>
                </a:lnTo>
                <a:lnTo>
                  <a:pt x="6206" y="128102"/>
                </a:lnTo>
                <a:lnTo>
                  <a:pt x="0" y="174498"/>
                </a:lnTo>
                <a:lnTo>
                  <a:pt x="6206" y="220893"/>
                </a:lnTo>
                <a:lnTo>
                  <a:pt x="23720" y="262579"/>
                </a:lnTo>
                <a:lnTo>
                  <a:pt x="50887" y="297894"/>
                </a:lnTo>
                <a:lnTo>
                  <a:pt x="86049" y="325176"/>
                </a:lnTo>
                <a:lnTo>
                  <a:pt x="127551" y="342764"/>
                </a:lnTo>
                <a:lnTo>
                  <a:pt x="173736" y="348995"/>
                </a:lnTo>
                <a:lnTo>
                  <a:pt x="219920" y="342764"/>
                </a:lnTo>
                <a:lnTo>
                  <a:pt x="261422" y="325176"/>
                </a:lnTo>
                <a:lnTo>
                  <a:pt x="296584" y="297894"/>
                </a:lnTo>
                <a:lnTo>
                  <a:pt x="323751" y="262579"/>
                </a:lnTo>
                <a:lnTo>
                  <a:pt x="341265" y="220893"/>
                </a:lnTo>
                <a:lnTo>
                  <a:pt x="347472" y="174498"/>
                </a:lnTo>
                <a:lnTo>
                  <a:pt x="341265" y="128102"/>
                </a:lnTo>
                <a:lnTo>
                  <a:pt x="323751" y="86416"/>
                </a:lnTo>
                <a:lnTo>
                  <a:pt x="296584" y="51101"/>
                </a:lnTo>
                <a:lnTo>
                  <a:pt x="261422" y="23819"/>
                </a:lnTo>
                <a:lnTo>
                  <a:pt x="219920" y="6231"/>
                </a:lnTo>
                <a:lnTo>
                  <a:pt x="173736" y="0"/>
                </a:lnTo>
                <a:close/>
              </a:path>
            </a:pathLst>
          </a:custGeom>
          <a:solidFill>
            <a:srgbClr val="2EC2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55472" y="2054098"/>
            <a:ext cx="1530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4092" y="2612516"/>
            <a:ext cx="3346908" cy="258404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dirty="0"/>
              <a:t>Basic selectors</a:t>
            </a:r>
            <a:endParaRPr lang="en-US" sz="1600" b="1" dirty="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8140" y="2560320"/>
            <a:ext cx="347980" cy="349250"/>
          </a:xfrm>
          <a:custGeom>
            <a:avLst/>
            <a:gdLst/>
            <a:ahLst/>
            <a:cxnLst/>
            <a:rect l="l" t="t" r="r" b="b"/>
            <a:pathLst>
              <a:path w="347980" h="349250">
                <a:moveTo>
                  <a:pt x="173736" y="0"/>
                </a:moveTo>
                <a:lnTo>
                  <a:pt x="127551" y="6231"/>
                </a:lnTo>
                <a:lnTo>
                  <a:pt x="86049" y="23819"/>
                </a:lnTo>
                <a:lnTo>
                  <a:pt x="50887" y="51101"/>
                </a:lnTo>
                <a:lnTo>
                  <a:pt x="23720" y="86416"/>
                </a:lnTo>
                <a:lnTo>
                  <a:pt x="6206" y="128102"/>
                </a:lnTo>
                <a:lnTo>
                  <a:pt x="0" y="174498"/>
                </a:lnTo>
                <a:lnTo>
                  <a:pt x="6206" y="220893"/>
                </a:lnTo>
                <a:lnTo>
                  <a:pt x="23720" y="262579"/>
                </a:lnTo>
                <a:lnTo>
                  <a:pt x="50887" y="297894"/>
                </a:lnTo>
                <a:lnTo>
                  <a:pt x="86049" y="325176"/>
                </a:lnTo>
                <a:lnTo>
                  <a:pt x="127551" y="342764"/>
                </a:lnTo>
                <a:lnTo>
                  <a:pt x="173736" y="348996"/>
                </a:lnTo>
                <a:lnTo>
                  <a:pt x="219920" y="342764"/>
                </a:lnTo>
                <a:lnTo>
                  <a:pt x="261422" y="325176"/>
                </a:lnTo>
                <a:lnTo>
                  <a:pt x="296584" y="297894"/>
                </a:lnTo>
                <a:lnTo>
                  <a:pt x="323751" y="262579"/>
                </a:lnTo>
                <a:lnTo>
                  <a:pt x="341265" y="220893"/>
                </a:lnTo>
                <a:lnTo>
                  <a:pt x="347472" y="174498"/>
                </a:lnTo>
                <a:lnTo>
                  <a:pt x="341265" y="128102"/>
                </a:lnTo>
                <a:lnTo>
                  <a:pt x="323751" y="86416"/>
                </a:lnTo>
                <a:lnTo>
                  <a:pt x="296584" y="51101"/>
                </a:lnTo>
                <a:lnTo>
                  <a:pt x="261422" y="23819"/>
                </a:lnTo>
                <a:lnTo>
                  <a:pt x="219920" y="6231"/>
                </a:lnTo>
                <a:lnTo>
                  <a:pt x="173736" y="0"/>
                </a:lnTo>
                <a:close/>
              </a:path>
            </a:pathLst>
          </a:custGeom>
          <a:solidFill>
            <a:srgbClr val="2EC2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5472" y="2595117"/>
            <a:ext cx="1530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>
                <a:solidFill>
                  <a:srgbClr val="FFFFFF"/>
                </a:solidFill>
                <a:latin typeface="Arial Black"/>
                <a:cs typeface="Arial Black"/>
              </a:rPr>
              <a:t>4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4092" y="3112388"/>
            <a:ext cx="4536440" cy="258404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r>
              <a:rPr lang="en-US" sz="1600" b="1" dirty="0"/>
              <a:t>CSS Style Guide</a:t>
            </a:r>
            <a:endParaRPr lang="en-US" sz="1600" b="1" dirty="0"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8140" y="3060192"/>
            <a:ext cx="347980" cy="349250"/>
          </a:xfrm>
          <a:custGeom>
            <a:avLst/>
            <a:gdLst/>
            <a:ahLst/>
            <a:cxnLst/>
            <a:rect l="l" t="t" r="r" b="b"/>
            <a:pathLst>
              <a:path w="347980" h="349250">
                <a:moveTo>
                  <a:pt x="173736" y="0"/>
                </a:moveTo>
                <a:lnTo>
                  <a:pt x="127551" y="6231"/>
                </a:lnTo>
                <a:lnTo>
                  <a:pt x="86049" y="23819"/>
                </a:lnTo>
                <a:lnTo>
                  <a:pt x="50887" y="51101"/>
                </a:lnTo>
                <a:lnTo>
                  <a:pt x="23720" y="86416"/>
                </a:lnTo>
                <a:lnTo>
                  <a:pt x="6206" y="128102"/>
                </a:lnTo>
                <a:lnTo>
                  <a:pt x="0" y="174497"/>
                </a:lnTo>
                <a:lnTo>
                  <a:pt x="6206" y="220893"/>
                </a:lnTo>
                <a:lnTo>
                  <a:pt x="23720" y="262579"/>
                </a:lnTo>
                <a:lnTo>
                  <a:pt x="50887" y="297894"/>
                </a:lnTo>
                <a:lnTo>
                  <a:pt x="86049" y="325176"/>
                </a:lnTo>
                <a:lnTo>
                  <a:pt x="127551" y="342764"/>
                </a:lnTo>
                <a:lnTo>
                  <a:pt x="173736" y="348995"/>
                </a:lnTo>
                <a:lnTo>
                  <a:pt x="219920" y="342764"/>
                </a:lnTo>
                <a:lnTo>
                  <a:pt x="261422" y="325176"/>
                </a:lnTo>
                <a:lnTo>
                  <a:pt x="296584" y="297894"/>
                </a:lnTo>
                <a:lnTo>
                  <a:pt x="323751" y="262579"/>
                </a:lnTo>
                <a:lnTo>
                  <a:pt x="341265" y="220893"/>
                </a:lnTo>
                <a:lnTo>
                  <a:pt x="347472" y="174497"/>
                </a:lnTo>
                <a:lnTo>
                  <a:pt x="341265" y="128102"/>
                </a:lnTo>
                <a:lnTo>
                  <a:pt x="323751" y="86416"/>
                </a:lnTo>
                <a:lnTo>
                  <a:pt x="296584" y="51101"/>
                </a:lnTo>
                <a:lnTo>
                  <a:pt x="261422" y="23819"/>
                </a:lnTo>
                <a:lnTo>
                  <a:pt x="219920" y="6231"/>
                </a:lnTo>
                <a:lnTo>
                  <a:pt x="173736" y="0"/>
                </a:lnTo>
                <a:close/>
              </a:path>
            </a:pathLst>
          </a:custGeom>
          <a:solidFill>
            <a:srgbClr val="2EC2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55472" y="3094989"/>
            <a:ext cx="1530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>
                <a:solidFill>
                  <a:srgbClr val="FFFFFF"/>
                </a:solidFill>
                <a:latin typeface="Arial Black"/>
                <a:cs typeface="Arial Black"/>
              </a:rPr>
              <a:t>5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/>
              <a:t>CONFIDENTIAL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8627"/>
              </a:srgbClr>
            </a:outerShdw>
          </a:effectLst>
        </p:spPr>
        <p:txBody>
          <a:bodyPr spcFirstLastPara="1" wrap="square" lIns="205725" tIns="25706" rIns="51431" bIns="25706" anchor="ctr" anchorCtr="0">
            <a:noAutofit/>
          </a:bodyPr>
          <a:lstStyle/>
          <a:p>
            <a:pPr marL="0" indent="0" rtl="0">
              <a:spcBef>
                <a:spcPts val="0"/>
              </a:spcBef>
            </a:pPr>
            <a:r>
              <a:rPr lang="en-US" dirty="0"/>
              <a:t>Values and Units</a:t>
            </a:r>
            <a:endParaRPr dirty="0"/>
          </a:p>
        </p:txBody>
      </p:sp>
      <p:pic>
        <p:nvPicPr>
          <p:cNvPr id="259" name="Google Shape;259;p16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1277635" y="789552"/>
            <a:ext cx="6119849" cy="4045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8627"/>
              </a:srgbClr>
            </a:outerShdw>
          </a:effectLst>
        </p:spPr>
        <p:txBody>
          <a:bodyPr spcFirstLastPara="1" wrap="square" lIns="205725" tIns="25706" rIns="51431" bIns="25706" anchor="ctr" anchorCtr="0">
            <a:noAutofit/>
          </a:bodyPr>
          <a:lstStyle/>
          <a:p>
            <a:pPr marL="0" indent="0" rtl="0">
              <a:spcBef>
                <a:spcPts val="0"/>
              </a:spcBef>
            </a:pPr>
            <a:r>
              <a:rPr lang="en-US"/>
              <a:t>Absolute Lengths</a:t>
            </a:r>
            <a:endParaRPr/>
          </a:p>
        </p:txBody>
      </p:sp>
      <p:graphicFrame>
        <p:nvGraphicFramePr>
          <p:cNvPr id="265" name="Google Shape;265;p17"/>
          <p:cNvGraphicFramePr/>
          <p:nvPr/>
        </p:nvGraphicFramePr>
        <p:xfrm>
          <a:off x="352425" y="1712977"/>
          <a:ext cx="8339138" cy="21160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695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695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66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300" u="none" strike="noStrike" cap="none"/>
                        <a:t>cm</a:t>
                      </a:r>
                      <a:endParaRPr sz="1100" u="none" strike="noStrike" cap="none"/>
                    </a:p>
                  </a:txBody>
                  <a:tcPr marL="146944" marR="73481" marT="73481" marB="73481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300" u="none" strike="noStrike" cap="none"/>
                        <a:t>centimeters</a:t>
                      </a:r>
                      <a:endParaRPr sz="1300" u="none" strike="noStrike" cap="none"/>
                    </a:p>
                  </a:txBody>
                  <a:tcPr marL="73481" marR="73481" marT="73481" marB="73481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266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300" u="none" strike="noStrike" cap="none"/>
                        <a:t>mm</a:t>
                      </a:r>
                      <a:endParaRPr sz="1100" u="none" strike="noStrike" cap="none"/>
                    </a:p>
                  </a:txBody>
                  <a:tcPr marL="146944" marR="73481" marT="73481" marB="73481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300" u="none" strike="noStrike" cap="none"/>
                        <a:t>millimeters</a:t>
                      </a:r>
                      <a:endParaRPr sz="1300" u="none" strike="noStrike" cap="none"/>
                    </a:p>
                  </a:txBody>
                  <a:tcPr marL="73481" marR="73481" marT="73481" marB="73481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266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300" u="none" strike="noStrike" cap="none"/>
                        <a:t>in</a:t>
                      </a:r>
                      <a:endParaRPr sz="1100" u="none" strike="noStrike" cap="none"/>
                    </a:p>
                  </a:txBody>
                  <a:tcPr marL="146944" marR="73481" marT="73481" marB="73481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300" u="none" strike="noStrike" cap="none"/>
                        <a:t>inches (1in = 2.54cm)</a:t>
                      </a:r>
                      <a:endParaRPr sz="1300" u="none" strike="noStrike" cap="none"/>
                    </a:p>
                  </a:txBody>
                  <a:tcPr marL="73481" marR="73481" marT="73481" marB="73481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266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300" u="none" strike="noStrike" cap="none"/>
                        <a:t>px</a:t>
                      </a:r>
                      <a:endParaRPr sz="1300" u="none" strike="noStrike" cap="none"/>
                    </a:p>
                  </a:txBody>
                  <a:tcPr marL="146944" marR="73481" marT="73481" marB="73481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300" u="none" strike="noStrike" cap="none"/>
                        <a:t>pixels</a:t>
                      </a:r>
                      <a:endParaRPr sz="1300" u="none" strike="noStrike" cap="none"/>
                    </a:p>
                  </a:txBody>
                  <a:tcPr marL="73481" marR="73481" marT="73481" marB="73481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266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300" u="none" strike="noStrike" cap="none"/>
                        <a:t>pt</a:t>
                      </a:r>
                      <a:endParaRPr sz="1100" u="none" strike="noStrike" cap="none"/>
                    </a:p>
                  </a:txBody>
                  <a:tcPr marL="146944" marR="73481" marT="73481" marB="73481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300" u="none" strike="noStrike" cap="none"/>
                        <a:t>points (1pt = 1/72 of 1in)</a:t>
                      </a:r>
                      <a:endParaRPr sz="1300" u="none" strike="noStrike" cap="none"/>
                    </a:p>
                  </a:txBody>
                  <a:tcPr marL="73481" marR="73481" marT="73481" marB="73481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266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300" u="none" strike="noStrike" cap="none"/>
                        <a:t>pc</a:t>
                      </a:r>
                      <a:endParaRPr sz="1100" u="none" strike="noStrike" cap="none"/>
                    </a:p>
                  </a:txBody>
                  <a:tcPr marL="146944" marR="73481" marT="73481" marB="73481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300" u="none" strike="noStrike" cap="none"/>
                        <a:t>picas (1pc = 12 pt)</a:t>
                      </a:r>
                      <a:endParaRPr sz="1100" u="none" strike="noStrike" cap="none"/>
                    </a:p>
                  </a:txBody>
                  <a:tcPr marL="73481" marR="73481" marT="73481" marB="73481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8627"/>
              </a:srgbClr>
            </a:outerShdw>
          </a:effectLst>
        </p:spPr>
        <p:txBody>
          <a:bodyPr spcFirstLastPara="1" wrap="square" lIns="205725" tIns="25706" rIns="51431" bIns="25706" anchor="ctr" anchorCtr="0">
            <a:noAutofit/>
          </a:bodyPr>
          <a:lstStyle/>
          <a:p>
            <a:pPr marL="0" indent="0" rtl="0">
              <a:spcBef>
                <a:spcPts val="0"/>
              </a:spcBef>
            </a:pPr>
            <a:r>
              <a:rPr lang="en-US"/>
              <a:t>Relative Lengths</a:t>
            </a:r>
            <a:endParaRPr/>
          </a:p>
        </p:txBody>
      </p:sp>
      <p:graphicFrame>
        <p:nvGraphicFramePr>
          <p:cNvPr id="272" name="Google Shape;272;p18"/>
          <p:cNvGraphicFramePr/>
          <p:nvPr/>
        </p:nvGraphicFramePr>
        <p:xfrm>
          <a:off x="628650" y="1385195"/>
          <a:ext cx="7886701" cy="27053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380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486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300" u="none" strike="noStrike" cap="none" dirty="0" err="1"/>
                        <a:t>em</a:t>
                      </a:r>
                      <a:endParaRPr sz="1300" u="none" strike="noStrike" cap="none" dirty="0"/>
                    </a:p>
                  </a:txBody>
                  <a:tcPr marL="138975" marR="69488" marT="69488" marB="69488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300" u="none" strike="noStrike" cap="none"/>
                        <a:t>Relative to the font-size of the element (2em means 2 times the size of the current font)</a:t>
                      </a:r>
                      <a:endParaRPr sz="1300" u="none" strike="noStrike" cap="none"/>
                    </a:p>
                  </a:txBody>
                  <a:tcPr marL="69488" marR="69488" marT="69488" marB="69488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70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300" u="none" strike="noStrike" cap="none"/>
                        <a:t>ex</a:t>
                      </a:r>
                      <a:endParaRPr sz="1100" u="none" strike="noStrike" cap="none"/>
                    </a:p>
                  </a:txBody>
                  <a:tcPr marL="138975" marR="69488" marT="69488" marB="69488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300" u="none" strike="noStrike" cap="none"/>
                        <a:t>Relative to the x-height of the current font (rarely used)</a:t>
                      </a:r>
                      <a:endParaRPr sz="1300" u="none" strike="noStrike" cap="none"/>
                    </a:p>
                  </a:txBody>
                  <a:tcPr marL="69488" marR="69488" marT="69488" marB="69488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70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300" u="none" strike="noStrike" cap="none"/>
                        <a:t>ch</a:t>
                      </a:r>
                      <a:endParaRPr sz="1100" u="none" strike="noStrike" cap="none"/>
                    </a:p>
                  </a:txBody>
                  <a:tcPr marL="138975" marR="69488" marT="69488" marB="69488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300" u="none" strike="noStrike" cap="none"/>
                        <a:t>Relative to width of the "0" (zero)</a:t>
                      </a:r>
                      <a:endParaRPr sz="1100" u="none" strike="noStrike" cap="none"/>
                    </a:p>
                  </a:txBody>
                  <a:tcPr marL="69488" marR="69488" marT="69488" marB="69488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70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300" u="none" strike="noStrike" cap="none"/>
                        <a:t>rem</a:t>
                      </a:r>
                      <a:endParaRPr sz="1100" u="none" strike="noStrike" cap="none"/>
                    </a:p>
                  </a:txBody>
                  <a:tcPr marL="138975" marR="69488" marT="69488" marB="69488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300" u="none" strike="noStrike" cap="none"/>
                        <a:t>Relative to font-size of the root element</a:t>
                      </a:r>
                      <a:endParaRPr sz="1100" u="none" strike="noStrike" cap="none"/>
                    </a:p>
                  </a:txBody>
                  <a:tcPr marL="69488" marR="69488" marT="69488" marB="69488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70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300" u="none" strike="noStrike" cap="none" dirty="0" err="1"/>
                        <a:t>vw</a:t>
                      </a:r>
                      <a:endParaRPr sz="1100" u="none" strike="noStrike" cap="none" dirty="0"/>
                    </a:p>
                  </a:txBody>
                  <a:tcPr marL="138975" marR="69488" marT="69488" marB="69488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300" u="none" strike="noStrike" cap="none"/>
                        <a:t>Relative to 1% of the width of the viewport</a:t>
                      </a:r>
                      <a:endParaRPr sz="1300" u="none" strike="noStrike" cap="none"/>
                    </a:p>
                  </a:txBody>
                  <a:tcPr marL="69488" marR="69488" marT="69488" marB="69488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70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300" u="none" strike="noStrike" cap="none" dirty="0" err="1"/>
                        <a:t>vh</a:t>
                      </a:r>
                      <a:endParaRPr sz="1100" u="none" strike="noStrike" cap="none" dirty="0"/>
                    </a:p>
                  </a:txBody>
                  <a:tcPr marL="138975" marR="69488" marT="69488" marB="69488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300" u="none" strike="noStrike" cap="none"/>
                        <a:t>Relative to 1% of the height of the viewport</a:t>
                      </a:r>
                      <a:endParaRPr sz="1300" u="none" strike="noStrike" cap="none"/>
                    </a:p>
                  </a:txBody>
                  <a:tcPr marL="69488" marR="69488" marT="69488" marB="69488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70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300" u="none" strike="noStrike" cap="none"/>
                        <a:t>vmin</a:t>
                      </a:r>
                      <a:endParaRPr sz="1100" u="none" strike="noStrike" cap="none"/>
                    </a:p>
                  </a:txBody>
                  <a:tcPr marL="138975" marR="69488" marT="69488" marB="69488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300" u="none" strike="noStrike" cap="none"/>
                        <a:t>Relative to 1% of viewport's smaller dimension</a:t>
                      </a:r>
                      <a:endParaRPr sz="1300" u="none" strike="noStrike" cap="none"/>
                    </a:p>
                  </a:txBody>
                  <a:tcPr marL="69488" marR="69488" marT="69488" marB="69488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70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300" u="none" strike="noStrike" cap="none"/>
                        <a:t>vmax</a:t>
                      </a:r>
                      <a:endParaRPr sz="1100" u="none" strike="noStrike" cap="none"/>
                    </a:p>
                  </a:txBody>
                  <a:tcPr marL="138975" marR="69488" marT="69488" marB="69488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300" u="none" strike="noStrike" cap="none"/>
                        <a:t>Relative to 1% of viewport's larger dimension</a:t>
                      </a:r>
                      <a:endParaRPr sz="1100" u="none" strike="noStrike" cap="none"/>
                    </a:p>
                  </a:txBody>
                  <a:tcPr marL="69488" marR="69488" marT="69488" marB="69488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019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rtl="0"/>
            <a:r>
              <a:rPr lang="en-US" b="1" dirty="0"/>
              <a:t>Using CSS custom properties</a:t>
            </a:r>
            <a:endParaRPr b="1" dirty="0"/>
          </a:p>
        </p:txBody>
      </p:sp>
      <p:pic>
        <p:nvPicPr>
          <p:cNvPr id="167" name="Google Shape;167;p3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665953" y="1444011"/>
            <a:ext cx="7825694" cy="2795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45720"/>
            <a:ext cx="9144000" cy="755015"/>
            <a:chOff x="0" y="0"/>
            <a:chExt cx="9144000" cy="755015"/>
          </a:xfrm>
        </p:grpSpPr>
        <p:sp>
          <p:nvSpPr>
            <p:cNvPr id="3" name="object 3"/>
            <p:cNvSpPr/>
            <p:nvPr/>
          </p:nvSpPr>
          <p:spPr>
            <a:xfrm>
              <a:off x="79247" y="103606"/>
              <a:ext cx="5847588" cy="6141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99770"/>
            </a:xfrm>
            <a:custGeom>
              <a:avLst/>
              <a:gdLst/>
              <a:ahLst/>
              <a:cxnLst/>
              <a:rect l="l" t="t" r="r" b="b"/>
              <a:pathLst>
                <a:path w="9144000" h="699770">
                  <a:moveTo>
                    <a:pt x="9144000" y="0"/>
                  </a:moveTo>
                  <a:lnTo>
                    <a:pt x="0" y="0"/>
                  </a:lnTo>
                  <a:lnTo>
                    <a:pt x="0" y="699515"/>
                  </a:lnTo>
                  <a:lnTo>
                    <a:pt x="9144000" y="69951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620" y="168020"/>
            <a:ext cx="548767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fontAlgn="base"/>
            <a:r>
              <a:rPr lang="en-US"/>
              <a:t>CSS Variables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24</a:t>
            </a:fld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/>
              <a:t>CONFIDENTIAL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3A0B434-1C65-4F1C-896C-6F0BC130DE67}"/>
              </a:ext>
            </a:extLst>
          </p:cNvPr>
          <p:cNvSpPr/>
          <p:nvPr/>
        </p:nvSpPr>
        <p:spPr>
          <a:xfrm>
            <a:off x="160020" y="92583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dirty="0">
                <a:solidFill>
                  <a:srgbClr val="000000"/>
                </a:solidFill>
                <a:latin typeface="source_sans_proregular"/>
              </a:rPr>
              <a:t>CSS Variables are entities defined by CSS authors which contain specific values to be reused throughout a document</a:t>
            </a:r>
          </a:p>
          <a:p>
            <a:pPr fontAlgn="base"/>
            <a:endParaRPr lang="en-US" dirty="0">
              <a:solidFill>
                <a:srgbClr val="000000"/>
              </a:solidFill>
              <a:latin typeface="source_sans_proregular"/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  <a:latin typeface="source_sans_proregular"/>
              </a:rPr>
              <a:t>They are set using custom property notation (e.g. --main-color: black;) and are accessed using the </a:t>
            </a:r>
            <a:r>
              <a:rPr lang="en-US" dirty="0" err="1">
                <a:solidFill>
                  <a:srgbClr val="000000"/>
                </a:solidFill>
                <a:latin typeface="source_sans_proregular"/>
              </a:rPr>
              <a:t>var</a:t>
            </a:r>
            <a:r>
              <a:rPr lang="en-US" dirty="0">
                <a:solidFill>
                  <a:srgbClr val="000000"/>
                </a:solidFill>
                <a:latin typeface="source_sans_proregular"/>
              </a:rPr>
              <a:t>() function (e.g. color: </a:t>
            </a:r>
            <a:r>
              <a:rPr lang="en-US" dirty="0" err="1">
                <a:solidFill>
                  <a:srgbClr val="000000"/>
                </a:solidFill>
                <a:latin typeface="source_sans_proregular"/>
              </a:rPr>
              <a:t>var</a:t>
            </a:r>
            <a:r>
              <a:rPr lang="en-US" dirty="0">
                <a:solidFill>
                  <a:srgbClr val="000000"/>
                </a:solidFill>
                <a:latin typeface="source_sans_proregular"/>
              </a:rPr>
              <a:t>(--main-color);)</a:t>
            </a:r>
            <a:endParaRPr lang="en-US" b="0" i="0" dirty="0">
              <a:solidFill>
                <a:srgbClr val="000000"/>
              </a:solidFill>
              <a:effectLst/>
              <a:latin typeface="source_sans_proregular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4ABD719-EB73-4198-BF76-BAF232DDD5AD}"/>
              </a:ext>
            </a:extLst>
          </p:cNvPr>
          <p:cNvSpPr/>
          <p:nvPr/>
        </p:nvSpPr>
        <p:spPr>
          <a:xfrm>
            <a:off x="4572000" y="789262"/>
            <a:ext cx="4572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// Global option </a:t>
            </a:r>
          </a:p>
          <a:p>
            <a:pPr fontAlgn="base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:root </a:t>
            </a:r>
            <a:r>
              <a:rPr lang="en-US" sz="1600" dirty="0" smtClean="0"/>
              <a:t>{ </a:t>
            </a:r>
          </a:p>
          <a:p>
            <a:pPr fontAlgn="base"/>
            <a:r>
              <a:rPr lang="en-US" sz="1600" dirty="0" smtClean="0">
                <a:solidFill>
                  <a:srgbClr val="FF0000"/>
                </a:solidFill>
              </a:rPr>
              <a:t>--component-shadow: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0 .5rem 1rem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rgba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(0,0,0,.1); </a:t>
            </a:r>
          </a:p>
          <a:p>
            <a:pPr fontAlgn="base"/>
            <a:r>
              <a:rPr lang="en-US" sz="1600" dirty="0" smtClean="0"/>
              <a:t>} </a:t>
            </a:r>
          </a:p>
          <a:p>
            <a:pPr fontAlgn="base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// Put it to use </a:t>
            </a:r>
          </a:p>
          <a:p>
            <a:pPr fontAlgn="base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.component </a:t>
            </a:r>
            <a:r>
              <a:rPr lang="en-US" sz="1600" dirty="0" smtClean="0"/>
              <a:t>{</a:t>
            </a:r>
          </a:p>
          <a:p>
            <a:pPr fontAlgn="base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box-shadow: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(--component-shadow); </a:t>
            </a:r>
          </a:p>
          <a:p>
            <a:pPr fontAlgn="base"/>
            <a:r>
              <a:rPr lang="en-US" sz="1600" dirty="0" smtClean="0"/>
              <a:t>} </a:t>
            </a:r>
          </a:p>
          <a:p>
            <a:pPr fontAlgn="base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.remove-shadow</a:t>
            </a:r>
            <a:r>
              <a:rPr lang="en-US" sz="1600" dirty="0" smtClean="0"/>
              <a:t> { </a:t>
            </a:r>
          </a:p>
          <a:p>
            <a:pPr fontAlgn="base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// Because the custom property is within this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ruleset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, // it will only remove the shadow for this class</a:t>
            </a:r>
          </a:p>
          <a:p>
            <a:pPr fontAlgn="base"/>
            <a:r>
              <a:rPr lang="en-US" sz="1600" dirty="0" smtClean="0">
                <a:solidFill>
                  <a:srgbClr val="FF0000"/>
                </a:solidFill>
              </a:rPr>
              <a:t> --component-shadow: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none;</a:t>
            </a:r>
          </a:p>
          <a:p>
            <a:pPr fontAlgn="base"/>
            <a:r>
              <a:rPr lang="en-US" sz="1600" dirty="0" smtClean="0"/>
              <a:t> }</a:t>
            </a:r>
            <a:endParaRPr lang="en-US" sz="1600" b="0" i="0" dirty="0">
              <a:solidFill>
                <a:srgbClr val="333333"/>
              </a:solidFill>
              <a:effectLst/>
              <a:latin typeface="source_sans_proregular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351346F-A740-4AFD-8C67-C14D2FC24A50}"/>
              </a:ext>
            </a:extLst>
          </p:cNvPr>
          <p:cNvSpPr/>
          <p:nvPr/>
        </p:nvSpPr>
        <p:spPr>
          <a:xfrm>
            <a:off x="331456" y="360181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>
                <a:solidFill>
                  <a:srgbClr val="1A9CB0"/>
                </a:solidFill>
                <a:latin typeface="source_sans_proregular"/>
                <a:hlinkClick r:id="rId4"/>
              </a:rPr>
              <a:t>Read more in spec</a:t>
            </a:r>
            <a:endParaRPr lang="en-US">
              <a:solidFill>
                <a:srgbClr val="000000"/>
              </a:solidFill>
              <a:latin typeface="source_sans_proregular"/>
            </a:endParaRPr>
          </a:p>
          <a:p>
            <a:pPr fontAlgn="base"/>
            <a:r>
              <a:rPr lang="en-US">
                <a:solidFill>
                  <a:srgbClr val="1A9CB0"/>
                </a:solidFill>
                <a:latin typeface="source_sans_proregular"/>
                <a:hlinkClick r:id="rId5"/>
              </a:rPr>
              <a:t>Read more in MDN</a:t>
            </a:r>
            <a:endParaRPr lang="en-US" b="0" i="0">
              <a:solidFill>
                <a:srgbClr val="000000"/>
              </a:solidFill>
              <a:effectLst/>
              <a:latin typeface="source_sans_proregula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5767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019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rtl="0"/>
            <a:r>
              <a:rPr lang="en-US"/>
              <a:t>Declaring a variable</a:t>
            </a:r>
            <a:endParaRPr/>
          </a:p>
        </p:txBody>
      </p:sp>
      <p:sp>
        <p:nvSpPr>
          <p:cNvPr id="173" name="Google Shape;173;p4"/>
          <p:cNvSpPr/>
          <p:nvPr/>
        </p:nvSpPr>
        <p:spPr>
          <a:xfrm>
            <a:off x="872837" y="1468674"/>
            <a:ext cx="4572000" cy="76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en-US" sz="15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--main-bg-color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5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brown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"/>
          <p:cNvSpPr/>
          <p:nvPr/>
        </p:nvSpPr>
        <p:spPr>
          <a:xfrm>
            <a:off x="3293918" y="2894042"/>
            <a:ext cx="4572000" cy="1454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en-US" sz="15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.two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--test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5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10px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15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.three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--test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5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2em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"/>
          <p:cNvSpPr/>
          <p:nvPr/>
        </p:nvSpPr>
        <p:spPr>
          <a:xfrm>
            <a:off x="5226627" y="1494652"/>
            <a:ext cx="4572000" cy="76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en-US" sz="15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:root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--main-bg-color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5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brown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019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rtl="0"/>
            <a:r>
              <a:rPr lang="en-US"/>
              <a:t>Using the variable</a:t>
            </a:r>
            <a:endParaRPr/>
          </a:p>
        </p:txBody>
      </p:sp>
      <p:sp>
        <p:nvSpPr>
          <p:cNvPr id="181" name="Google Shape;181;p5"/>
          <p:cNvSpPr/>
          <p:nvPr/>
        </p:nvSpPr>
        <p:spPr>
          <a:xfrm>
            <a:off x="796637" y="842103"/>
            <a:ext cx="4572000" cy="76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en-US" sz="15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15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background-color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500" dirty="0" err="1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--main-</a:t>
            </a:r>
            <a:r>
              <a:rPr lang="en-US" sz="1500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bg</a:t>
            </a:r>
            <a:r>
              <a:rPr lang="en-US" sz="1500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-color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/>
          <p:nvPr/>
        </p:nvSpPr>
        <p:spPr>
          <a:xfrm>
            <a:off x="761308" y="1530222"/>
            <a:ext cx="7491845" cy="283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en-US" sz="15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.two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15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color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500" dirty="0" err="1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--my-</a:t>
            </a:r>
            <a:r>
              <a:rPr lang="en-US" sz="1500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500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 sz="15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15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/* Red if --my-</a:t>
            </a:r>
            <a:r>
              <a:rPr lang="en-US" sz="1500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is not defined */</a:t>
            </a:r>
            <a:endParaRPr sz="15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15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.three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15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background-color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500" dirty="0" err="1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--my-</a:t>
            </a:r>
            <a:r>
              <a:rPr lang="en-US" sz="1500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500" dirty="0" err="1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--my-background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500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pink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 </a:t>
            </a:r>
            <a:endParaRPr sz="15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15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/* pink if my-</a:t>
            </a:r>
            <a:r>
              <a:rPr lang="en-US" sz="1500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and --my-background are not defined */</a:t>
            </a:r>
            <a:endParaRPr sz="15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15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.three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15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background-color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500" dirty="0" err="1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--my-</a:t>
            </a:r>
            <a:r>
              <a:rPr lang="en-US" sz="1500" dirty="0" err="1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500" dirty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--my-background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500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pink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 sz="15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15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/* Invalid: "--my-background, pink" */</a:t>
            </a:r>
            <a:endParaRPr sz="15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45720"/>
            <a:ext cx="9144000" cy="755015"/>
            <a:chOff x="0" y="0"/>
            <a:chExt cx="9144000" cy="755015"/>
          </a:xfrm>
        </p:grpSpPr>
        <p:sp>
          <p:nvSpPr>
            <p:cNvPr id="3" name="object 3"/>
            <p:cNvSpPr/>
            <p:nvPr/>
          </p:nvSpPr>
          <p:spPr>
            <a:xfrm>
              <a:off x="79247" y="103606"/>
              <a:ext cx="5847588" cy="6141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99770"/>
            </a:xfrm>
            <a:custGeom>
              <a:avLst/>
              <a:gdLst/>
              <a:ahLst/>
              <a:cxnLst/>
              <a:rect l="l" t="t" r="r" b="b"/>
              <a:pathLst>
                <a:path w="9144000" h="699770">
                  <a:moveTo>
                    <a:pt x="9144000" y="0"/>
                  </a:moveTo>
                  <a:lnTo>
                    <a:pt x="0" y="0"/>
                  </a:lnTo>
                  <a:lnTo>
                    <a:pt x="0" y="699515"/>
                  </a:lnTo>
                  <a:lnTo>
                    <a:pt x="9144000" y="69951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620" y="168020"/>
            <a:ext cx="548767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/>
              <a:t>Main types of style properties</a:t>
            </a:r>
            <a:br>
              <a:rPr lang="en-US"/>
            </a:br>
            <a:endParaRPr lang="en-US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27</a:t>
            </a:fld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/>
              <a:t>CONFIDENTIAL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="" xmlns:a16="http://schemas.microsoft.com/office/drawing/2014/main" id="{16876DCE-D920-42BE-B478-556EDE927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620" y="1122030"/>
            <a:ext cx="4114800" cy="338554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_sans_proregular"/>
                <a:cs typeface="Times New Roman" panose="02020603050405020304" pitchFamily="18" charset="0"/>
              </a:rPr>
              <a:t>Strings: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source_sans_proregular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err="1">
                <a:ln>
                  <a:noFill/>
                </a:ln>
                <a:solidFill>
                  <a:srgbClr val="333333"/>
                </a:solidFill>
                <a:effectLst/>
                <a:latin typeface="source_sans_proregular"/>
                <a:cs typeface="Times New Roman" panose="02020603050405020304" pitchFamily="18" charset="0"/>
              </a:rPr>
              <a:t>li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333333"/>
                </a:solidFill>
                <a:effectLst/>
                <a:latin typeface="source_sans_proregular"/>
                <a:cs typeface="Times New Roman" panose="02020603050405020304" pitchFamily="18" charset="0"/>
              </a:rPr>
              <a:t>:before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source_sans_proregular"/>
                <a:cs typeface="Times New Roman" panose="02020603050405020304" pitchFamily="18" charset="0"/>
              </a:rPr>
              <a:t> {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_sans_proregular"/>
                <a:cs typeface="Times New Roman" panose="02020603050405020304" pitchFamily="18" charset="0"/>
              </a:rPr>
              <a:t>content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source_sans_proregular"/>
                <a:cs typeface="Times New Roman" panose="02020603050405020304" pitchFamily="18" charset="0"/>
              </a:rPr>
              <a:t>: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DD1144"/>
                </a:solidFill>
                <a:effectLst/>
                <a:latin typeface="source_sans_proregular"/>
                <a:cs typeface="Times New Roman" panose="02020603050405020304" pitchFamily="18" charset="0"/>
              </a:rPr>
              <a:t>'Hello'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source_sans_proregular"/>
                <a:cs typeface="Times New Roman" panose="02020603050405020304" pitchFamily="18" charset="0"/>
              </a:rPr>
              <a:t>}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_sans_proregular"/>
                <a:cs typeface="Times New Roman" panose="02020603050405020304" pitchFamily="18" charset="0"/>
              </a:rPr>
              <a:t>Numbers: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source_sans_proregular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source_sans_proregular"/>
                <a:cs typeface="Times New Roman" panose="02020603050405020304" pitchFamily="18" charset="0"/>
              </a:rPr>
              <a:t>p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source_sans_proregular"/>
                <a:cs typeface="Times New Roman" panose="02020603050405020304" pitchFamily="18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_sans_proregular"/>
                <a:cs typeface="Times New Roman" panose="02020603050405020304" pitchFamily="18" charset="0"/>
              </a:rPr>
              <a:t>font-weight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source_sans_proregular"/>
                <a:cs typeface="Times New Roman" panose="02020603050405020304" pitchFamily="18" charset="0"/>
              </a:rPr>
              <a:t>: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source_sans_proregular"/>
                <a:cs typeface="Times New Roman" panose="02020603050405020304" pitchFamily="18" charset="0"/>
              </a:rPr>
              <a:t>600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source_sans_proregular"/>
                <a:cs typeface="Times New Roman" panose="02020603050405020304" pitchFamily="18" charset="0"/>
              </a:rPr>
              <a:t>;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_sans_proregular"/>
                <a:cs typeface="Times New Roman" panose="02020603050405020304" pitchFamily="18" charset="0"/>
              </a:rPr>
              <a:t>line-height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source_sans_proregular"/>
                <a:cs typeface="Times New Roman" panose="02020603050405020304" pitchFamily="18" charset="0"/>
              </a:rPr>
              <a:t>: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source_sans_proregular"/>
                <a:cs typeface="Times New Roman" panose="02020603050405020304" pitchFamily="18" charset="0"/>
              </a:rPr>
              <a:t>1.2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source_sans_proregular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source_sans_proregular"/>
                <a:cs typeface="Times New Roman" panose="02020603050405020304" pitchFamily="18" charset="0"/>
              </a:rPr>
              <a:t>}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_sans_proregular"/>
                <a:cs typeface="Times New Roman" panose="02020603050405020304" pitchFamily="18" charset="0"/>
              </a:rPr>
              <a:t>URLs: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source_sans_proregular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source_sans_proregular"/>
                <a:cs typeface="Times New Roman" panose="02020603050405020304" pitchFamily="18" charset="0"/>
              </a:rPr>
              <a:t>a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source_sans_proregular"/>
                <a:cs typeface="Times New Roman" panose="02020603050405020304" pitchFamily="18" charset="0"/>
              </a:rPr>
              <a:t> {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_sans_proregular"/>
                <a:cs typeface="Times New Roman" panose="02020603050405020304" pitchFamily="18" charset="0"/>
              </a:rPr>
              <a:t>background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source_sans_proregular"/>
                <a:cs typeface="Times New Roman" panose="02020603050405020304" pitchFamily="18" charset="0"/>
              </a:rPr>
              <a:t>: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0086B3"/>
                </a:solidFill>
                <a:effectLst/>
                <a:latin typeface="source_sans_proregular"/>
                <a:cs typeface="Times New Roman" panose="02020603050405020304" pitchFamily="18" charset="0"/>
              </a:rPr>
              <a:t>url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source_sans_proregular"/>
                <a:cs typeface="Times New Roman" panose="02020603050405020304" pitchFamily="18" charset="0"/>
              </a:rPr>
              <a:t>(warn.png) no-repeat }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_sans_proregular"/>
                <a:cs typeface="Times New Roman" panose="02020603050405020304" pitchFamily="18" charset="0"/>
              </a:rPr>
              <a:t>Keywords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source_sans_proregular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source_sans_proregular"/>
                <a:cs typeface="Times New Roman" panose="02020603050405020304" pitchFamily="18" charset="0"/>
              </a:rPr>
              <a:t>p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source_sans_proregular"/>
                <a:cs typeface="Times New Roman" panose="02020603050405020304" pitchFamily="18" charset="0"/>
              </a:rPr>
              <a:t> {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_sans_proregular"/>
                <a:cs typeface="Times New Roman" panose="02020603050405020304" pitchFamily="18" charset="0"/>
              </a:rPr>
              <a:t>text-align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source_sans_proregular"/>
                <a:cs typeface="Times New Roman" panose="02020603050405020304" pitchFamily="18" charset="0"/>
              </a:rPr>
              <a:t>: right; }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24D3F4A-1944-4CDD-BFE3-5DA0F097EAFF}"/>
              </a:ext>
            </a:extLst>
          </p:cNvPr>
          <p:cNvSpPr/>
          <p:nvPr/>
        </p:nvSpPr>
        <p:spPr>
          <a:xfrm>
            <a:off x="4572000" y="1266870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source_sans_proregular"/>
                <a:cs typeface="Times New Roman" panose="02020603050405020304" pitchFamily="18" charset="0"/>
              </a:rPr>
              <a:t>Color:</a:t>
            </a:r>
            <a:endParaRPr lang="en-US" alt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source_sans_proregular"/>
                <a:cs typeface="Times New Roman" panose="02020603050405020304" pitchFamily="18" charset="0"/>
              </a:rPr>
              <a:t>By hexadecimal values: </a:t>
            </a:r>
            <a:r>
              <a:rPr lang="en-US" altLang="en-US">
                <a:solidFill>
                  <a:srgbClr val="333333"/>
                </a:solidFill>
                <a:latin typeface="source_sans_proregular"/>
                <a:cs typeface="Times New Roman" panose="02020603050405020304" pitchFamily="18" charset="0"/>
              </a:rPr>
              <a:t>#6609CF, #fc0</a:t>
            </a:r>
            <a:endParaRPr lang="en-US" altLang="en-US" sz="2000">
              <a:solidFill>
                <a:srgbClr val="000000"/>
              </a:solidFill>
              <a:latin typeface="source_sans_proregular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source_sans_proregular"/>
                <a:cs typeface="Times New Roman" panose="02020603050405020304" pitchFamily="18" charset="0"/>
              </a:rPr>
              <a:t>By name: </a:t>
            </a:r>
            <a:r>
              <a:rPr lang="en-US" altLang="en-US">
                <a:solidFill>
                  <a:srgbClr val="333333"/>
                </a:solidFill>
                <a:latin typeface="source_sans_proregular"/>
                <a:cs typeface="Times New Roman" panose="02020603050405020304" pitchFamily="18" charset="0"/>
              </a:rPr>
              <a:t>white, silver, gray, black, red, orange, ...</a:t>
            </a:r>
            <a:endParaRPr lang="en-US" altLang="en-US" sz="2000">
              <a:solidFill>
                <a:srgbClr val="000000"/>
              </a:solidFill>
              <a:latin typeface="source_sans_proregular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source_sans_proregular"/>
                <a:cs typeface="Times New Roman" panose="02020603050405020304" pitchFamily="18" charset="0"/>
              </a:rPr>
              <a:t>RGB: </a:t>
            </a:r>
            <a:r>
              <a:rPr lang="en-US" altLang="en-US" err="1">
                <a:solidFill>
                  <a:srgbClr val="333333"/>
                </a:solidFill>
                <a:latin typeface="source_sans_proregular"/>
                <a:cs typeface="Times New Roman" panose="02020603050405020304" pitchFamily="18" charset="0"/>
              </a:rPr>
              <a:t>rgb</a:t>
            </a:r>
            <a:r>
              <a:rPr lang="en-US" altLang="en-US">
                <a:solidFill>
                  <a:srgbClr val="333333"/>
                </a:solidFill>
                <a:latin typeface="source_sans_proregular"/>
                <a:cs typeface="Times New Roman" panose="02020603050405020304" pitchFamily="18" charset="0"/>
              </a:rPr>
              <a:t>(255, 0, 0)</a:t>
            </a:r>
            <a:endParaRPr lang="en-US" altLang="en-US" sz="2000">
              <a:solidFill>
                <a:srgbClr val="000000"/>
              </a:solidFill>
              <a:latin typeface="source_sans_proregular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source_sans_proregular"/>
                <a:cs typeface="Times New Roman" panose="02020603050405020304" pitchFamily="18" charset="0"/>
              </a:rPr>
              <a:t>RGBA: </a:t>
            </a:r>
            <a:r>
              <a:rPr lang="en-US" altLang="en-US" err="1">
                <a:solidFill>
                  <a:srgbClr val="333333"/>
                </a:solidFill>
                <a:latin typeface="source_sans_proregular"/>
                <a:cs typeface="Times New Roman" panose="02020603050405020304" pitchFamily="18" charset="0"/>
              </a:rPr>
              <a:t>rgba</a:t>
            </a:r>
            <a:r>
              <a:rPr lang="en-US" altLang="en-US">
                <a:solidFill>
                  <a:srgbClr val="333333"/>
                </a:solidFill>
                <a:latin typeface="source_sans_proregular"/>
                <a:cs typeface="Times New Roman" panose="02020603050405020304" pitchFamily="18" charset="0"/>
              </a:rPr>
              <a:t>(0,255,0,0.3)</a:t>
            </a:r>
            <a:endParaRPr lang="en-US" altLang="en-US" sz="2000">
              <a:solidFill>
                <a:srgbClr val="000000"/>
              </a:solidFill>
              <a:latin typeface="source_sans_proregular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source_sans_proregular"/>
                <a:cs typeface="Times New Roman" panose="02020603050405020304" pitchFamily="18" charset="0"/>
              </a:rPr>
              <a:t>HSL: </a:t>
            </a:r>
            <a:r>
              <a:rPr lang="en-US" altLang="en-US" err="1">
                <a:solidFill>
                  <a:srgbClr val="333333"/>
                </a:solidFill>
                <a:latin typeface="source_sans_proregular"/>
                <a:cs typeface="Times New Roman" panose="02020603050405020304" pitchFamily="18" charset="0"/>
              </a:rPr>
              <a:t>hsl</a:t>
            </a:r>
            <a:r>
              <a:rPr lang="en-US" altLang="en-US">
                <a:solidFill>
                  <a:srgbClr val="333333"/>
                </a:solidFill>
                <a:latin typeface="source_sans_proregular"/>
                <a:cs typeface="Times New Roman" panose="02020603050405020304" pitchFamily="18" charset="0"/>
              </a:rPr>
              <a:t>(120,100%, 25%)</a:t>
            </a:r>
            <a:endParaRPr lang="en-US" altLang="en-US" sz="2000">
              <a:solidFill>
                <a:srgbClr val="000000"/>
              </a:solidFill>
              <a:latin typeface="source_sans_proregular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source_sans_proregular"/>
                <a:cs typeface="Times New Roman" panose="02020603050405020304" pitchFamily="18" charset="0"/>
              </a:rPr>
              <a:t>HSLA: </a:t>
            </a:r>
            <a:r>
              <a:rPr lang="en-US" altLang="en-US" err="1">
                <a:solidFill>
                  <a:srgbClr val="333333"/>
                </a:solidFill>
                <a:latin typeface="source_sans_proregular"/>
                <a:cs typeface="Times New Roman" panose="02020603050405020304" pitchFamily="18" charset="0"/>
              </a:rPr>
              <a:t>hsla</a:t>
            </a:r>
            <a:r>
              <a:rPr lang="en-US" altLang="en-US">
                <a:solidFill>
                  <a:srgbClr val="333333"/>
                </a:solidFill>
                <a:latin typeface="source_sans_proregular"/>
                <a:cs typeface="Times New Roman" panose="02020603050405020304" pitchFamily="18" charset="0"/>
              </a:rPr>
              <a:t>(120,100%, 50%, 0.3)</a:t>
            </a:r>
            <a:endParaRPr lang="en-US" alt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834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8627"/>
              </a:srgbClr>
            </a:outerShdw>
          </a:effectLst>
        </p:spPr>
        <p:txBody>
          <a:bodyPr spcFirstLastPara="1" wrap="square" lIns="205725" tIns="25706" rIns="51431" bIns="25706" anchor="ctr" anchorCtr="0">
            <a:noAutofit/>
          </a:bodyPr>
          <a:lstStyle/>
          <a:p>
            <a:pPr marL="0" indent="0" rtl="0">
              <a:spcBef>
                <a:spcPts val="0"/>
              </a:spcBef>
            </a:pPr>
            <a:r>
              <a:rPr lang="en-US" b="1"/>
              <a:t>Basic selectors</a:t>
            </a:r>
            <a:endParaRPr b="1"/>
          </a:p>
        </p:txBody>
      </p:sp>
      <p:sp>
        <p:nvSpPr>
          <p:cNvPr id="279" name="Google Shape;279;p19"/>
          <p:cNvSpPr txBox="1">
            <a:spLocks noGrp="1"/>
          </p:cNvSpPr>
          <p:nvPr>
            <p:ph type="body" idx="2"/>
          </p:nvPr>
        </p:nvSpPr>
        <p:spPr>
          <a:xfrm>
            <a:off x="2702491" y="1925320"/>
            <a:ext cx="1317236" cy="3046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51431" tIns="41138" rIns="51431" bIns="41138" anchor="ctr" anchorCtr="0">
            <a:noAutofit/>
          </a:bodyPr>
          <a:lstStyle/>
          <a:p>
            <a:pPr marL="0" indent="0" rtl="0">
              <a:buSzPts val="2133"/>
            </a:pPr>
            <a:r>
              <a:rPr lang="en-US" sz="1600"/>
              <a:t>#firstname</a:t>
            </a:r>
            <a:endParaRPr sz="1600"/>
          </a:p>
        </p:txBody>
      </p:sp>
      <p:sp>
        <p:nvSpPr>
          <p:cNvPr id="280" name="Google Shape;280;p19"/>
          <p:cNvSpPr txBox="1">
            <a:spLocks noGrp="1"/>
          </p:cNvSpPr>
          <p:nvPr>
            <p:ph type="body" idx="4"/>
          </p:nvPr>
        </p:nvSpPr>
        <p:spPr>
          <a:xfrm>
            <a:off x="2528455" y="2632076"/>
            <a:ext cx="1777278" cy="200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 rtl="0">
              <a:spcBef>
                <a:spcPts val="0"/>
              </a:spcBef>
              <a:buSzPts val="2133"/>
            </a:pPr>
            <a:r>
              <a:rPr lang="en-US" sz="1600" dirty="0"/>
              <a:t>Selects the element with id="</a:t>
            </a:r>
            <a:r>
              <a:rPr lang="en-US" sz="1600" dirty="0" err="1"/>
              <a:t>firstname</a:t>
            </a:r>
            <a:r>
              <a:rPr lang="en-US" sz="1600" dirty="0"/>
              <a:t>"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133"/>
            </a:pPr>
            <a:endParaRPr lang="en-US" sz="1600" b="1" dirty="0">
              <a:solidFill>
                <a:srgbClr val="99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133"/>
            </a:pPr>
            <a:r>
              <a:rPr lang="en-US" sz="1600" b="1" dirty="0">
                <a:solidFill>
                  <a:srgbClr val="990000"/>
                </a:solidFill>
                <a:latin typeface="source_sans_proregular"/>
              </a:rPr>
              <a:t>#firstname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 {</a:t>
            </a:r>
            <a:endParaRPr lang="en-US" sz="1600" dirty="0">
              <a:latin typeface="source_sans_proregular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133"/>
            </a:pPr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width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: </a:t>
            </a:r>
            <a:r>
              <a:rPr lang="en-US" sz="1600" dirty="0">
                <a:solidFill>
                  <a:srgbClr val="008080"/>
                </a:solidFill>
                <a:latin typeface="source_sans_proregular"/>
              </a:rPr>
              <a:t>520px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;</a:t>
            </a:r>
            <a:endParaRPr lang="en-US" sz="1600" dirty="0">
              <a:latin typeface="source_sans_proregular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133"/>
            </a:pPr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padding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: </a:t>
            </a:r>
            <a:r>
              <a:rPr lang="en-US" sz="1600" dirty="0">
                <a:solidFill>
                  <a:srgbClr val="008080"/>
                </a:solidFill>
                <a:latin typeface="source_sans_proregular"/>
              </a:rPr>
              <a:t>100px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;</a:t>
            </a:r>
            <a:endParaRPr lang="en-US" sz="1600" dirty="0">
              <a:latin typeface="source_sans_proregular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133"/>
            </a:pPr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background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: </a:t>
            </a:r>
            <a:r>
              <a:rPr lang="en-US" sz="1600" dirty="0">
                <a:solidFill>
                  <a:srgbClr val="008080"/>
                </a:solidFill>
                <a:latin typeface="source_sans_proregular"/>
              </a:rPr>
              <a:t>#fc0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;</a:t>
            </a:r>
            <a:endParaRPr lang="en-US" sz="1600" dirty="0">
              <a:latin typeface="source_sans_proregular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133"/>
            </a:pP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}</a:t>
            </a:r>
            <a:endParaRPr dirty="0">
              <a:latin typeface="source_sans_proregular"/>
            </a:endParaRPr>
          </a:p>
        </p:txBody>
      </p:sp>
      <p:sp>
        <p:nvSpPr>
          <p:cNvPr id="281" name="Google Shape;281;p19"/>
          <p:cNvSpPr txBox="1">
            <a:spLocks noGrp="1"/>
          </p:cNvSpPr>
          <p:nvPr>
            <p:ph type="body" idx="6"/>
          </p:nvPr>
        </p:nvSpPr>
        <p:spPr>
          <a:xfrm>
            <a:off x="794523" y="1931606"/>
            <a:ext cx="701105" cy="3046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51431" tIns="41138" rIns="51431" bIns="41138" anchor="ctr" anchorCtr="0">
            <a:noAutofit/>
          </a:bodyPr>
          <a:lstStyle/>
          <a:p>
            <a:pPr marL="0" indent="0" rtl="0">
              <a:buSzPts val="2133"/>
            </a:pPr>
            <a:r>
              <a:rPr lang="en-US" sz="1600"/>
              <a:t>.intro</a:t>
            </a:r>
            <a:endParaRPr/>
          </a:p>
        </p:txBody>
      </p:sp>
      <p:sp>
        <p:nvSpPr>
          <p:cNvPr id="282" name="Google Shape;282;p19"/>
          <p:cNvSpPr txBox="1">
            <a:spLocks noGrp="1"/>
          </p:cNvSpPr>
          <p:nvPr>
            <p:ph type="body" idx="8"/>
          </p:nvPr>
        </p:nvSpPr>
        <p:spPr>
          <a:xfrm>
            <a:off x="254001" y="2632076"/>
            <a:ext cx="1747795" cy="95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 rtl="0">
              <a:lnSpc>
                <a:spcPct val="110000"/>
              </a:lnSpc>
              <a:spcBef>
                <a:spcPts val="0"/>
              </a:spcBef>
              <a:buSzPts val="2133"/>
            </a:pPr>
            <a:r>
              <a:rPr lang="en-US" sz="1600"/>
              <a:t>Selects all elements with class="intro"</a:t>
            </a:r>
            <a:r>
              <a:rPr lang="en-US" sz="1600">
                <a:solidFill>
                  <a:srgbClr val="444444"/>
                </a:solidFill>
              </a:rPr>
              <a:t> </a:t>
            </a:r>
            <a:endParaRPr/>
          </a:p>
        </p:txBody>
      </p:sp>
      <p:sp>
        <p:nvSpPr>
          <p:cNvPr id="283" name="Google Shape;283;p19"/>
          <p:cNvSpPr txBox="1">
            <a:spLocks noGrp="1"/>
          </p:cNvSpPr>
          <p:nvPr>
            <p:ph type="body" idx="9"/>
          </p:nvPr>
        </p:nvSpPr>
        <p:spPr>
          <a:xfrm>
            <a:off x="5608030" y="1931606"/>
            <a:ext cx="218088" cy="3046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51431" tIns="41138" rIns="51431" bIns="41138" anchor="ctr" anchorCtr="0">
            <a:noAutofit/>
          </a:bodyPr>
          <a:lstStyle/>
          <a:p>
            <a:pPr marL="0" indent="0" rtl="0">
              <a:buSzPts val="2133"/>
            </a:pPr>
            <a:r>
              <a:rPr lang="en-US" sz="1600"/>
              <a:t>*</a:t>
            </a:r>
            <a:endParaRPr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4"/>
          </p:nvPr>
        </p:nvSpPr>
        <p:spPr>
          <a:xfrm>
            <a:off x="4826000" y="2632076"/>
            <a:ext cx="1777278" cy="200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 rtl="0">
              <a:spcBef>
                <a:spcPts val="0"/>
              </a:spcBef>
              <a:buSzPts val="2133"/>
            </a:pPr>
            <a:r>
              <a:rPr lang="en-US" sz="1600" dirty="0"/>
              <a:t>Selects all elements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133"/>
            </a:pPr>
            <a:endParaRPr lang="en-US" sz="1600" dirty="0"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133"/>
            </a:pPr>
            <a:endParaRPr lang="en-US" sz="1600" dirty="0"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133"/>
            </a:pPr>
            <a:endParaRPr lang="en-US" sz="1600" dirty="0"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133"/>
            </a:pP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* {</a:t>
            </a:r>
            <a:r>
              <a:rPr lang="en-US" sz="1600" dirty="0">
                <a:latin typeface="source_sans_proregular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133"/>
            </a:pPr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font-size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: </a:t>
            </a:r>
            <a:r>
              <a:rPr lang="en-US" sz="1600" dirty="0">
                <a:solidFill>
                  <a:srgbClr val="008080"/>
                </a:solidFill>
                <a:latin typeface="source_sans_proregular"/>
              </a:rPr>
              <a:t>11px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;</a:t>
            </a:r>
            <a:r>
              <a:rPr lang="en-US" sz="1600" dirty="0">
                <a:latin typeface="source_sans_proregular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133"/>
            </a:pP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}</a:t>
            </a:r>
            <a:endParaRPr lang="en-US" sz="1600" dirty="0">
              <a:latin typeface="source_sans_proregular"/>
            </a:endParaRPr>
          </a:p>
          <a:p>
            <a:pPr marL="0" indent="0">
              <a:buSzPts val="2133"/>
            </a:pPr>
            <a:endParaRPr sz="1600" dirty="0"/>
          </a:p>
        </p:txBody>
      </p:sp>
      <p:sp>
        <p:nvSpPr>
          <p:cNvPr id="285" name="Google Shape;285;p19"/>
          <p:cNvSpPr txBox="1">
            <a:spLocks noGrp="1"/>
          </p:cNvSpPr>
          <p:nvPr>
            <p:ph type="body" idx="15"/>
          </p:nvPr>
        </p:nvSpPr>
        <p:spPr>
          <a:xfrm>
            <a:off x="7894150" y="1931606"/>
            <a:ext cx="240932" cy="3046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51431" tIns="41138" rIns="51431" bIns="41138" anchor="ctr" anchorCtr="0">
            <a:noAutofit/>
          </a:bodyPr>
          <a:lstStyle/>
          <a:p>
            <a:pPr marL="0" indent="0" rtl="0">
              <a:buSzPts val="2133"/>
            </a:pPr>
            <a:r>
              <a:rPr lang="en-US" sz="1600"/>
              <a:t>p</a:t>
            </a:r>
            <a:endParaRPr/>
          </a:p>
        </p:txBody>
      </p:sp>
      <p:sp>
        <p:nvSpPr>
          <p:cNvPr id="286" name="Google Shape;286;p19"/>
          <p:cNvSpPr txBox="1">
            <a:spLocks noGrp="1"/>
          </p:cNvSpPr>
          <p:nvPr>
            <p:ph type="body" idx="17"/>
          </p:nvPr>
        </p:nvSpPr>
        <p:spPr>
          <a:xfrm>
            <a:off x="7123545" y="2632076"/>
            <a:ext cx="1777278" cy="200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 rtl="0">
              <a:spcBef>
                <a:spcPts val="0"/>
              </a:spcBef>
              <a:buSzPts val="2133"/>
            </a:pPr>
            <a:r>
              <a:rPr lang="en-US" sz="1600" dirty="0"/>
              <a:t>Selects all &lt;p&gt; elements</a:t>
            </a:r>
            <a:endParaRPr dirty="0"/>
          </a:p>
        </p:txBody>
      </p:sp>
      <p:sp>
        <p:nvSpPr>
          <p:cNvPr id="287" name="Google Shape;287;p19"/>
          <p:cNvSpPr/>
          <p:nvPr/>
        </p:nvSpPr>
        <p:spPr>
          <a:xfrm>
            <a:off x="827489" y="1182049"/>
            <a:ext cx="64464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9"/>
          <p:cNvSpPr/>
          <p:nvPr/>
        </p:nvSpPr>
        <p:spPr>
          <a:xfrm>
            <a:off x="3173867" y="1182050"/>
            <a:ext cx="42583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9"/>
          <p:cNvSpPr/>
          <p:nvPr/>
        </p:nvSpPr>
        <p:spPr>
          <a:xfrm>
            <a:off x="5504423" y="1182051"/>
            <a:ext cx="253916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9"/>
          <p:cNvSpPr/>
          <p:nvPr/>
        </p:nvSpPr>
        <p:spPr>
          <a:xfrm>
            <a:off x="7585625" y="1182050"/>
            <a:ext cx="899669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4FC2FA9-9977-43D9-8E6B-2F559BCDAB05}"/>
              </a:ext>
            </a:extLst>
          </p:cNvPr>
          <p:cNvSpPr txBox="1"/>
          <p:nvPr/>
        </p:nvSpPr>
        <p:spPr>
          <a:xfrm>
            <a:off x="189820" y="3639230"/>
            <a:ext cx="174307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  <a:latin typeface="source_sans_proregular"/>
                <a:cs typeface="Segoe UI"/>
              </a:rPr>
              <a:t>.intro {</a:t>
            </a:r>
            <a:r>
              <a:rPr lang="en-US" sz="1600" dirty="0">
                <a:latin typeface="source_sans_proregular"/>
                <a:cs typeface="Segoe UI"/>
              </a:rPr>
              <a:t>​</a:t>
            </a:r>
          </a:p>
          <a:p>
            <a:r>
              <a:rPr lang="en-US" sz="1600" dirty="0">
                <a:solidFill>
                  <a:srgbClr val="000080"/>
                </a:solidFill>
                <a:latin typeface="source_sans_proregular"/>
                <a:cs typeface="Segoe UI"/>
              </a:rPr>
              <a:t>font-size</a:t>
            </a:r>
            <a:r>
              <a:rPr lang="en-US" sz="1600" dirty="0">
                <a:solidFill>
                  <a:srgbClr val="333333"/>
                </a:solidFill>
                <a:latin typeface="source_sans_proregular"/>
                <a:cs typeface="Segoe UI"/>
              </a:rPr>
              <a:t>: </a:t>
            </a:r>
            <a:r>
              <a:rPr lang="en-US" sz="1600" dirty="0">
                <a:solidFill>
                  <a:srgbClr val="008080"/>
                </a:solidFill>
                <a:latin typeface="source_sans_proregular"/>
                <a:cs typeface="Segoe UI"/>
              </a:rPr>
              <a:t>11px</a:t>
            </a:r>
            <a:r>
              <a:rPr lang="en-US" sz="1600" dirty="0">
                <a:solidFill>
                  <a:srgbClr val="333333"/>
                </a:solidFill>
                <a:latin typeface="source_sans_proregular"/>
                <a:cs typeface="Segoe UI"/>
              </a:rPr>
              <a:t>;</a:t>
            </a:r>
            <a:r>
              <a:rPr lang="en-US" sz="1600" dirty="0">
                <a:latin typeface="source_sans_proregular"/>
                <a:cs typeface="Segoe UI"/>
              </a:rPr>
              <a:t>​</a:t>
            </a:r>
          </a:p>
          <a:p>
            <a:r>
              <a:rPr lang="en-US" sz="1600" dirty="0">
                <a:solidFill>
                  <a:srgbClr val="333333"/>
                </a:solidFill>
                <a:latin typeface="source_sans_proregular"/>
                <a:cs typeface="Segoe UI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06630C8-572C-443D-9E21-7C1509C79C92}"/>
              </a:ext>
            </a:extLst>
          </p:cNvPr>
          <p:cNvSpPr txBox="1"/>
          <p:nvPr/>
        </p:nvSpPr>
        <p:spPr>
          <a:xfrm>
            <a:off x="6987404" y="3455489"/>
            <a:ext cx="197371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dk1"/>
              </a:buClr>
              <a:buSzPts val="2133"/>
            </a:pPr>
            <a:r>
              <a:rPr lang="en-US" sz="1600" dirty="0">
                <a:solidFill>
                  <a:srgbClr val="C00000"/>
                </a:solidFill>
                <a:latin typeface="source_sans_proregular"/>
                <a:cs typeface="Calibri"/>
                <a:sym typeface="Calibri"/>
              </a:rPr>
              <a:t>p</a:t>
            </a:r>
            <a:r>
              <a:rPr lang="en-US" sz="1600" dirty="0">
                <a:solidFill>
                  <a:srgbClr val="333333"/>
                </a:solidFill>
                <a:latin typeface="source_sans_proregular"/>
                <a:cs typeface="Calibri"/>
                <a:sym typeface="Calibri"/>
              </a:rPr>
              <a:t> {​</a:t>
            </a:r>
          </a:p>
          <a:p>
            <a:pPr>
              <a:buClr>
                <a:schemeClr val="dk1"/>
              </a:buClr>
              <a:buSzPts val="2133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source_sans_proregular"/>
                <a:cs typeface="Calibri"/>
                <a:sym typeface="Calibri"/>
              </a:rPr>
              <a:t>text-align:</a:t>
            </a:r>
            <a:r>
              <a:rPr lang="en-US" sz="1600" dirty="0">
                <a:solidFill>
                  <a:srgbClr val="333333"/>
                </a:solidFill>
                <a:latin typeface="source_sans_proregular"/>
                <a:cs typeface="Calibri"/>
                <a:sym typeface="Calibri"/>
              </a:rPr>
              <a:t> </a:t>
            </a:r>
            <a:r>
              <a:rPr lang="en-US" sz="1600" dirty="0" smtClean="0">
                <a:solidFill>
                  <a:srgbClr val="008080"/>
                </a:solidFill>
                <a:latin typeface="source_sans_proregular"/>
                <a:cs typeface="Segoe UI"/>
              </a:rPr>
              <a:t> right</a:t>
            </a:r>
            <a:r>
              <a:rPr lang="en-US" sz="1600" dirty="0" smtClean="0">
                <a:solidFill>
                  <a:srgbClr val="333333"/>
                </a:solidFill>
                <a:latin typeface="source_sans_proregular"/>
                <a:cs typeface="Calibri"/>
                <a:sym typeface="Calibri"/>
              </a:rPr>
              <a:t>;​</a:t>
            </a:r>
            <a:endParaRPr lang="ru-RU" sz="1600" dirty="0" smtClean="0">
              <a:solidFill>
                <a:srgbClr val="333333"/>
              </a:solidFill>
              <a:latin typeface="source_sans_proregular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2133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source_sans_proregular"/>
                <a:cs typeface="Calibri"/>
                <a:sym typeface="Calibri"/>
              </a:rPr>
              <a:t>color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source_sans_proregular"/>
                <a:cs typeface="Calibri"/>
                <a:sym typeface="Calibri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source_sans_proregular"/>
                <a:cs typeface="Calibri"/>
                <a:sym typeface="Calibri"/>
              </a:rPr>
              <a:t> </a:t>
            </a:r>
            <a:r>
              <a:rPr lang="en-US" sz="1600" dirty="0" smtClean="0">
                <a:solidFill>
                  <a:srgbClr val="008080"/>
                </a:solidFill>
                <a:latin typeface="source_sans_proregular"/>
                <a:cs typeface="Segoe UI"/>
              </a:rPr>
              <a:t>green</a:t>
            </a:r>
            <a:r>
              <a:rPr lang="en-US" sz="1600" dirty="0" smtClean="0">
                <a:solidFill>
                  <a:srgbClr val="333333"/>
                </a:solidFill>
                <a:latin typeface="source_sans_proregular"/>
                <a:cs typeface="Calibri"/>
                <a:sym typeface="Calibri"/>
              </a:rPr>
              <a:t>;</a:t>
            </a:r>
            <a:r>
              <a:rPr lang="en-US" sz="1600" dirty="0">
                <a:solidFill>
                  <a:srgbClr val="333333"/>
                </a:solidFill>
                <a:latin typeface="source_sans_proregular"/>
                <a:cs typeface="Calibri"/>
                <a:sym typeface="Calibri"/>
              </a:rPr>
              <a:t>​</a:t>
            </a:r>
            <a:endParaRPr lang="en-US" sz="1600" dirty="0">
              <a:solidFill>
                <a:srgbClr val="333333"/>
              </a:solidFill>
              <a:latin typeface="source_sans_proregular"/>
              <a:cs typeface="Calibri"/>
            </a:endParaRPr>
          </a:p>
          <a:p>
            <a:pPr>
              <a:buClr>
                <a:schemeClr val="dk1"/>
              </a:buClr>
              <a:buSzPts val="2133"/>
            </a:pPr>
            <a:r>
              <a:rPr lang="en-US" sz="1600" dirty="0">
                <a:solidFill>
                  <a:srgbClr val="333333"/>
                </a:solidFill>
                <a:latin typeface="source_sans_proregular"/>
                <a:cs typeface="Calibri"/>
                <a:sym typeface="Calibri"/>
              </a:rPr>
              <a:t>}</a:t>
            </a:r>
            <a:endParaRPr lang="en-US" sz="1600" dirty="0">
              <a:solidFill>
                <a:srgbClr val="333333"/>
              </a:solidFill>
              <a:latin typeface="source_sans_proregular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8627"/>
              </a:srgbClr>
            </a:outerShdw>
          </a:effectLst>
        </p:spPr>
        <p:txBody>
          <a:bodyPr spcFirstLastPara="1" wrap="square" lIns="205725" tIns="25706" rIns="51431" bIns="25706" anchor="ctr" anchorCtr="0">
            <a:noAutofit/>
          </a:bodyPr>
          <a:lstStyle/>
          <a:p>
            <a:pPr marL="0" indent="0" rtl="0">
              <a:spcBef>
                <a:spcPts val="0"/>
              </a:spcBef>
            </a:pPr>
            <a:r>
              <a:rPr lang="en-US"/>
              <a:t>Combinators</a:t>
            </a:r>
            <a:endParaRPr/>
          </a:p>
        </p:txBody>
      </p:sp>
      <p:grpSp>
        <p:nvGrpSpPr>
          <p:cNvPr id="297" name="Google Shape;297;p20"/>
          <p:cNvGrpSpPr/>
          <p:nvPr/>
        </p:nvGrpSpPr>
        <p:grpSpPr>
          <a:xfrm>
            <a:off x="3775675" y="897842"/>
            <a:ext cx="1818458" cy="2376699"/>
            <a:chOff x="476421" y="1206761"/>
            <a:chExt cx="1756372" cy="2376699"/>
          </a:xfrm>
        </p:grpSpPr>
        <p:sp>
          <p:nvSpPr>
            <p:cNvPr id="298" name="Google Shape;298;p20"/>
            <p:cNvSpPr txBox="1"/>
            <p:nvPr/>
          </p:nvSpPr>
          <p:spPr>
            <a:xfrm>
              <a:off x="777601" y="1905420"/>
              <a:ext cx="945353" cy="3570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buClr>
                  <a:schemeClr val="lt1"/>
                </a:buClr>
                <a:buSzPts val="2133"/>
              </a:pPr>
              <a:r>
                <a:rPr lang="en-US" sz="1600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div &gt; p</a:t>
              </a:r>
              <a:endPara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0"/>
            <p:cNvSpPr txBox="1"/>
            <p:nvPr/>
          </p:nvSpPr>
          <p:spPr>
            <a:xfrm>
              <a:off x="476421" y="2632076"/>
              <a:ext cx="1747795" cy="9513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2133"/>
              </a:pPr>
              <a:r>
                <a:rPr lang="en-US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Selects all &lt;p&gt; elements where the parent is a &lt;div&gt; element</a:t>
              </a:r>
              <a:endParaRPr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517182" y="1206761"/>
              <a:ext cx="1715611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element&gt;element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1" name="Google Shape;301;p20"/>
          <p:cNvGrpSpPr/>
          <p:nvPr/>
        </p:nvGrpSpPr>
        <p:grpSpPr>
          <a:xfrm>
            <a:off x="1913925" y="1692794"/>
            <a:ext cx="1809578" cy="2376699"/>
            <a:chOff x="476421" y="1206761"/>
            <a:chExt cx="1747795" cy="2376699"/>
          </a:xfrm>
        </p:grpSpPr>
        <p:sp>
          <p:nvSpPr>
            <p:cNvPr id="302" name="Google Shape;302;p20"/>
            <p:cNvSpPr txBox="1"/>
            <p:nvPr/>
          </p:nvSpPr>
          <p:spPr>
            <a:xfrm>
              <a:off x="777601" y="1905420"/>
              <a:ext cx="828777" cy="3570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buClr>
                  <a:schemeClr val="lt1"/>
                </a:buClr>
                <a:buSzPts val="2133"/>
              </a:pPr>
              <a:r>
                <a:rPr lang="en-US" sz="1600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div p</a:t>
              </a:r>
              <a:endPara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0"/>
            <p:cNvSpPr txBox="1"/>
            <p:nvPr/>
          </p:nvSpPr>
          <p:spPr>
            <a:xfrm>
              <a:off x="476421" y="2632076"/>
              <a:ext cx="1747795" cy="9513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2133"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Selects all &lt;p&gt; elements inside &lt;div&gt; elements</a:t>
              </a:r>
              <a:endPara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517182" y="1206761"/>
              <a:ext cx="1654066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element element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5" name="Google Shape;305;p20"/>
          <p:cNvGrpSpPr/>
          <p:nvPr/>
        </p:nvGrpSpPr>
        <p:grpSpPr>
          <a:xfrm>
            <a:off x="183978" y="901958"/>
            <a:ext cx="1809578" cy="2376699"/>
            <a:chOff x="476421" y="1206761"/>
            <a:chExt cx="1747795" cy="2376699"/>
          </a:xfrm>
        </p:grpSpPr>
        <p:sp>
          <p:nvSpPr>
            <p:cNvPr id="306" name="Google Shape;306;p20"/>
            <p:cNvSpPr txBox="1"/>
            <p:nvPr/>
          </p:nvSpPr>
          <p:spPr>
            <a:xfrm>
              <a:off x="777601" y="1905420"/>
              <a:ext cx="828777" cy="3570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buClr>
                  <a:schemeClr val="lt1"/>
                </a:buClr>
                <a:buSzPts val="2133"/>
              </a:pPr>
              <a:r>
                <a:rPr lang="en-US" sz="1600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div, p</a:t>
              </a:r>
              <a:endPara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0"/>
            <p:cNvSpPr txBox="1"/>
            <p:nvPr/>
          </p:nvSpPr>
          <p:spPr>
            <a:xfrm>
              <a:off x="476421" y="2632076"/>
              <a:ext cx="1747795" cy="9513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2133"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Selects all &lt;div&gt; elements and all &lt;p&gt; elements</a:t>
              </a:r>
              <a:endPara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517182" y="1206761"/>
              <a:ext cx="1659873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element,element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9" name="Google Shape;309;p20"/>
          <p:cNvGrpSpPr/>
          <p:nvPr/>
        </p:nvGrpSpPr>
        <p:grpSpPr>
          <a:xfrm>
            <a:off x="5629188" y="1738103"/>
            <a:ext cx="1883720" cy="2821541"/>
            <a:chOff x="476420" y="1206761"/>
            <a:chExt cx="1819405" cy="2821541"/>
          </a:xfrm>
        </p:grpSpPr>
        <p:sp>
          <p:nvSpPr>
            <p:cNvPr id="310" name="Google Shape;310;p20"/>
            <p:cNvSpPr txBox="1"/>
            <p:nvPr/>
          </p:nvSpPr>
          <p:spPr>
            <a:xfrm>
              <a:off x="777601" y="1905420"/>
              <a:ext cx="933417" cy="3570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buClr>
                  <a:schemeClr val="lt1"/>
                </a:buClr>
                <a:buSzPts val="2133"/>
              </a:pPr>
              <a:r>
                <a:rPr lang="en-US" sz="1600" dirty="0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div + p</a:t>
              </a:r>
              <a:endParaRPr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0"/>
            <p:cNvSpPr txBox="1"/>
            <p:nvPr/>
          </p:nvSpPr>
          <p:spPr>
            <a:xfrm>
              <a:off x="476420" y="2632076"/>
              <a:ext cx="1819405" cy="13962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2133"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Selects all &lt;p&gt; elements that are placed immediately after &lt;div&gt; elements</a:t>
              </a:r>
              <a:endPara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spcBef>
                  <a:spcPts val="320"/>
                </a:spcBef>
                <a:buClr>
                  <a:schemeClr val="dk1"/>
                </a:buClr>
                <a:buSzPts val="2133"/>
              </a:pP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517182" y="1206761"/>
              <a:ext cx="1715610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element+element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3" name="Google Shape;313;p20"/>
          <p:cNvGrpSpPr/>
          <p:nvPr/>
        </p:nvGrpSpPr>
        <p:grpSpPr>
          <a:xfrm>
            <a:off x="7002270" y="901959"/>
            <a:ext cx="2141728" cy="2372584"/>
            <a:chOff x="274958" y="1210876"/>
            <a:chExt cx="2068605" cy="2372584"/>
          </a:xfrm>
        </p:grpSpPr>
        <p:sp>
          <p:nvSpPr>
            <p:cNvPr id="314" name="Google Shape;314;p20"/>
            <p:cNvSpPr txBox="1"/>
            <p:nvPr/>
          </p:nvSpPr>
          <p:spPr>
            <a:xfrm>
              <a:off x="777601" y="1905420"/>
              <a:ext cx="1017322" cy="3570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buClr>
                  <a:schemeClr val="lt1"/>
                </a:buClr>
                <a:buSzPts val="2133"/>
              </a:pPr>
              <a:r>
                <a:rPr lang="en-US" sz="1600" dirty="0" smtClean="0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div ~ p</a:t>
              </a:r>
              <a:endParaRPr lang="en-US" sz="105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buClr>
                  <a:schemeClr val="lt1"/>
                </a:buClr>
                <a:buSzPts val="2133"/>
              </a:pPr>
              <a:endParaRPr sz="16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315" name="Google Shape;315;p20"/>
            <p:cNvSpPr txBox="1"/>
            <p:nvPr/>
          </p:nvSpPr>
          <p:spPr>
            <a:xfrm>
              <a:off x="476420" y="2632076"/>
              <a:ext cx="1867143" cy="9513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2133"/>
              </a:pPr>
              <a:r>
                <a:rPr lang="en-US" sz="16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Selects every &lt;p&gt; element that are preceded by a </a:t>
              </a:r>
              <a:r>
                <a:rPr lang="en-US" sz="160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&lt;div&gt; </a:t>
              </a:r>
              <a:r>
                <a:rPr lang="en-US" sz="16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element</a:t>
              </a:r>
              <a:endParaRPr sz="105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spcBef>
                  <a:spcPts val="320"/>
                </a:spcBef>
                <a:buClr>
                  <a:schemeClr val="dk1"/>
                </a:buClr>
                <a:buSzPts val="2133"/>
              </a:pPr>
              <a:endParaRPr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274958" y="1210876"/>
              <a:ext cx="1940884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element1~element2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45720"/>
            <a:ext cx="9144000" cy="755015"/>
            <a:chOff x="0" y="0"/>
            <a:chExt cx="9144000" cy="755015"/>
          </a:xfrm>
        </p:grpSpPr>
        <p:sp>
          <p:nvSpPr>
            <p:cNvPr id="3" name="object 3"/>
            <p:cNvSpPr/>
            <p:nvPr/>
          </p:nvSpPr>
          <p:spPr>
            <a:xfrm>
              <a:off x="79247" y="103606"/>
              <a:ext cx="5847588" cy="6141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99770"/>
            </a:xfrm>
            <a:custGeom>
              <a:avLst/>
              <a:gdLst/>
              <a:ahLst/>
              <a:cxnLst/>
              <a:rect l="l" t="t" r="r" b="b"/>
              <a:pathLst>
                <a:path w="9144000" h="699770">
                  <a:moveTo>
                    <a:pt x="9144000" y="0"/>
                  </a:moveTo>
                  <a:lnTo>
                    <a:pt x="0" y="0"/>
                  </a:lnTo>
                  <a:lnTo>
                    <a:pt x="0" y="699515"/>
                  </a:lnTo>
                  <a:lnTo>
                    <a:pt x="9144000" y="69951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620" y="168020"/>
            <a:ext cx="548767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b="1"/>
              <a:t>CSS definitions</a:t>
            </a:r>
            <a:endParaRPr lang="en-US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/>
              <a:t>CONFIDENTIAL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A7C302F-D884-45D6-94C9-5F06C30AAD68}"/>
              </a:ext>
            </a:extLst>
          </p:cNvPr>
          <p:cNvSpPr/>
          <p:nvPr/>
        </p:nvSpPr>
        <p:spPr>
          <a:xfrm>
            <a:off x="495300" y="824195"/>
            <a:ext cx="8153400" cy="384720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dirty="0"/>
              <a:t>Cascading Style Sheets (CSS) are a stylesheet language used to describe the presentation of a document written in HTML or XML (including XML dialects like SVG or XHTML). </a:t>
            </a:r>
          </a:p>
          <a:p>
            <a:endParaRPr lang="en-US" sz="1600" dirty="0"/>
          </a:p>
          <a:p>
            <a:r>
              <a:rPr lang="en-US" sz="1600" dirty="0"/>
              <a:t>CSS describes how elements should be displayed on screen, on paper, in speech, or on other media. CSS is the only document styling language that browsers understand.</a:t>
            </a:r>
            <a:endParaRPr lang="en-US" sz="1600" dirty="0">
              <a:cs typeface="Calibri"/>
            </a:endParaRPr>
          </a:p>
          <a:p>
            <a:endParaRPr lang="en-US" sz="1600" dirty="0"/>
          </a:p>
          <a:p>
            <a:r>
              <a:rPr lang="en-US" sz="1600" dirty="0"/>
              <a:t>CSS has a standardized W3C specification.</a:t>
            </a:r>
            <a:endParaRPr lang="en-US" sz="1600" dirty="0">
              <a:cs typeface="Calibri"/>
            </a:endParaRPr>
          </a:p>
          <a:p>
            <a:pPr lvl="0"/>
            <a:r>
              <a:rPr lang="en-US" sz="1600" dirty="0"/>
              <a:t>CSS1 is now obsolete,</a:t>
            </a:r>
            <a:endParaRPr lang="en-US" sz="1600" dirty="0">
              <a:cs typeface="Calibri"/>
            </a:endParaRPr>
          </a:p>
          <a:p>
            <a:pPr lvl="0"/>
            <a:r>
              <a:rPr lang="en-US" sz="1600" dirty="0"/>
              <a:t>CSS2.1 is a recommendation,</a:t>
            </a:r>
            <a:endParaRPr lang="en-US" sz="1600" dirty="0">
              <a:cs typeface="Calibri"/>
            </a:endParaRPr>
          </a:p>
          <a:p>
            <a:pPr lvl="0"/>
            <a:r>
              <a:rPr lang="en-US" sz="1600" dirty="0"/>
              <a:t>CSS3 is </a:t>
            </a:r>
            <a:r>
              <a:rPr lang="en-US" sz="1600" dirty="0" err="1"/>
              <a:t>splitted</a:t>
            </a:r>
            <a:r>
              <a:rPr lang="en-US" sz="1600" dirty="0"/>
              <a:t> into smaller modules, progressing on the standardization track.</a:t>
            </a:r>
            <a:endParaRPr lang="en-US" sz="1600" dirty="0">
              <a:cs typeface="Calibri"/>
            </a:endParaRPr>
          </a:p>
          <a:p>
            <a:endParaRPr lang="en-US" sz="1600" dirty="0"/>
          </a:p>
          <a:p>
            <a:r>
              <a:rPr lang="en-US" sz="1600" dirty="0"/>
              <a:t>The types of styles:</a:t>
            </a:r>
            <a:endParaRPr lang="en-US" sz="1600" dirty="0">
              <a:cs typeface="Calibri"/>
            </a:endParaRPr>
          </a:p>
          <a:p>
            <a:pPr lvl="0"/>
            <a:r>
              <a:rPr lang="en-US" sz="1600" dirty="0"/>
              <a:t>a browser’s style</a:t>
            </a:r>
            <a:endParaRPr lang="en-US" sz="1600" dirty="0">
              <a:cs typeface="Calibri"/>
            </a:endParaRPr>
          </a:p>
          <a:p>
            <a:pPr lvl="0"/>
            <a:r>
              <a:rPr lang="en-US" sz="1600" dirty="0"/>
              <a:t>an author’s style</a:t>
            </a:r>
            <a:endParaRPr lang="en-US" sz="1600" dirty="0">
              <a:cs typeface="Calibri"/>
            </a:endParaRPr>
          </a:p>
          <a:p>
            <a:pPr lvl="0"/>
            <a:r>
              <a:rPr lang="en-US" sz="1600" dirty="0"/>
              <a:t>a user’s styles</a:t>
            </a:r>
            <a:endParaRPr lang="en-US" sz="1600" dirty="0"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45720"/>
            <a:ext cx="9144000" cy="755015"/>
            <a:chOff x="0" y="0"/>
            <a:chExt cx="9144000" cy="755015"/>
          </a:xfrm>
        </p:grpSpPr>
        <p:sp>
          <p:nvSpPr>
            <p:cNvPr id="3" name="object 3"/>
            <p:cNvSpPr/>
            <p:nvPr/>
          </p:nvSpPr>
          <p:spPr>
            <a:xfrm>
              <a:off x="79247" y="103606"/>
              <a:ext cx="5847588" cy="6141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99770"/>
            </a:xfrm>
            <a:custGeom>
              <a:avLst/>
              <a:gdLst/>
              <a:ahLst/>
              <a:cxnLst/>
              <a:rect l="l" t="t" r="r" b="b"/>
              <a:pathLst>
                <a:path w="9144000" h="699770">
                  <a:moveTo>
                    <a:pt x="9144000" y="0"/>
                  </a:moveTo>
                  <a:lnTo>
                    <a:pt x="0" y="0"/>
                  </a:lnTo>
                  <a:lnTo>
                    <a:pt x="0" y="699515"/>
                  </a:lnTo>
                  <a:lnTo>
                    <a:pt x="9144000" y="69951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620" y="168020"/>
            <a:ext cx="548767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dirty="0"/>
              <a:t>Descendant Selectors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30</a:t>
            </a:fld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/>
              <a:t>CONFIDENTIAL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85E9B2E-50A8-4EDC-A528-DDE6E0F0E186}"/>
              </a:ext>
            </a:extLst>
          </p:cNvPr>
          <p:cNvSpPr/>
          <p:nvPr/>
        </p:nvSpPr>
        <p:spPr>
          <a:xfrm>
            <a:off x="457200" y="742950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sz="1400" dirty="0">
                <a:solidFill>
                  <a:srgbClr val="333333"/>
                </a:solidFill>
                <a:latin typeface="source_sans_proregular"/>
              </a:rPr>
              <a:t>* { </a:t>
            </a:r>
            <a:r>
              <a:rPr lang="en-US" sz="1400" dirty="0">
                <a:solidFill>
                  <a:srgbClr val="000080"/>
                </a:solidFill>
                <a:latin typeface="source_sans_proregular"/>
              </a:rPr>
              <a:t>margin</a:t>
            </a:r>
            <a:r>
              <a:rPr lang="en-US" sz="1400" dirty="0">
                <a:solidFill>
                  <a:srgbClr val="333333"/>
                </a:solidFill>
                <a:latin typeface="source_sans_proregular"/>
              </a:rPr>
              <a:t>: </a:t>
            </a:r>
            <a:r>
              <a:rPr lang="en-US" sz="1400" dirty="0">
                <a:solidFill>
                  <a:srgbClr val="008080"/>
                </a:solidFill>
                <a:latin typeface="source_sans_proregular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source_sans_proregular"/>
              </a:rPr>
              <a:t>; }</a:t>
            </a:r>
          </a:p>
          <a:p>
            <a:pPr fontAlgn="base"/>
            <a:r>
              <a:rPr lang="en-US" sz="1400" b="1" dirty="0">
                <a:solidFill>
                  <a:srgbClr val="333333"/>
                </a:solidFill>
                <a:latin typeface="source_sans_proregular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source_sans_proregular"/>
              </a:rPr>
              <a:t> {</a:t>
            </a:r>
          </a:p>
          <a:p>
            <a:pPr fontAlgn="base"/>
            <a:r>
              <a:rPr lang="en-US" sz="1400" dirty="0">
                <a:solidFill>
                  <a:srgbClr val="000080"/>
                </a:solidFill>
                <a:latin typeface="source_sans_proregular"/>
              </a:rPr>
              <a:t>color</a:t>
            </a:r>
            <a:r>
              <a:rPr lang="en-US" sz="1400" dirty="0">
                <a:solidFill>
                  <a:srgbClr val="333333"/>
                </a:solidFill>
                <a:latin typeface="source_sans_proregular"/>
              </a:rPr>
              <a:t>: red;</a:t>
            </a:r>
          </a:p>
          <a:p>
            <a:pPr fontAlgn="base"/>
            <a:r>
              <a:rPr lang="en-US" sz="1400" dirty="0">
                <a:solidFill>
                  <a:srgbClr val="333333"/>
                </a:solidFill>
                <a:latin typeface="source_sans_proregular"/>
              </a:rPr>
              <a:t>}</a:t>
            </a:r>
          </a:p>
          <a:p>
            <a:pPr fontAlgn="base"/>
            <a:r>
              <a:rPr lang="en-US" sz="1400" b="1" dirty="0">
                <a:solidFill>
                  <a:srgbClr val="333333"/>
                </a:solidFill>
                <a:latin typeface="source_sans_proregular"/>
              </a:rPr>
              <a:t>div</a:t>
            </a:r>
            <a:r>
              <a:rPr lang="en-US" sz="1400" dirty="0">
                <a:solidFill>
                  <a:srgbClr val="333333"/>
                </a:solidFill>
                <a:latin typeface="source_sans_proregular"/>
              </a:rPr>
              <a:t> </a:t>
            </a:r>
            <a:r>
              <a:rPr lang="en-US" sz="1400" b="1" dirty="0">
                <a:solidFill>
                  <a:srgbClr val="333333"/>
                </a:solidFill>
                <a:latin typeface="source_sans_proregular"/>
              </a:rPr>
              <a:t>b</a:t>
            </a:r>
            <a:r>
              <a:rPr lang="en-US" sz="1400" dirty="0">
                <a:solidFill>
                  <a:srgbClr val="333333"/>
                </a:solidFill>
                <a:latin typeface="source_sans_proregular"/>
              </a:rPr>
              <a:t> {</a:t>
            </a:r>
          </a:p>
          <a:p>
            <a:pPr fontAlgn="base"/>
            <a:r>
              <a:rPr lang="en-US" sz="1400" dirty="0">
                <a:solidFill>
                  <a:srgbClr val="000080"/>
                </a:solidFill>
                <a:latin typeface="source_sans_proregular"/>
              </a:rPr>
              <a:t>font-family</a:t>
            </a:r>
            <a:r>
              <a:rPr lang="en-US" sz="1400" dirty="0">
                <a:solidFill>
                  <a:srgbClr val="333333"/>
                </a:solidFill>
                <a:latin typeface="source_sans_proregular"/>
              </a:rPr>
              <a:t>: Times, serif;</a:t>
            </a:r>
          </a:p>
          <a:p>
            <a:pPr fontAlgn="base"/>
            <a:r>
              <a:rPr lang="en-US" sz="1400" dirty="0">
                <a:solidFill>
                  <a:srgbClr val="333333"/>
                </a:solidFill>
                <a:latin typeface="source_sans_proregular"/>
              </a:rPr>
              <a:t>}</a:t>
            </a:r>
          </a:p>
          <a:p>
            <a:pPr fontAlgn="base"/>
            <a:r>
              <a:rPr lang="en-US" sz="1400" dirty="0">
                <a:solidFill>
                  <a:srgbClr val="333333"/>
                </a:solidFill>
                <a:latin typeface="source_sans_proregular"/>
              </a:rPr>
              <a:t>.main-</a:t>
            </a:r>
            <a:r>
              <a:rPr lang="en-US" sz="1400" dirty="0" err="1">
                <a:solidFill>
                  <a:srgbClr val="333333"/>
                </a:solidFill>
                <a:latin typeface="source_sans_proregular"/>
              </a:rPr>
              <a:t>nav</a:t>
            </a:r>
            <a:r>
              <a:rPr lang="en-US" sz="1400" dirty="0">
                <a:solidFill>
                  <a:srgbClr val="333333"/>
                </a:solidFill>
                <a:latin typeface="source_sans_proregular"/>
              </a:rPr>
              <a:t> {</a:t>
            </a:r>
          </a:p>
          <a:p>
            <a:pPr fontAlgn="base"/>
            <a:r>
              <a:rPr lang="en-US" sz="1400" dirty="0">
                <a:solidFill>
                  <a:srgbClr val="000080"/>
                </a:solidFill>
                <a:latin typeface="source_sans_proregular"/>
              </a:rPr>
              <a:t>margin</a:t>
            </a:r>
            <a:r>
              <a:rPr lang="en-US" sz="1400" dirty="0">
                <a:solidFill>
                  <a:srgbClr val="333333"/>
                </a:solidFill>
                <a:latin typeface="source_sans_proregular"/>
              </a:rPr>
              <a:t>: </a:t>
            </a:r>
            <a:r>
              <a:rPr lang="en-US" sz="1400" dirty="0">
                <a:solidFill>
                  <a:srgbClr val="008080"/>
                </a:solidFill>
                <a:latin typeface="source_sans_proregular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source_sans_proregular"/>
              </a:rPr>
              <a:t>;</a:t>
            </a:r>
          </a:p>
          <a:p>
            <a:pPr fontAlgn="base"/>
            <a:r>
              <a:rPr lang="en-US" sz="1400" dirty="0">
                <a:solidFill>
                  <a:srgbClr val="000080"/>
                </a:solidFill>
                <a:latin typeface="source_sans_proregular"/>
              </a:rPr>
              <a:t>padding</a:t>
            </a:r>
            <a:r>
              <a:rPr lang="en-US" sz="1400" dirty="0">
                <a:solidFill>
                  <a:srgbClr val="333333"/>
                </a:solidFill>
                <a:latin typeface="source_sans_proregular"/>
              </a:rPr>
              <a:t>: </a:t>
            </a:r>
            <a:r>
              <a:rPr lang="en-US" sz="1400" dirty="0">
                <a:solidFill>
                  <a:srgbClr val="008080"/>
                </a:solidFill>
                <a:latin typeface="source_sans_proregular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source_sans_proregular"/>
              </a:rPr>
              <a:t>;</a:t>
            </a:r>
          </a:p>
          <a:p>
            <a:pPr fontAlgn="base"/>
            <a:r>
              <a:rPr lang="en-US" sz="1400" dirty="0">
                <a:solidFill>
                  <a:srgbClr val="000080"/>
                </a:solidFill>
                <a:latin typeface="source_sans_proregular"/>
              </a:rPr>
              <a:t>list-style</a:t>
            </a:r>
            <a:r>
              <a:rPr lang="en-US" sz="1400" dirty="0">
                <a:solidFill>
                  <a:srgbClr val="333333"/>
                </a:solidFill>
                <a:latin typeface="source_sans_proregular"/>
              </a:rPr>
              <a:t>: none;</a:t>
            </a:r>
          </a:p>
          <a:p>
            <a:pPr fontAlgn="base"/>
            <a:r>
              <a:rPr lang="en-US" sz="1400" dirty="0">
                <a:solidFill>
                  <a:srgbClr val="333333"/>
                </a:solidFill>
                <a:latin typeface="source_sans_proregular"/>
              </a:rPr>
              <a:t>}</a:t>
            </a:r>
          </a:p>
          <a:p>
            <a:pPr fontAlgn="base"/>
            <a:r>
              <a:rPr lang="en-US" sz="1400" dirty="0">
                <a:solidFill>
                  <a:srgbClr val="333333"/>
                </a:solidFill>
                <a:latin typeface="source_sans_proregular"/>
              </a:rPr>
              <a:t>.main-</a:t>
            </a:r>
            <a:r>
              <a:rPr lang="en-US" sz="1400" dirty="0" err="1">
                <a:solidFill>
                  <a:srgbClr val="333333"/>
                </a:solidFill>
                <a:latin typeface="source_sans_proregular"/>
              </a:rPr>
              <a:t>nav</a:t>
            </a:r>
            <a:r>
              <a:rPr lang="en-US" sz="1400" dirty="0">
                <a:solidFill>
                  <a:srgbClr val="333333"/>
                </a:solidFill>
                <a:latin typeface="source_sans_proregular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latin typeface="source_sans_proregular"/>
              </a:rPr>
              <a:t>li</a:t>
            </a:r>
            <a:r>
              <a:rPr lang="en-US" sz="1400" dirty="0">
                <a:solidFill>
                  <a:srgbClr val="333333"/>
                </a:solidFill>
                <a:latin typeface="source_sans_proregular"/>
              </a:rPr>
              <a:t> {</a:t>
            </a:r>
          </a:p>
          <a:p>
            <a:pPr fontAlgn="base"/>
            <a:r>
              <a:rPr lang="en-US" sz="1400" dirty="0">
                <a:solidFill>
                  <a:srgbClr val="000080"/>
                </a:solidFill>
                <a:latin typeface="source_sans_proregular"/>
              </a:rPr>
              <a:t>margin</a:t>
            </a:r>
            <a:r>
              <a:rPr lang="en-US" sz="1400" dirty="0">
                <a:solidFill>
                  <a:srgbClr val="333333"/>
                </a:solidFill>
                <a:latin typeface="source_sans_proregular"/>
              </a:rPr>
              <a:t>: </a:t>
            </a:r>
            <a:r>
              <a:rPr lang="en-US" sz="1400" dirty="0">
                <a:solidFill>
                  <a:srgbClr val="008080"/>
                </a:solidFill>
                <a:latin typeface="source_sans_proregular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source_sans_proregular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source_sans_proregular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source_sans_proregular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source_sans_proregular"/>
              </a:rPr>
              <a:t>10px</a:t>
            </a:r>
            <a:r>
              <a:rPr lang="en-US" sz="1400" dirty="0">
                <a:solidFill>
                  <a:srgbClr val="333333"/>
                </a:solidFill>
                <a:latin typeface="source_sans_proregular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source_sans_proregular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source_sans_proregular"/>
              </a:rPr>
              <a:t>;</a:t>
            </a:r>
          </a:p>
          <a:p>
            <a:pPr fontAlgn="base"/>
            <a:r>
              <a:rPr lang="en-US" sz="1400" dirty="0">
                <a:solidFill>
                  <a:srgbClr val="000080"/>
                </a:solidFill>
                <a:latin typeface="source_sans_proregular"/>
              </a:rPr>
              <a:t>padding</a:t>
            </a:r>
            <a:r>
              <a:rPr lang="en-US" sz="1400" dirty="0">
                <a:solidFill>
                  <a:srgbClr val="333333"/>
                </a:solidFill>
                <a:latin typeface="source_sans_proregular"/>
              </a:rPr>
              <a:t>: </a:t>
            </a:r>
            <a:r>
              <a:rPr lang="en-US" sz="1400" dirty="0">
                <a:solidFill>
                  <a:srgbClr val="008080"/>
                </a:solidFill>
                <a:latin typeface="source_sans_proregular"/>
              </a:rPr>
              <a:t>3px</a:t>
            </a:r>
            <a:r>
              <a:rPr lang="en-US" sz="1400" dirty="0">
                <a:solidFill>
                  <a:srgbClr val="333333"/>
                </a:solidFill>
                <a:latin typeface="source_sans_proregular"/>
              </a:rPr>
              <a:t>;</a:t>
            </a:r>
          </a:p>
          <a:p>
            <a:pPr fontAlgn="base"/>
            <a:r>
              <a:rPr lang="en-US" sz="1400" dirty="0">
                <a:solidFill>
                  <a:srgbClr val="000080"/>
                </a:solidFill>
                <a:latin typeface="source_sans_proregular"/>
              </a:rPr>
              <a:t>background</a:t>
            </a:r>
            <a:r>
              <a:rPr lang="en-US" sz="1400" dirty="0">
                <a:solidFill>
                  <a:srgbClr val="333333"/>
                </a:solidFill>
                <a:latin typeface="source_sans_proregular"/>
              </a:rPr>
              <a:t>: </a:t>
            </a:r>
            <a:r>
              <a:rPr lang="en-US" sz="1400" dirty="0">
                <a:solidFill>
                  <a:srgbClr val="008080"/>
                </a:solidFill>
                <a:latin typeface="source_sans_proregular"/>
              </a:rPr>
              <a:t>#fc0</a:t>
            </a:r>
            <a:r>
              <a:rPr lang="en-US" sz="1400" dirty="0">
                <a:solidFill>
                  <a:srgbClr val="333333"/>
                </a:solidFill>
                <a:latin typeface="source_sans_proregular"/>
              </a:rPr>
              <a:t>;</a:t>
            </a:r>
          </a:p>
          <a:p>
            <a:pPr fontAlgn="base"/>
            <a:r>
              <a:rPr lang="en-US" sz="1400" dirty="0">
                <a:solidFill>
                  <a:srgbClr val="333333"/>
                </a:solidFill>
                <a:latin typeface="source_sans_proregular"/>
              </a:rPr>
              <a:t>}</a:t>
            </a:r>
          </a:p>
          <a:p>
            <a:pPr fontAlgn="base"/>
            <a:r>
              <a:rPr lang="en-US" sz="1400" dirty="0">
                <a:solidFill>
                  <a:srgbClr val="333333"/>
                </a:solidFill>
                <a:latin typeface="source_sans_proregular"/>
              </a:rPr>
              <a:t>.main-</a:t>
            </a:r>
            <a:r>
              <a:rPr lang="en-US" sz="1400" dirty="0" err="1">
                <a:solidFill>
                  <a:srgbClr val="333333"/>
                </a:solidFill>
                <a:latin typeface="source_sans_proregular"/>
              </a:rPr>
              <a:t>nav</a:t>
            </a:r>
            <a:r>
              <a:rPr lang="en-US" sz="1400" dirty="0">
                <a:solidFill>
                  <a:srgbClr val="333333"/>
                </a:solidFill>
                <a:latin typeface="source_sans_proregular"/>
              </a:rPr>
              <a:t> </a:t>
            </a:r>
            <a:r>
              <a:rPr lang="en-US" sz="1400" b="1" dirty="0">
                <a:solidFill>
                  <a:srgbClr val="333333"/>
                </a:solidFill>
                <a:latin typeface="source_sans_proregular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source_sans_proregular"/>
              </a:rPr>
              <a:t> {</a:t>
            </a:r>
          </a:p>
          <a:p>
            <a:pPr fontAlgn="base"/>
            <a:r>
              <a:rPr lang="en-US" sz="1400" dirty="0">
                <a:solidFill>
                  <a:srgbClr val="000080"/>
                </a:solidFill>
                <a:latin typeface="source_sans_proregular"/>
              </a:rPr>
              <a:t>color</a:t>
            </a:r>
            <a:r>
              <a:rPr lang="en-US" sz="1400" dirty="0">
                <a:solidFill>
                  <a:srgbClr val="333333"/>
                </a:solidFill>
                <a:latin typeface="source_sans_proregular"/>
              </a:rPr>
              <a:t>: </a:t>
            </a:r>
            <a:r>
              <a:rPr lang="en-US" sz="1400" dirty="0">
                <a:solidFill>
                  <a:srgbClr val="008080"/>
                </a:solidFill>
                <a:latin typeface="source_sans_proregular"/>
              </a:rPr>
              <a:t>#000</a:t>
            </a:r>
            <a:r>
              <a:rPr lang="en-US" sz="1400" dirty="0">
                <a:solidFill>
                  <a:srgbClr val="333333"/>
                </a:solidFill>
                <a:latin typeface="source_sans_proregular"/>
              </a:rPr>
              <a:t>;</a:t>
            </a:r>
          </a:p>
          <a:p>
            <a:pPr fontAlgn="base"/>
            <a:r>
              <a:rPr lang="en-US" sz="1400" dirty="0">
                <a:solidFill>
                  <a:srgbClr val="333333"/>
                </a:solidFill>
                <a:latin typeface="source_sans_proregular"/>
              </a:rPr>
              <a:t>}</a:t>
            </a:r>
            <a:endParaRPr lang="en-US" sz="1400" b="0" i="0" dirty="0">
              <a:solidFill>
                <a:srgbClr val="333333"/>
              </a:solidFill>
              <a:effectLst/>
              <a:latin typeface="source_sans_proregular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A3DC664-6519-4B9E-BE33-DD362A472DF2}"/>
              </a:ext>
            </a:extLst>
          </p:cNvPr>
          <p:cNvSpPr/>
          <p:nvPr/>
        </p:nvSpPr>
        <p:spPr>
          <a:xfrm>
            <a:off x="3978910" y="714729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dirty="0">
                <a:solidFill>
                  <a:srgbClr val="000080"/>
                </a:solidFill>
                <a:latin typeface="source_sans_proregular"/>
              </a:rPr>
              <a:t>&lt;p&gt;&lt;b&gt;</a:t>
            </a:r>
            <a:r>
              <a:rPr lang="en-US" dirty="0">
                <a:solidFill>
                  <a:srgbClr val="333333"/>
                </a:solidFill>
                <a:latin typeface="source_sans_proregular"/>
              </a:rPr>
              <a:t>Bold text</a:t>
            </a:r>
            <a:r>
              <a:rPr lang="en-US" dirty="0">
                <a:solidFill>
                  <a:srgbClr val="000080"/>
                </a:solidFill>
                <a:latin typeface="source_sans_proregular"/>
              </a:rPr>
              <a:t>&lt;/b&gt;</a:t>
            </a:r>
            <a:r>
              <a:rPr lang="en-US" dirty="0">
                <a:solidFill>
                  <a:srgbClr val="333333"/>
                </a:solidFill>
                <a:latin typeface="source_sans_proregular"/>
              </a:rPr>
              <a:t>, normal text</a:t>
            </a:r>
            <a:r>
              <a:rPr lang="en-US" dirty="0">
                <a:solidFill>
                  <a:srgbClr val="000080"/>
                </a:solidFill>
                <a:latin typeface="source_sans_proregular"/>
              </a:rPr>
              <a:t>&lt;/p&gt;</a:t>
            </a:r>
            <a:endParaRPr lang="en-US" dirty="0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 dirty="0">
                <a:solidFill>
                  <a:srgbClr val="000080"/>
                </a:solidFill>
                <a:latin typeface="source_sans_proregular"/>
              </a:rPr>
              <a:t>&lt;div&gt;</a:t>
            </a:r>
            <a:r>
              <a:rPr lang="en-US" dirty="0">
                <a:solidFill>
                  <a:srgbClr val="333333"/>
                </a:solidFill>
                <a:latin typeface="source_sans_proregular"/>
              </a:rPr>
              <a:t>Hello </a:t>
            </a:r>
            <a:r>
              <a:rPr lang="en-US" dirty="0">
                <a:solidFill>
                  <a:srgbClr val="000080"/>
                </a:solidFill>
                <a:latin typeface="source_sans_proregular"/>
              </a:rPr>
              <a:t>&lt;b&gt;</a:t>
            </a:r>
            <a:r>
              <a:rPr lang="en-US" dirty="0">
                <a:solidFill>
                  <a:srgbClr val="333333"/>
                </a:solidFill>
                <a:latin typeface="source_sans_proregular"/>
              </a:rPr>
              <a:t>another bold text</a:t>
            </a:r>
            <a:r>
              <a:rPr lang="en-US" dirty="0">
                <a:solidFill>
                  <a:srgbClr val="000080"/>
                </a:solidFill>
                <a:latin typeface="source_sans_proregular"/>
              </a:rPr>
              <a:t>&lt;/b&gt;&lt;/div&gt;</a:t>
            </a:r>
            <a:endParaRPr lang="en-US" dirty="0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 dirty="0">
                <a:solidFill>
                  <a:srgbClr val="000080"/>
                </a:solidFill>
                <a:latin typeface="source_sans_proregular"/>
              </a:rPr>
              <a:t>&lt;p&gt;&lt;a </a:t>
            </a:r>
            <a:r>
              <a:rPr lang="en-US" dirty="0" err="1">
                <a:solidFill>
                  <a:srgbClr val="008080"/>
                </a:solidFill>
                <a:latin typeface="source_sans_proregular"/>
              </a:rPr>
              <a:t>href</a:t>
            </a:r>
            <a:r>
              <a:rPr lang="en-US" dirty="0">
                <a:solidFill>
                  <a:srgbClr val="000080"/>
                </a:solidFill>
                <a:latin typeface="source_sans_proregular"/>
              </a:rPr>
              <a:t>=</a:t>
            </a:r>
            <a:r>
              <a:rPr lang="en-US" dirty="0">
                <a:solidFill>
                  <a:srgbClr val="DD1144"/>
                </a:solidFill>
                <a:latin typeface="source_sans_proregular"/>
              </a:rPr>
              <a:t>"#"</a:t>
            </a:r>
            <a:r>
              <a:rPr lang="en-US" dirty="0">
                <a:solidFill>
                  <a:srgbClr val="000080"/>
                </a:solidFill>
                <a:latin typeface="source_sans_proregular"/>
              </a:rPr>
              <a:t>&gt;</a:t>
            </a:r>
            <a:r>
              <a:rPr lang="en-US" dirty="0">
                <a:solidFill>
                  <a:srgbClr val="333333"/>
                </a:solidFill>
                <a:latin typeface="source_sans_proregular"/>
              </a:rPr>
              <a:t>Some link</a:t>
            </a:r>
            <a:r>
              <a:rPr lang="en-US" dirty="0">
                <a:solidFill>
                  <a:srgbClr val="000080"/>
                </a:solidFill>
                <a:latin typeface="source_sans_proregular"/>
              </a:rPr>
              <a:t>&lt;/a&gt;&lt;/p&gt;</a:t>
            </a:r>
            <a:endParaRPr lang="en-US" dirty="0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 dirty="0">
                <a:solidFill>
                  <a:srgbClr val="000080"/>
                </a:solidFill>
                <a:latin typeface="source_sans_proregular"/>
              </a:rPr>
              <a:t>&lt;</a:t>
            </a:r>
            <a:r>
              <a:rPr lang="en-US" dirty="0" err="1">
                <a:solidFill>
                  <a:srgbClr val="000080"/>
                </a:solidFill>
                <a:latin typeface="source_sans_proregular"/>
              </a:rPr>
              <a:t>ul</a:t>
            </a:r>
            <a:r>
              <a:rPr lang="en-US" dirty="0">
                <a:solidFill>
                  <a:srgbClr val="000080"/>
                </a:solidFill>
                <a:latin typeface="source_sans_proregular"/>
              </a:rPr>
              <a:t> </a:t>
            </a:r>
            <a:r>
              <a:rPr lang="en-US" dirty="0">
                <a:solidFill>
                  <a:srgbClr val="008080"/>
                </a:solidFill>
                <a:latin typeface="source_sans_proregular"/>
              </a:rPr>
              <a:t>class</a:t>
            </a:r>
            <a:r>
              <a:rPr lang="en-US" dirty="0">
                <a:solidFill>
                  <a:srgbClr val="000080"/>
                </a:solidFill>
                <a:latin typeface="source_sans_proregular"/>
              </a:rPr>
              <a:t>=</a:t>
            </a:r>
            <a:r>
              <a:rPr lang="en-US" b="1" dirty="0">
                <a:solidFill>
                  <a:srgbClr val="DD1144"/>
                </a:solidFill>
                <a:latin typeface="source_sans_proregular"/>
              </a:rPr>
              <a:t>"main-</a:t>
            </a:r>
            <a:r>
              <a:rPr lang="en-US" b="1" dirty="0" err="1">
                <a:solidFill>
                  <a:srgbClr val="DD1144"/>
                </a:solidFill>
                <a:latin typeface="source_sans_proregular"/>
              </a:rPr>
              <a:t>nav</a:t>
            </a:r>
            <a:r>
              <a:rPr lang="en-US" dirty="0">
                <a:solidFill>
                  <a:srgbClr val="DD1144"/>
                </a:solidFill>
                <a:latin typeface="source_sans_proregular"/>
              </a:rPr>
              <a:t>"</a:t>
            </a:r>
            <a:r>
              <a:rPr lang="en-US" dirty="0">
                <a:solidFill>
                  <a:srgbClr val="000080"/>
                </a:solidFill>
                <a:latin typeface="source_sans_proregular"/>
              </a:rPr>
              <a:t>&gt;</a:t>
            </a:r>
            <a:endParaRPr lang="en-US" dirty="0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 dirty="0">
                <a:solidFill>
                  <a:srgbClr val="000080"/>
                </a:solidFill>
                <a:latin typeface="source_sans_proregular"/>
              </a:rPr>
              <a:t>&lt;</a:t>
            </a:r>
            <a:r>
              <a:rPr lang="en-US" dirty="0" err="1">
                <a:solidFill>
                  <a:srgbClr val="000080"/>
                </a:solidFill>
                <a:latin typeface="source_sans_proregular"/>
              </a:rPr>
              <a:t>li</a:t>
            </a:r>
            <a:r>
              <a:rPr lang="en-US" dirty="0">
                <a:solidFill>
                  <a:srgbClr val="000080"/>
                </a:solidFill>
                <a:latin typeface="source_sans_proregular"/>
              </a:rPr>
              <a:t>&gt;&lt;a </a:t>
            </a:r>
            <a:r>
              <a:rPr lang="en-US" dirty="0" err="1">
                <a:solidFill>
                  <a:srgbClr val="008080"/>
                </a:solidFill>
                <a:latin typeface="source_sans_proregular"/>
              </a:rPr>
              <a:t>href</a:t>
            </a:r>
            <a:r>
              <a:rPr lang="en-US" dirty="0">
                <a:solidFill>
                  <a:srgbClr val="000080"/>
                </a:solidFill>
                <a:latin typeface="source_sans_proregular"/>
              </a:rPr>
              <a:t>=</a:t>
            </a:r>
            <a:r>
              <a:rPr lang="en-US" dirty="0">
                <a:solidFill>
                  <a:srgbClr val="DD1144"/>
                </a:solidFill>
                <a:latin typeface="source_sans_proregular"/>
              </a:rPr>
              <a:t>"#"</a:t>
            </a:r>
            <a:r>
              <a:rPr lang="en-US" dirty="0">
                <a:solidFill>
                  <a:srgbClr val="000080"/>
                </a:solidFill>
                <a:latin typeface="source_sans_proregular"/>
              </a:rPr>
              <a:t>&gt;</a:t>
            </a:r>
            <a:r>
              <a:rPr lang="en-US" dirty="0">
                <a:solidFill>
                  <a:srgbClr val="333333"/>
                </a:solidFill>
                <a:latin typeface="source_sans_proregular"/>
              </a:rPr>
              <a:t>Home page</a:t>
            </a:r>
            <a:r>
              <a:rPr lang="en-US" dirty="0">
                <a:solidFill>
                  <a:srgbClr val="000080"/>
                </a:solidFill>
                <a:latin typeface="source_sans_proregular"/>
              </a:rPr>
              <a:t>&lt;/a&gt;&lt;/</a:t>
            </a:r>
            <a:r>
              <a:rPr lang="en-US" dirty="0" err="1">
                <a:solidFill>
                  <a:srgbClr val="000080"/>
                </a:solidFill>
                <a:latin typeface="source_sans_proregular"/>
              </a:rPr>
              <a:t>li</a:t>
            </a:r>
            <a:r>
              <a:rPr lang="en-US" dirty="0">
                <a:solidFill>
                  <a:srgbClr val="000080"/>
                </a:solidFill>
                <a:latin typeface="source_sans_proregular"/>
              </a:rPr>
              <a:t>&gt;</a:t>
            </a:r>
            <a:endParaRPr lang="en-US" dirty="0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 dirty="0">
                <a:solidFill>
                  <a:srgbClr val="000080"/>
                </a:solidFill>
                <a:latin typeface="source_sans_proregular"/>
              </a:rPr>
              <a:t>&lt;</a:t>
            </a:r>
            <a:r>
              <a:rPr lang="en-US" dirty="0" err="1">
                <a:solidFill>
                  <a:srgbClr val="000080"/>
                </a:solidFill>
                <a:latin typeface="source_sans_proregular"/>
              </a:rPr>
              <a:t>li</a:t>
            </a:r>
            <a:r>
              <a:rPr lang="en-US" dirty="0">
                <a:solidFill>
                  <a:srgbClr val="000080"/>
                </a:solidFill>
                <a:latin typeface="source_sans_proregular"/>
              </a:rPr>
              <a:t>&gt;&lt;a </a:t>
            </a:r>
            <a:r>
              <a:rPr lang="en-US" dirty="0" err="1">
                <a:solidFill>
                  <a:srgbClr val="008080"/>
                </a:solidFill>
                <a:latin typeface="source_sans_proregular"/>
              </a:rPr>
              <a:t>href</a:t>
            </a:r>
            <a:r>
              <a:rPr lang="en-US" dirty="0">
                <a:solidFill>
                  <a:srgbClr val="000080"/>
                </a:solidFill>
                <a:latin typeface="source_sans_proregular"/>
              </a:rPr>
              <a:t>=</a:t>
            </a:r>
            <a:r>
              <a:rPr lang="en-US" dirty="0">
                <a:solidFill>
                  <a:srgbClr val="DD1144"/>
                </a:solidFill>
                <a:latin typeface="source_sans_proregular"/>
              </a:rPr>
              <a:t>"#"</a:t>
            </a:r>
            <a:r>
              <a:rPr lang="en-US" dirty="0">
                <a:solidFill>
                  <a:srgbClr val="000080"/>
                </a:solidFill>
                <a:latin typeface="source_sans_proregular"/>
              </a:rPr>
              <a:t>&gt;</a:t>
            </a:r>
            <a:r>
              <a:rPr lang="en-US" dirty="0">
                <a:solidFill>
                  <a:srgbClr val="333333"/>
                </a:solidFill>
                <a:latin typeface="source_sans_proregular"/>
              </a:rPr>
              <a:t>About me</a:t>
            </a:r>
            <a:r>
              <a:rPr lang="en-US" dirty="0">
                <a:solidFill>
                  <a:srgbClr val="000080"/>
                </a:solidFill>
                <a:latin typeface="source_sans_proregular"/>
              </a:rPr>
              <a:t>&lt;/a&gt;&lt;/</a:t>
            </a:r>
            <a:r>
              <a:rPr lang="en-US" dirty="0" err="1">
                <a:solidFill>
                  <a:srgbClr val="000080"/>
                </a:solidFill>
                <a:latin typeface="source_sans_proregular"/>
              </a:rPr>
              <a:t>li</a:t>
            </a:r>
            <a:r>
              <a:rPr lang="en-US" dirty="0">
                <a:solidFill>
                  <a:srgbClr val="000080"/>
                </a:solidFill>
                <a:latin typeface="source_sans_proregular"/>
              </a:rPr>
              <a:t>&gt;</a:t>
            </a:r>
            <a:endParaRPr lang="en-US" dirty="0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 dirty="0">
                <a:solidFill>
                  <a:srgbClr val="000080"/>
                </a:solidFill>
                <a:latin typeface="source_sans_proregular"/>
              </a:rPr>
              <a:t>&lt;</a:t>
            </a:r>
            <a:r>
              <a:rPr lang="en-US" dirty="0" err="1">
                <a:solidFill>
                  <a:srgbClr val="000080"/>
                </a:solidFill>
                <a:latin typeface="source_sans_proregular"/>
              </a:rPr>
              <a:t>li</a:t>
            </a:r>
            <a:r>
              <a:rPr lang="en-US" dirty="0">
                <a:solidFill>
                  <a:srgbClr val="000080"/>
                </a:solidFill>
                <a:latin typeface="source_sans_proregular"/>
              </a:rPr>
              <a:t>&gt;&lt;a </a:t>
            </a:r>
            <a:r>
              <a:rPr lang="en-US" dirty="0" err="1">
                <a:solidFill>
                  <a:srgbClr val="008080"/>
                </a:solidFill>
                <a:latin typeface="source_sans_proregular"/>
              </a:rPr>
              <a:t>href</a:t>
            </a:r>
            <a:r>
              <a:rPr lang="en-US" dirty="0">
                <a:solidFill>
                  <a:srgbClr val="000080"/>
                </a:solidFill>
                <a:latin typeface="source_sans_proregular"/>
              </a:rPr>
              <a:t>=</a:t>
            </a:r>
            <a:r>
              <a:rPr lang="en-US" dirty="0">
                <a:solidFill>
                  <a:srgbClr val="DD1144"/>
                </a:solidFill>
                <a:latin typeface="source_sans_proregular"/>
              </a:rPr>
              <a:t>"#"</a:t>
            </a:r>
            <a:r>
              <a:rPr lang="en-US" dirty="0">
                <a:solidFill>
                  <a:srgbClr val="000080"/>
                </a:solidFill>
                <a:latin typeface="source_sans_proregular"/>
              </a:rPr>
              <a:t>&gt;</a:t>
            </a:r>
            <a:r>
              <a:rPr lang="en-US" dirty="0">
                <a:solidFill>
                  <a:srgbClr val="333333"/>
                </a:solidFill>
                <a:latin typeface="source_sans_proregular"/>
              </a:rPr>
              <a:t>Contacts</a:t>
            </a:r>
            <a:r>
              <a:rPr lang="en-US" dirty="0">
                <a:solidFill>
                  <a:srgbClr val="000080"/>
                </a:solidFill>
                <a:latin typeface="source_sans_proregular"/>
              </a:rPr>
              <a:t>&lt;/a&gt;&lt;/</a:t>
            </a:r>
            <a:r>
              <a:rPr lang="en-US" dirty="0" err="1">
                <a:solidFill>
                  <a:srgbClr val="000080"/>
                </a:solidFill>
                <a:latin typeface="source_sans_proregular"/>
              </a:rPr>
              <a:t>li</a:t>
            </a:r>
            <a:r>
              <a:rPr lang="en-US" dirty="0">
                <a:solidFill>
                  <a:srgbClr val="000080"/>
                </a:solidFill>
                <a:latin typeface="source_sans_proregular"/>
              </a:rPr>
              <a:t>&gt;</a:t>
            </a:r>
            <a:endParaRPr lang="en-US" dirty="0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 dirty="0">
                <a:solidFill>
                  <a:srgbClr val="000080"/>
                </a:solidFill>
                <a:latin typeface="source_sans_proregular"/>
              </a:rPr>
              <a:t>&lt;/</a:t>
            </a:r>
            <a:r>
              <a:rPr lang="en-US" dirty="0" err="1">
                <a:solidFill>
                  <a:srgbClr val="000080"/>
                </a:solidFill>
                <a:latin typeface="source_sans_proregular"/>
              </a:rPr>
              <a:t>ul</a:t>
            </a:r>
            <a:r>
              <a:rPr lang="en-US" dirty="0">
                <a:solidFill>
                  <a:srgbClr val="000080"/>
                </a:solidFill>
                <a:latin typeface="source_sans_proregular"/>
              </a:rPr>
              <a:t>&gt;</a:t>
            </a:r>
            <a:endParaRPr lang="en-US" b="0" i="0" dirty="0">
              <a:solidFill>
                <a:srgbClr val="333333"/>
              </a:solidFill>
              <a:effectLst/>
              <a:latin typeface="source_sans_proregular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26983" y="2956560"/>
            <a:ext cx="631507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97600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45720"/>
            <a:ext cx="9144000" cy="755015"/>
            <a:chOff x="0" y="0"/>
            <a:chExt cx="9144000" cy="755015"/>
          </a:xfrm>
        </p:grpSpPr>
        <p:sp>
          <p:nvSpPr>
            <p:cNvPr id="3" name="object 3"/>
            <p:cNvSpPr/>
            <p:nvPr/>
          </p:nvSpPr>
          <p:spPr>
            <a:xfrm>
              <a:off x="79247" y="103606"/>
              <a:ext cx="5847588" cy="6141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99770"/>
            </a:xfrm>
            <a:custGeom>
              <a:avLst/>
              <a:gdLst/>
              <a:ahLst/>
              <a:cxnLst/>
              <a:rect l="l" t="t" r="r" b="b"/>
              <a:pathLst>
                <a:path w="9144000" h="699770">
                  <a:moveTo>
                    <a:pt x="9144000" y="0"/>
                  </a:moveTo>
                  <a:lnTo>
                    <a:pt x="0" y="0"/>
                  </a:lnTo>
                  <a:lnTo>
                    <a:pt x="0" y="699515"/>
                  </a:lnTo>
                  <a:lnTo>
                    <a:pt x="9144000" y="69951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620" y="168020"/>
            <a:ext cx="548767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dirty="0"/>
              <a:t>Adjacent Sibling Selector (one next)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31</a:t>
            </a:fld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/>
              <a:t>CONFIDENTIAL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8DB6815-AD0D-4F3E-BE5B-4C0056EE34EC}"/>
              </a:ext>
            </a:extLst>
          </p:cNvPr>
          <p:cNvSpPr/>
          <p:nvPr/>
        </p:nvSpPr>
        <p:spPr>
          <a:xfrm>
            <a:off x="261620" y="104775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dirty="0">
                <a:latin typeface="source_sans_proregular"/>
              </a:rPr>
              <a:t>&lt;style&gt;</a:t>
            </a:r>
          </a:p>
          <a:p>
            <a:pPr fontAlgn="base"/>
            <a:r>
              <a:rPr lang="en-US" b="1" dirty="0">
                <a:latin typeface="source_sans_proregular"/>
              </a:rPr>
              <a:t>b</a:t>
            </a:r>
            <a:r>
              <a:rPr lang="en-US" dirty="0">
                <a:latin typeface="source_sans_proregular"/>
              </a:rPr>
              <a:t> + </a:t>
            </a:r>
            <a:r>
              <a:rPr lang="en-US" b="1" dirty="0" err="1">
                <a:latin typeface="source_sans_proregular"/>
              </a:rPr>
              <a:t>i</a:t>
            </a:r>
            <a:r>
              <a:rPr lang="en-US" dirty="0">
                <a:latin typeface="source_sans_proregular"/>
              </a:rPr>
              <a:t> {</a:t>
            </a:r>
          </a:p>
          <a:p>
            <a:pPr fontAlgn="base"/>
            <a:r>
              <a:rPr lang="en-US" dirty="0">
                <a:latin typeface="source_sans_proregular"/>
              </a:rPr>
              <a:t>color: red;</a:t>
            </a:r>
          </a:p>
          <a:p>
            <a:pPr fontAlgn="base"/>
            <a:r>
              <a:rPr lang="en-US" dirty="0">
                <a:latin typeface="source_sans_proregular"/>
              </a:rPr>
              <a:t>}</a:t>
            </a:r>
          </a:p>
          <a:p>
            <a:pPr fontAlgn="base"/>
            <a:r>
              <a:rPr lang="en-US" dirty="0">
                <a:latin typeface="source_sans_proregular"/>
              </a:rPr>
              <a:t>&lt;/style&gt;</a:t>
            </a:r>
          </a:p>
          <a:p>
            <a:pPr fontAlgn="base"/>
            <a:r>
              <a:rPr lang="en-US" dirty="0">
                <a:latin typeface="source_sans_proregular"/>
              </a:rPr>
              <a:t>&lt;p&gt;</a:t>
            </a:r>
            <a:r>
              <a:rPr lang="en-US" dirty="0" err="1">
                <a:latin typeface="source_sans_proregular"/>
              </a:rPr>
              <a:t>Lorem</a:t>
            </a:r>
            <a:r>
              <a:rPr lang="en-US" dirty="0">
                <a:latin typeface="source_sans_proregular"/>
              </a:rPr>
              <a:t> &lt;b&gt;</a:t>
            </a:r>
            <a:r>
              <a:rPr lang="en-US" dirty="0" err="1">
                <a:latin typeface="source_sans_proregular"/>
              </a:rPr>
              <a:t>ipsum</a:t>
            </a:r>
            <a:r>
              <a:rPr lang="en-US" dirty="0">
                <a:latin typeface="source_sans_proregular"/>
              </a:rPr>
              <a:t> &lt;/b&gt; dolor sit </a:t>
            </a:r>
            <a:r>
              <a:rPr lang="en-US" dirty="0" err="1">
                <a:latin typeface="source_sans_proregular"/>
              </a:rPr>
              <a:t>amet</a:t>
            </a:r>
            <a:r>
              <a:rPr lang="en-US" dirty="0">
                <a:latin typeface="source_sans_proregular"/>
              </a:rPr>
              <a:t>, &lt;</a:t>
            </a:r>
            <a:r>
              <a:rPr lang="en-US" dirty="0" err="1">
                <a:latin typeface="source_sans_proregular"/>
              </a:rPr>
              <a:t>i</a:t>
            </a:r>
            <a:r>
              <a:rPr lang="en-US" dirty="0">
                <a:latin typeface="source_sans_proregular"/>
              </a:rPr>
              <a:t>&gt;"first </a:t>
            </a:r>
            <a:r>
              <a:rPr lang="en-US" dirty="0" err="1">
                <a:latin typeface="source_sans_proregular"/>
              </a:rPr>
              <a:t>i</a:t>
            </a:r>
            <a:r>
              <a:rPr lang="en-US" dirty="0">
                <a:latin typeface="source_sans_proregular"/>
              </a:rPr>
              <a:t>"&lt;/</a:t>
            </a:r>
            <a:r>
              <a:rPr lang="en-US" dirty="0" err="1">
                <a:latin typeface="source_sans_proregular"/>
              </a:rPr>
              <a:t>i</a:t>
            </a:r>
            <a:r>
              <a:rPr lang="en-US" dirty="0">
                <a:latin typeface="source_sans_proregular"/>
              </a:rPr>
              <a:t>&gt; </a:t>
            </a:r>
            <a:r>
              <a:rPr lang="en-US" dirty="0" err="1">
                <a:latin typeface="source_sans_proregular"/>
              </a:rPr>
              <a:t>adipiscing</a:t>
            </a:r>
            <a:r>
              <a:rPr lang="en-US" dirty="0">
                <a:latin typeface="source_sans_proregular"/>
              </a:rPr>
              <a:t> &lt;</a:t>
            </a:r>
            <a:r>
              <a:rPr lang="en-US" dirty="0" err="1">
                <a:latin typeface="source_sans_proregular"/>
              </a:rPr>
              <a:t>i</a:t>
            </a:r>
            <a:r>
              <a:rPr lang="en-US" dirty="0">
                <a:latin typeface="source_sans_proregular"/>
              </a:rPr>
              <a:t>&gt;"second </a:t>
            </a:r>
            <a:r>
              <a:rPr lang="en-US" dirty="0" err="1">
                <a:latin typeface="source_sans_proregular"/>
              </a:rPr>
              <a:t>i</a:t>
            </a:r>
            <a:r>
              <a:rPr lang="en-US" dirty="0">
                <a:latin typeface="source_sans_proregular"/>
              </a:rPr>
              <a:t>"&lt;/</a:t>
            </a:r>
            <a:r>
              <a:rPr lang="en-US" dirty="0" err="1">
                <a:latin typeface="source_sans_proregular"/>
              </a:rPr>
              <a:t>i</a:t>
            </a:r>
            <a:r>
              <a:rPr lang="en-US" dirty="0">
                <a:latin typeface="source_sans_proregular"/>
              </a:rPr>
              <a:t>&gt; </a:t>
            </a:r>
            <a:r>
              <a:rPr lang="en-US" dirty="0" err="1">
                <a:latin typeface="source_sans_proregular"/>
              </a:rPr>
              <a:t>elit</a:t>
            </a:r>
            <a:r>
              <a:rPr lang="en-US" dirty="0">
                <a:latin typeface="source_sans_proregular"/>
              </a:rPr>
              <a:t>.&lt;/p&gt;</a:t>
            </a:r>
          </a:p>
          <a:p>
            <a:pPr fontAlgn="base"/>
            <a:endParaRPr lang="en-US" b="0" i="0" dirty="0">
              <a:effectLst/>
              <a:latin typeface="source_sans_proregular"/>
            </a:endParaRPr>
          </a:p>
          <a:p>
            <a:pPr fontAlgn="base"/>
            <a:r>
              <a:rPr lang="en-US" b="1" i="0" dirty="0">
                <a:effectLst/>
                <a:latin typeface="source_sans_proregular"/>
              </a:rPr>
              <a:t>Demo: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F24803E-3164-44BA-863D-69327292218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0422" y="3901440"/>
            <a:ext cx="8903589" cy="6480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68829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45720"/>
            <a:ext cx="9144000" cy="755015"/>
            <a:chOff x="0" y="0"/>
            <a:chExt cx="9144000" cy="755015"/>
          </a:xfrm>
        </p:grpSpPr>
        <p:sp>
          <p:nvSpPr>
            <p:cNvPr id="3" name="object 3"/>
            <p:cNvSpPr/>
            <p:nvPr/>
          </p:nvSpPr>
          <p:spPr>
            <a:xfrm>
              <a:off x="79247" y="103606"/>
              <a:ext cx="5847588" cy="6141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99770"/>
            </a:xfrm>
            <a:custGeom>
              <a:avLst/>
              <a:gdLst/>
              <a:ahLst/>
              <a:cxnLst/>
              <a:rect l="l" t="t" r="r" b="b"/>
              <a:pathLst>
                <a:path w="9144000" h="699770">
                  <a:moveTo>
                    <a:pt x="9144000" y="0"/>
                  </a:moveTo>
                  <a:lnTo>
                    <a:pt x="0" y="0"/>
                  </a:lnTo>
                  <a:lnTo>
                    <a:pt x="0" y="699515"/>
                  </a:lnTo>
                  <a:lnTo>
                    <a:pt x="9144000" y="69951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620" y="168020"/>
            <a:ext cx="548767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dirty="0"/>
              <a:t>General Sibling Selector (all next)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32</a:t>
            </a:fld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/>
              <a:t>CONFIDENTIAL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2ACDA33-ED4D-478D-81B9-45A55491C712}"/>
              </a:ext>
            </a:extLst>
          </p:cNvPr>
          <p:cNvSpPr/>
          <p:nvPr/>
        </p:nvSpPr>
        <p:spPr>
          <a:xfrm>
            <a:off x="457200" y="97155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>
                <a:solidFill>
                  <a:srgbClr val="000080"/>
                </a:solidFill>
                <a:latin typeface="source_sans_proregular"/>
              </a:rPr>
              <a:t>&lt;style&gt;</a:t>
            </a:r>
            <a:endParaRPr lang="en-US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 b="1">
                <a:solidFill>
                  <a:srgbClr val="333333"/>
                </a:solidFill>
                <a:latin typeface="source_sans_proregular"/>
              </a:rPr>
              <a:t>b</a:t>
            </a:r>
            <a:r>
              <a:rPr lang="en-US">
                <a:solidFill>
                  <a:srgbClr val="333333"/>
                </a:solidFill>
                <a:latin typeface="source_sans_proregular"/>
              </a:rPr>
              <a:t> ~ </a:t>
            </a:r>
            <a:r>
              <a:rPr lang="en-US" b="1" err="1">
                <a:solidFill>
                  <a:srgbClr val="333333"/>
                </a:solidFill>
                <a:latin typeface="source_sans_proregular"/>
              </a:rPr>
              <a:t>i</a:t>
            </a:r>
            <a:r>
              <a:rPr lang="en-US">
                <a:solidFill>
                  <a:srgbClr val="333333"/>
                </a:solidFill>
                <a:latin typeface="source_sans_proregular"/>
              </a:rPr>
              <a:t> {</a:t>
            </a:r>
          </a:p>
          <a:p>
            <a:pPr fontAlgn="base"/>
            <a:r>
              <a:rPr lang="en-US">
                <a:solidFill>
                  <a:srgbClr val="000080"/>
                </a:solidFill>
                <a:latin typeface="source_sans_proregular"/>
              </a:rPr>
              <a:t>color</a:t>
            </a:r>
            <a:r>
              <a:rPr lang="en-US">
                <a:solidFill>
                  <a:srgbClr val="333333"/>
                </a:solidFill>
                <a:latin typeface="source_sans_proregular"/>
              </a:rPr>
              <a:t>: red;</a:t>
            </a:r>
          </a:p>
          <a:p>
            <a:pPr fontAlgn="base"/>
            <a:r>
              <a:rPr lang="en-US">
                <a:solidFill>
                  <a:srgbClr val="333333"/>
                </a:solidFill>
                <a:latin typeface="source_sans_proregular"/>
              </a:rPr>
              <a:t>}</a:t>
            </a:r>
          </a:p>
          <a:p>
            <a:pPr fontAlgn="base"/>
            <a:r>
              <a:rPr lang="en-US">
                <a:solidFill>
                  <a:srgbClr val="000080"/>
                </a:solidFill>
                <a:latin typeface="source_sans_proregular"/>
              </a:rPr>
              <a:t>&lt;/style&gt;</a:t>
            </a:r>
            <a:endParaRPr lang="en-US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>
                <a:solidFill>
                  <a:srgbClr val="000080"/>
                </a:solidFill>
                <a:latin typeface="source_sans_proregular"/>
              </a:rPr>
              <a:t>&lt;p&gt;</a:t>
            </a:r>
            <a:r>
              <a:rPr lang="en-US">
                <a:solidFill>
                  <a:srgbClr val="333333"/>
                </a:solidFill>
                <a:latin typeface="source_sans_proregular"/>
              </a:rPr>
              <a:t>Lorem </a:t>
            </a:r>
            <a:r>
              <a:rPr lang="en-US">
                <a:solidFill>
                  <a:srgbClr val="000080"/>
                </a:solidFill>
                <a:latin typeface="source_sans_proregular"/>
              </a:rPr>
              <a:t>&lt;b&gt;</a:t>
            </a:r>
            <a:r>
              <a:rPr lang="en-US">
                <a:solidFill>
                  <a:srgbClr val="333333"/>
                </a:solidFill>
                <a:latin typeface="source_sans_proregular"/>
              </a:rPr>
              <a:t>ipsum </a:t>
            </a:r>
            <a:r>
              <a:rPr lang="en-US">
                <a:solidFill>
                  <a:srgbClr val="000080"/>
                </a:solidFill>
                <a:latin typeface="source_sans_proregular"/>
              </a:rPr>
              <a:t>&lt;/b&gt;</a:t>
            </a:r>
            <a:r>
              <a:rPr lang="en-US">
                <a:solidFill>
                  <a:srgbClr val="333333"/>
                </a:solidFill>
                <a:latin typeface="source_sans_proregular"/>
              </a:rPr>
              <a:t> dolor sit </a:t>
            </a:r>
            <a:r>
              <a:rPr lang="en-US" err="1">
                <a:solidFill>
                  <a:srgbClr val="333333"/>
                </a:solidFill>
                <a:latin typeface="source_sans_proregular"/>
              </a:rPr>
              <a:t>amet</a:t>
            </a:r>
            <a:r>
              <a:rPr lang="en-US">
                <a:solidFill>
                  <a:srgbClr val="333333"/>
                </a:solidFill>
                <a:latin typeface="source_sans_proregular"/>
              </a:rPr>
              <a:t>, </a:t>
            </a:r>
            <a:r>
              <a:rPr lang="en-US">
                <a:solidFill>
                  <a:srgbClr val="000080"/>
                </a:solidFill>
                <a:latin typeface="source_sans_proregular"/>
              </a:rPr>
              <a:t>&lt;</a:t>
            </a:r>
            <a:r>
              <a:rPr lang="en-US" err="1">
                <a:solidFill>
                  <a:srgbClr val="000080"/>
                </a:solidFill>
                <a:latin typeface="source_sans_proregular"/>
              </a:rPr>
              <a:t>i</a:t>
            </a:r>
            <a:r>
              <a:rPr lang="en-US">
                <a:solidFill>
                  <a:srgbClr val="000080"/>
                </a:solidFill>
                <a:latin typeface="source_sans_proregular"/>
              </a:rPr>
              <a:t>&gt;</a:t>
            </a:r>
            <a:r>
              <a:rPr lang="en-US">
                <a:solidFill>
                  <a:srgbClr val="333333"/>
                </a:solidFill>
                <a:latin typeface="source_sans_proregular"/>
              </a:rPr>
              <a:t>"first </a:t>
            </a:r>
            <a:r>
              <a:rPr lang="en-US" err="1">
                <a:solidFill>
                  <a:srgbClr val="333333"/>
                </a:solidFill>
                <a:latin typeface="source_sans_proregular"/>
              </a:rPr>
              <a:t>i</a:t>
            </a:r>
            <a:r>
              <a:rPr lang="en-US">
                <a:solidFill>
                  <a:srgbClr val="333333"/>
                </a:solidFill>
                <a:latin typeface="source_sans_proregular"/>
              </a:rPr>
              <a:t>"</a:t>
            </a:r>
            <a:r>
              <a:rPr lang="en-US">
                <a:solidFill>
                  <a:srgbClr val="000080"/>
                </a:solidFill>
                <a:latin typeface="source_sans_proregular"/>
              </a:rPr>
              <a:t>&lt;/</a:t>
            </a:r>
            <a:r>
              <a:rPr lang="en-US" err="1">
                <a:solidFill>
                  <a:srgbClr val="000080"/>
                </a:solidFill>
                <a:latin typeface="source_sans_proregular"/>
              </a:rPr>
              <a:t>i</a:t>
            </a:r>
            <a:r>
              <a:rPr lang="en-US">
                <a:solidFill>
                  <a:srgbClr val="000080"/>
                </a:solidFill>
                <a:latin typeface="source_sans_proregular"/>
              </a:rPr>
              <a:t>&gt;</a:t>
            </a:r>
            <a:r>
              <a:rPr lang="en-US">
                <a:solidFill>
                  <a:srgbClr val="333333"/>
                </a:solidFill>
                <a:latin typeface="source_sans_proregular"/>
              </a:rPr>
              <a:t> </a:t>
            </a:r>
            <a:r>
              <a:rPr lang="en-US" err="1">
                <a:solidFill>
                  <a:srgbClr val="333333"/>
                </a:solidFill>
                <a:latin typeface="source_sans_proregular"/>
              </a:rPr>
              <a:t>adipiscing</a:t>
            </a:r>
            <a:r>
              <a:rPr lang="en-US">
                <a:solidFill>
                  <a:srgbClr val="333333"/>
                </a:solidFill>
                <a:latin typeface="source_sans_proregular"/>
              </a:rPr>
              <a:t> </a:t>
            </a:r>
            <a:r>
              <a:rPr lang="en-US">
                <a:solidFill>
                  <a:srgbClr val="000080"/>
                </a:solidFill>
                <a:latin typeface="source_sans_proregular"/>
              </a:rPr>
              <a:t>&lt;</a:t>
            </a:r>
            <a:r>
              <a:rPr lang="en-US" err="1">
                <a:solidFill>
                  <a:srgbClr val="000080"/>
                </a:solidFill>
                <a:latin typeface="source_sans_proregular"/>
              </a:rPr>
              <a:t>i</a:t>
            </a:r>
            <a:r>
              <a:rPr lang="en-US">
                <a:solidFill>
                  <a:srgbClr val="000080"/>
                </a:solidFill>
                <a:latin typeface="source_sans_proregular"/>
              </a:rPr>
              <a:t>&gt;</a:t>
            </a:r>
            <a:r>
              <a:rPr lang="en-US">
                <a:solidFill>
                  <a:srgbClr val="333333"/>
                </a:solidFill>
                <a:latin typeface="source_sans_proregular"/>
              </a:rPr>
              <a:t>"second </a:t>
            </a:r>
            <a:r>
              <a:rPr lang="en-US" err="1">
                <a:solidFill>
                  <a:srgbClr val="333333"/>
                </a:solidFill>
                <a:latin typeface="source_sans_proregular"/>
              </a:rPr>
              <a:t>i</a:t>
            </a:r>
            <a:r>
              <a:rPr lang="en-US">
                <a:solidFill>
                  <a:srgbClr val="333333"/>
                </a:solidFill>
                <a:latin typeface="source_sans_proregular"/>
              </a:rPr>
              <a:t>"</a:t>
            </a:r>
            <a:r>
              <a:rPr lang="en-US">
                <a:solidFill>
                  <a:srgbClr val="000080"/>
                </a:solidFill>
                <a:latin typeface="source_sans_proregular"/>
              </a:rPr>
              <a:t>&lt;/</a:t>
            </a:r>
            <a:r>
              <a:rPr lang="en-US" err="1">
                <a:solidFill>
                  <a:srgbClr val="000080"/>
                </a:solidFill>
                <a:latin typeface="source_sans_proregular"/>
              </a:rPr>
              <a:t>i</a:t>
            </a:r>
            <a:r>
              <a:rPr lang="en-US">
                <a:solidFill>
                  <a:srgbClr val="000080"/>
                </a:solidFill>
                <a:latin typeface="source_sans_proregular"/>
              </a:rPr>
              <a:t>&gt;</a:t>
            </a:r>
            <a:r>
              <a:rPr lang="en-US">
                <a:solidFill>
                  <a:srgbClr val="333333"/>
                </a:solidFill>
                <a:latin typeface="source_sans_proregular"/>
              </a:rPr>
              <a:t> </a:t>
            </a:r>
            <a:r>
              <a:rPr lang="en-US" err="1">
                <a:solidFill>
                  <a:srgbClr val="333333"/>
                </a:solidFill>
                <a:latin typeface="source_sans_proregular"/>
              </a:rPr>
              <a:t>elit</a:t>
            </a:r>
            <a:r>
              <a:rPr lang="en-US">
                <a:solidFill>
                  <a:srgbClr val="333333"/>
                </a:solidFill>
                <a:latin typeface="source_sans_proregular"/>
              </a:rPr>
              <a:t>.</a:t>
            </a:r>
            <a:r>
              <a:rPr lang="en-US">
                <a:solidFill>
                  <a:srgbClr val="000080"/>
                </a:solidFill>
                <a:latin typeface="source_sans_proregular"/>
              </a:rPr>
              <a:t>&lt;/p&gt;</a:t>
            </a:r>
            <a:endParaRPr lang="en-US" b="0" i="0">
              <a:solidFill>
                <a:srgbClr val="333333"/>
              </a:solidFill>
              <a:effectLst/>
              <a:latin typeface="source_sans_proregular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7361B25-4323-4640-BF35-E600AE79085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878" y="3675786"/>
            <a:ext cx="6143625" cy="4381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22674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45720"/>
            <a:ext cx="9144000" cy="755015"/>
            <a:chOff x="0" y="0"/>
            <a:chExt cx="9144000" cy="755015"/>
          </a:xfrm>
        </p:grpSpPr>
        <p:sp>
          <p:nvSpPr>
            <p:cNvPr id="3" name="object 3"/>
            <p:cNvSpPr/>
            <p:nvPr/>
          </p:nvSpPr>
          <p:spPr>
            <a:xfrm>
              <a:off x="79247" y="103606"/>
              <a:ext cx="5847588" cy="6141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99770"/>
            </a:xfrm>
            <a:custGeom>
              <a:avLst/>
              <a:gdLst/>
              <a:ahLst/>
              <a:cxnLst/>
              <a:rect l="l" t="t" r="r" b="b"/>
              <a:pathLst>
                <a:path w="9144000" h="699770">
                  <a:moveTo>
                    <a:pt x="9144000" y="0"/>
                  </a:moveTo>
                  <a:lnTo>
                    <a:pt x="0" y="0"/>
                  </a:lnTo>
                  <a:lnTo>
                    <a:pt x="0" y="699515"/>
                  </a:lnTo>
                  <a:lnTo>
                    <a:pt x="9144000" y="69951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620" y="168020"/>
            <a:ext cx="548767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/>
              <a:t>Child Selector</a:t>
            </a:r>
            <a:br>
              <a:rPr lang="en-US"/>
            </a:br>
            <a:endParaRPr lang="en-US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33</a:t>
            </a:fld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/>
              <a:t>CONFIDENTIAL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3D56504-9815-4E65-85C7-15CD524EE1F5}"/>
              </a:ext>
            </a:extLst>
          </p:cNvPr>
          <p:cNvSpPr/>
          <p:nvPr/>
        </p:nvSpPr>
        <p:spPr>
          <a:xfrm>
            <a:off x="257810" y="879062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&lt;style&gt;</a:t>
            </a:r>
            <a:endParaRPr lang="en-US" sz="1600" dirty="0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 sz="1600" b="1" dirty="0">
                <a:solidFill>
                  <a:srgbClr val="333333"/>
                </a:solidFill>
                <a:latin typeface="source_sans_proregular"/>
              </a:rPr>
              <a:t>h2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 {</a:t>
            </a:r>
          </a:p>
          <a:p>
            <a:pPr fontAlgn="base"/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color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: green;</a:t>
            </a:r>
          </a:p>
          <a:p>
            <a:pPr fontAlgn="base"/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margin-top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: </a:t>
            </a:r>
            <a:r>
              <a:rPr lang="en-US" sz="1600" dirty="0">
                <a:solidFill>
                  <a:srgbClr val="008080"/>
                </a:solidFill>
                <a:latin typeface="source_sans_proregular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;</a:t>
            </a:r>
          </a:p>
          <a:p>
            <a:pPr fontAlgn="base"/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}</a:t>
            </a:r>
          </a:p>
          <a:p>
            <a:pPr fontAlgn="base"/>
            <a:r>
              <a:rPr lang="en-US" sz="1600" b="1" dirty="0">
                <a:solidFill>
                  <a:srgbClr val="333333"/>
                </a:solidFill>
                <a:latin typeface="source_sans_proregular"/>
              </a:rPr>
              <a:t>h1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 + </a:t>
            </a:r>
            <a:r>
              <a:rPr lang="en-US" sz="1600" b="1" dirty="0">
                <a:solidFill>
                  <a:srgbClr val="333333"/>
                </a:solidFill>
                <a:latin typeface="source_sans_proregular"/>
              </a:rPr>
              <a:t>h2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 {</a:t>
            </a:r>
          </a:p>
          <a:p>
            <a:pPr fontAlgn="base"/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margin-top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: </a:t>
            </a:r>
            <a:r>
              <a:rPr lang="en-US" sz="1600" dirty="0">
                <a:solidFill>
                  <a:srgbClr val="008080"/>
                </a:solidFill>
                <a:latin typeface="source_sans_proregular"/>
              </a:rPr>
              <a:t>30px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;</a:t>
            </a:r>
          </a:p>
          <a:p>
            <a:pPr fontAlgn="base"/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color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: blue;</a:t>
            </a:r>
          </a:p>
          <a:p>
            <a:pPr fontAlgn="base"/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}</a:t>
            </a:r>
          </a:p>
          <a:p>
            <a:pPr fontAlgn="base"/>
            <a:r>
              <a:rPr lang="en-US" sz="1600" b="1" dirty="0">
                <a:solidFill>
                  <a:srgbClr val="333333"/>
                </a:solidFill>
                <a:latin typeface="source_sans_proregular"/>
              </a:rPr>
              <a:t>p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 .name {</a:t>
            </a:r>
          </a:p>
          <a:p>
            <a:pPr fontAlgn="base"/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outline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: dotted </a:t>
            </a:r>
            <a:r>
              <a:rPr lang="en-US" sz="1600" dirty="0">
                <a:solidFill>
                  <a:srgbClr val="008080"/>
                </a:solidFill>
                <a:latin typeface="source_sans_proregular"/>
              </a:rPr>
              <a:t>#333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source_sans_proregular"/>
              </a:rPr>
              <a:t>1px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;</a:t>
            </a:r>
          </a:p>
          <a:p>
            <a:pPr fontAlgn="base"/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}</a:t>
            </a:r>
          </a:p>
          <a:p>
            <a:pPr fontAlgn="base"/>
            <a:r>
              <a:rPr lang="en-US" sz="1600" b="1" dirty="0">
                <a:solidFill>
                  <a:srgbClr val="333333"/>
                </a:solidFill>
                <a:latin typeface="source_sans_proregular"/>
              </a:rPr>
              <a:t>p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 &gt; .name {</a:t>
            </a:r>
          </a:p>
          <a:p>
            <a:pPr fontAlgn="base"/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color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: red;</a:t>
            </a:r>
          </a:p>
          <a:p>
            <a:pPr fontAlgn="base"/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}</a:t>
            </a:r>
          </a:p>
          <a:p>
            <a:pPr fontAlgn="base"/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&lt;/style&gt;</a:t>
            </a:r>
            <a:endParaRPr lang="en-US" sz="1600" dirty="0">
              <a:solidFill>
                <a:srgbClr val="333333"/>
              </a:solidFill>
              <a:latin typeface="source_sans_proregular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87311B9-E10E-40E5-BB1D-6A0AFD3ECB5B}"/>
              </a:ext>
            </a:extLst>
          </p:cNvPr>
          <p:cNvSpPr/>
          <p:nvPr/>
        </p:nvSpPr>
        <p:spPr>
          <a:xfrm>
            <a:off x="2652521" y="86487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&lt;h1&gt;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Heading 1</a:t>
            </a:r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&lt;/h1&gt;</a:t>
            </a:r>
            <a:endParaRPr lang="en-US" sz="1600" dirty="0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&lt;h2&gt;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Heading 2</a:t>
            </a:r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&lt;/h2&gt;</a:t>
            </a:r>
            <a:endParaRPr lang="en-US" sz="1600" dirty="0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&lt;h2&gt;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Heading 2</a:t>
            </a:r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&lt;/h2&gt;</a:t>
            </a:r>
            <a:endParaRPr lang="en-US" sz="1600" dirty="0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&lt;h2&gt;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Heading 2</a:t>
            </a:r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&lt;/h2&gt;</a:t>
            </a:r>
            <a:endParaRPr lang="en-US" sz="1600" dirty="0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&lt;p&gt;</a:t>
            </a:r>
            <a:endParaRPr lang="en-US" sz="1600" dirty="0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 sz="1600" dirty="0" err="1">
                <a:solidFill>
                  <a:srgbClr val="333333"/>
                </a:solidFill>
                <a:latin typeface="source_sans_proregular"/>
              </a:rPr>
              <a:t>Lorem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&lt;</a:t>
            </a:r>
            <a:r>
              <a:rPr lang="en-US" sz="1600" dirty="0" err="1">
                <a:solidFill>
                  <a:srgbClr val="000080"/>
                </a:solidFill>
                <a:latin typeface="source_sans_proregular"/>
              </a:rPr>
              <a:t>i</a:t>
            </a:r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source_sans_proregular"/>
              </a:rPr>
              <a:t>class</a:t>
            </a:r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=</a:t>
            </a:r>
            <a:r>
              <a:rPr lang="en-US" sz="1600" dirty="0">
                <a:solidFill>
                  <a:srgbClr val="DD1144"/>
                </a:solidFill>
                <a:latin typeface="source_sans_proregular"/>
              </a:rPr>
              <a:t>"name"</a:t>
            </a:r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&gt;</a:t>
            </a:r>
            <a:r>
              <a:rPr lang="en-US" sz="1600" dirty="0" err="1">
                <a:solidFill>
                  <a:srgbClr val="333333"/>
                </a:solidFill>
                <a:latin typeface="source_sans_proregular"/>
              </a:rPr>
              <a:t>ipsum</a:t>
            </a:r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&lt;/</a:t>
            </a:r>
            <a:r>
              <a:rPr lang="en-US" sz="1600" dirty="0" err="1">
                <a:solidFill>
                  <a:srgbClr val="000080"/>
                </a:solidFill>
                <a:latin typeface="source_sans_proregular"/>
              </a:rPr>
              <a:t>i</a:t>
            </a:r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 </a:t>
            </a:r>
            <a:endParaRPr lang="uk-UA" sz="1600" dirty="0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dolor </a:t>
            </a:r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&lt;span&gt;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sit</a:t>
            </a:r>
          </a:p>
          <a:p>
            <a:pPr fontAlgn="base"/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&lt;</a:t>
            </a:r>
            <a:r>
              <a:rPr lang="en-US" sz="1600" dirty="0" err="1">
                <a:solidFill>
                  <a:srgbClr val="000080"/>
                </a:solidFill>
                <a:latin typeface="source_sans_proregular"/>
              </a:rPr>
              <a:t>i</a:t>
            </a:r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source_sans_proregular"/>
              </a:rPr>
              <a:t>class</a:t>
            </a:r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=</a:t>
            </a:r>
            <a:r>
              <a:rPr lang="en-US" sz="1600" dirty="0">
                <a:solidFill>
                  <a:srgbClr val="DD1144"/>
                </a:solidFill>
                <a:latin typeface="source_sans_proregular"/>
              </a:rPr>
              <a:t>"name"</a:t>
            </a:r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&gt;</a:t>
            </a:r>
            <a:r>
              <a:rPr lang="en-US" sz="1600" dirty="0" err="1">
                <a:solidFill>
                  <a:srgbClr val="333333"/>
                </a:solidFill>
                <a:latin typeface="source_sans_proregular"/>
              </a:rPr>
              <a:t>amet</a:t>
            </a:r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&lt;/</a:t>
            </a:r>
            <a:r>
              <a:rPr lang="en-US" sz="1600" dirty="0" err="1">
                <a:solidFill>
                  <a:srgbClr val="000080"/>
                </a:solidFill>
                <a:latin typeface="source_sans_proregular"/>
              </a:rPr>
              <a:t>i</a:t>
            </a:r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&gt;&lt;/span&gt;</a:t>
            </a:r>
            <a:endParaRPr lang="en-US" sz="1600" dirty="0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&lt;/p&gt;</a:t>
            </a:r>
            <a:endParaRPr lang="en-US" sz="1600" dirty="0">
              <a:solidFill>
                <a:srgbClr val="333333"/>
              </a:solidFill>
              <a:latin typeface="source_sans_proregular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E057590-0ED0-4B84-92DA-FAF1757544B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36920" y="797038"/>
            <a:ext cx="3307080" cy="35192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65657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8627"/>
              </a:srgbClr>
            </a:outerShdw>
          </a:effectLst>
        </p:spPr>
        <p:txBody>
          <a:bodyPr spcFirstLastPara="1" wrap="square" lIns="205725" tIns="25706" rIns="51431" bIns="25706" anchor="ctr" anchorCtr="0">
            <a:noAutofit/>
          </a:bodyPr>
          <a:lstStyle/>
          <a:p>
            <a:pPr marL="0" indent="0" rtl="0">
              <a:spcBef>
                <a:spcPts val="0"/>
              </a:spcBef>
            </a:pPr>
            <a:r>
              <a:rPr lang="en-US" dirty="0"/>
              <a:t>Attribute selectors</a:t>
            </a:r>
            <a:endParaRPr dirty="0"/>
          </a:p>
        </p:txBody>
      </p:sp>
      <p:sp>
        <p:nvSpPr>
          <p:cNvPr id="322" name="Google Shape;322;p21"/>
          <p:cNvSpPr/>
          <p:nvPr/>
        </p:nvSpPr>
        <p:spPr>
          <a:xfrm>
            <a:off x="162989" y="2071873"/>
            <a:ext cx="2204883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Selects all elements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400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a target attribute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1"/>
          <p:cNvSpPr/>
          <p:nvPr/>
        </p:nvSpPr>
        <p:spPr>
          <a:xfrm>
            <a:off x="288326" y="1202725"/>
            <a:ext cx="1528120" cy="663146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1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[target]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1"/>
          <p:cNvSpPr/>
          <p:nvPr/>
        </p:nvSpPr>
        <p:spPr>
          <a:xfrm>
            <a:off x="2627868" y="1194489"/>
            <a:ext cx="1528120" cy="663146"/>
          </a:xfrm>
          <a:prstGeom prst="roundRect">
            <a:avLst>
              <a:gd name="adj" fmla="val 16667"/>
            </a:avLst>
          </a:prstGeom>
          <a:solidFill>
            <a:srgbClr val="BF9000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1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[title~=flower]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1"/>
          <p:cNvSpPr/>
          <p:nvPr/>
        </p:nvSpPr>
        <p:spPr>
          <a:xfrm>
            <a:off x="4889162" y="1194487"/>
            <a:ext cx="1595682" cy="663146"/>
          </a:xfrm>
          <a:prstGeom prst="roundRect">
            <a:avLst>
              <a:gd name="adj" fmla="val 16667"/>
            </a:avLst>
          </a:prstGeom>
          <a:solidFill>
            <a:srgbClr val="A8D08C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1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a[href^="https"]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1"/>
          <p:cNvSpPr/>
          <p:nvPr/>
        </p:nvSpPr>
        <p:spPr>
          <a:xfrm>
            <a:off x="1392195" y="3183927"/>
            <a:ext cx="1528120" cy="663146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1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[target=_blank]</a:t>
            </a: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1"/>
          <p:cNvSpPr/>
          <p:nvPr/>
        </p:nvSpPr>
        <p:spPr>
          <a:xfrm>
            <a:off x="1344159" y="3987172"/>
            <a:ext cx="2092592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Selects all elements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400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target="_blank"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1"/>
          <p:cNvSpPr/>
          <p:nvPr/>
        </p:nvSpPr>
        <p:spPr>
          <a:xfrm>
            <a:off x="2508422" y="2087719"/>
            <a:ext cx="4572000" cy="117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Selects all elements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400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a title attribute 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400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containing the word 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400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"flower"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1"/>
          <p:cNvSpPr/>
          <p:nvPr/>
        </p:nvSpPr>
        <p:spPr>
          <a:xfrm>
            <a:off x="7092782" y="1198606"/>
            <a:ext cx="1528120" cy="66314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1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a[href*="w3c"]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1"/>
          <p:cNvSpPr/>
          <p:nvPr/>
        </p:nvSpPr>
        <p:spPr>
          <a:xfrm>
            <a:off x="3657609" y="3188044"/>
            <a:ext cx="1528120" cy="663146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1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[lang|=en]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1"/>
          <p:cNvSpPr/>
          <p:nvPr/>
        </p:nvSpPr>
        <p:spPr>
          <a:xfrm>
            <a:off x="5993045" y="3188044"/>
            <a:ext cx="1528120" cy="663146"/>
          </a:xfrm>
          <a:prstGeom prst="roundRect">
            <a:avLst>
              <a:gd name="adj" fmla="val 16667"/>
            </a:avLst>
          </a:prstGeom>
          <a:solidFill>
            <a:srgbClr val="C55A1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1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a[href$=".pdf"]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1"/>
          <p:cNvSpPr/>
          <p:nvPr/>
        </p:nvSpPr>
        <p:spPr>
          <a:xfrm>
            <a:off x="3571102" y="3990659"/>
            <a:ext cx="2402977" cy="11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Selects all elements</a:t>
            </a: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4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a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attribute</a:t>
            </a: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4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starting with "en"</a:t>
            </a: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1"/>
          <p:cNvSpPr/>
          <p:nvPr/>
        </p:nvSpPr>
        <p:spPr>
          <a:xfrm>
            <a:off x="4794421" y="2112433"/>
            <a:ext cx="2014152" cy="992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Selects every &lt;a&gt; 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 whose href 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value begins 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"https"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1"/>
          <p:cNvSpPr/>
          <p:nvPr/>
        </p:nvSpPr>
        <p:spPr>
          <a:xfrm>
            <a:off x="5906531" y="4003015"/>
            <a:ext cx="3034270" cy="90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Selects every &lt;a&gt; element 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400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whose href attribute value 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400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ends with ".pdf"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1"/>
          <p:cNvSpPr/>
          <p:nvPr/>
        </p:nvSpPr>
        <p:spPr>
          <a:xfrm>
            <a:off x="6967152" y="2124789"/>
            <a:ext cx="2176849" cy="992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Selects every &lt;a&gt; 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 whose href 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value contains 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substring "w3c"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45720"/>
            <a:ext cx="9144000" cy="755015"/>
            <a:chOff x="0" y="0"/>
            <a:chExt cx="9144000" cy="755015"/>
          </a:xfrm>
        </p:grpSpPr>
        <p:sp>
          <p:nvSpPr>
            <p:cNvPr id="3" name="object 3"/>
            <p:cNvSpPr/>
            <p:nvPr/>
          </p:nvSpPr>
          <p:spPr>
            <a:xfrm>
              <a:off x="79247" y="103606"/>
              <a:ext cx="5847588" cy="6141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99770"/>
            </a:xfrm>
            <a:custGeom>
              <a:avLst/>
              <a:gdLst/>
              <a:ahLst/>
              <a:cxnLst/>
              <a:rect l="l" t="t" r="r" b="b"/>
              <a:pathLst>
                <a:path w="9144000" h="699770">
                  <a:moveTo>
                    <a:pt x="9144000" y="0"/>
                  </a:moveTo>
                  <a:lnTo>
                    <a:pt x="0" y="0"/>
                  </a:lnTo>
                  <a:lnTo>
                    <a:pt x="0" y="699515"/>
                  </a:lnTo>
                  <a:lnTo>
                    <a:pt x="9144000" y="69951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620" y="168020"/>
            <a:ext cx="548767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/>
              <a:t>Attributes selectors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35</a:t>
            </a:fld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/>
              <a:t>CONFIDENTIAL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8F22510-7D30-4C4A-8696-01277DDE7037}"/>
              </a:ext>
            </a:extLst>
          </p:cNvPr>
          <p:cNvSpPr/>
          <p:nvPr/>
        </p:nvSpPr>
        <p:spPr>
          <a:xfrm>
            <a:off x="381000" y="646830"/>
            <a:ext cx="4572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&lt;style&gt;</a:t>
            </a:r>
            <a:endParaRPr lang="en-US" sz="1600" dirty="0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[title] {</a:t>
            </a:r>
          </a:p>
          <a:p>
            <a:pPr fontAlgn="base"/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color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: maroon;</a:t>
            </a:r>
          </a:p>
          <a:p>
            <a:pPr fontAlgn="base"/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}</a:t>
            </a:r>
          </a:p>
          <a:p>
            <a:pPr fontAlgn="base"/>
            <a:r>
              <a:rPr lang="en-US" sz="1600" b="1" dirty="0">
                <a:solidFill>
                  <a:srgbClr val="333333"/>
                </a:solidFill>
                <a:latin typeface="source_sans_proregular"/>
              </a:rPr>
              <a:t>a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[</a:t>
            </a:r>
            <a:r>
              <a:rPr lang="en-US" sz="1600" dirty="0" err="1">
                <a:solidFill>
                  <a:srgbClr val="333333"/>
                </a:solidFill>
                <a:latin typeface="source_sans_proregular"/>
              </a:rPr>
              <a:t>href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] {</a:t>
            </a:r>
          </a:p>
          <a:p>
            <a:pPr fontAlgn="base"/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background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: green;</a:t>
            </a:r>
          </a:p>
          <a:p>
            <a:pPr fontAlgn="base"/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}</a:t>
            </a:r>
          </a:p>
          <a:p>
            <a:pPr fontAlgn="base"/>
            <a:r>
              <a:rPr lang="en-US" sz="1600" b="1" dirty="0">
                <a:solidFill>
                  <a:srgbClr val="333333"/>
                </a:solidFill>
                <a:latin typeface="source_sans_proregular"/>
              </a:rPr>
              <a:t>a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[target="_blank"] {</a:t>
            </a:r>
          </a:p>
          <a:p>
            <a:pPr fontAlgn="base"/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background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: </a:t>
            </a:r>
            <a:r>
              <a:rPr lang="en-US" sz="1600" dirty="0">
                <a:solidFill>
                  <a:srgbClr val="008080"/>
                </a:solidFill>
                <a:latin typeface="source_sans_proregular"/>
              </a:rPr>
              <a:t>#</a:t>
            </a:r>
            <a:r>
              <a:rPr lang="en-US" sz="1600" dirty="0" err="1">
                <a:solidFill>
                  <a:srgbClr val="008080"/>
                </a:solidFill>
                <a:latin typeface="source_sans_proregular"/>
              </a:rPr>
              <a:t>ccc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;</a:t>
            </a:r>
          </a:p>
          <a:p>
            <a:pPr fontAlgn="base"/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padding-left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: </a:t>
            </a:r>
            <a:r>
              <a:rPr lang="en-US" sz="1600" dirty="0">
                <a:solidFill>
                  <a:srgbClr val="008080"/>
                </a:solidFill>
                <a:latin typeface="source_sans_proregular"/>
              </a:rPr>
              <a:t>15px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;</a:t>
            </a:r>
          </a:p>
          <a:p>
            <a:pPr fontAlgn="base"/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}</a:t>
            </a:r>
          </a:p>
          <a:p>
            <a:pPr fontAlgn="base"/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&lt;/style&gt;</a:t>
            </a:r>
            <a:endParaRPr lang="en-US" sz="1600" dirty="0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&lt;q </a:t>
            </a:r>
            <a:r>
              <a:rPr lang="en-US" sz="1600" dirty="0">
                <a:solidFill>
                  <a:srgbClr val="008080"/>
                </a:solidFill>
                <a:latin typeface="source_sans_proregular"/>
              </a:rPr>
              <a:t>title</a:t>
            </a:r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=</a:t>
            </a:r>
            <a:r>
              <a:rPr lang="en-US" sz="1600" dirty="0">
                <a:solidFill>
                  <a:srgbClr val="DD1144"/>
                </a:solidFill>
                <a:latin typeface="source_sans_proregular"/>
              </a:rPr>
              <a:t>"Some title text"</a:t>
            </a:r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&gt;</a:t>
            </a:r>
            <a:r>
              <a:rPr lang="en-US" sz="1600" dirty="0" err="1">
                <a:solidFill>
                  <a:srgbClr val="333333"/>
                </a:solidFill>
                <a:latin typeface="source_sans_proregular"/>
              </a:rPr>
              <a:t>Lorem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source_sans_proregular"/>
              </a:rPr>
              <a:t>ipsum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 dolor sit </a:t>
            </a:r>
            <a:r>
              <a:rPr lang="en-US" sz="1600" dirty="0" err="1">
                <a:solidFill>
                  <a:srgbClr val="333333"/>
                </a:solidFill>
                <a:latin typeface="source_sans_proregular"/>
              </a:rPr>
              <a:t>amet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, </a:t>
            </a:r>
            <a:r>
              <a:rPr lang="en-US" sz="1600" dirty="0" err="1">
                <a:solidFill>
                  <a:srgbClr val="333333"/>
                </a:solidFill>
                <a:latin typeface="source_sans_proregular"/>
              </a:rPr>
              <a:t>consectetur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source_sans_proregular"/>
              </a:rPr>
              <a:t>adipisicing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source_sans_proregular"/>
              </a:rPr>
              <a:t>elit</a:t>
            </a:r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&lt;/q&gt;</a:t>
            </a:r>
            <a:endParaRPr lang="en-US" sz="1600" dirty="0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&lt;p&gt;&lt;a </a:t>
            </a:r>
            <a:r>
              <a:rPr lang="en-US" sz="1600" dirty="0" err="1">
                <a:solidFill>
                  <a:srgbClr val="008080"/>
                </a:solidFill>
                <a:latin typeface="source_sans_proregular"/>
              </a:rPr>
              <a:t>href</a:t>
            </a:r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=</a:t>
            </a:r>
            <a:r>
              <a:rPr lang="en-US" sz="1600" dirty="0">
                <a:solidFill>
                  <a:srgbClr val="DD1144"/>
                </a:solidFill>
                <a:latin typeface="source_sans_proregular"/>
              </a:rPr>
              <a:t>"#link"</a:t>
            </a:r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&gt;</a:t>
            </a:r>
            <a:r>
              <a:rPr lang="ru-RU" sz="1600" dirty="0" err="1">
                <a:solidFill>
                  <a:srgbClr val="333333"/>
                </a:solidFill>
                <a:latin typeface="source_sans_proregular"/>
              </a:rPr>
              <a:t>Посилання</a:t>
            </a:r>
            <a:r>
              <a:rPr lang="ru-RU" sz="1600" dirty="0">
                <a:solidFill>
                  <a:srgbClr val="000080"/>
                </a:solidFill>
                <a:latin typeface="source_sans_proregular"/>
              </a:rPr>
              <a:t>&lt;/</a:t>
            </a:r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a&gt;&lt;/p&gt;</a:t>
            </a:r>
            <a:endParaRPr lang="en-US" sz="1600" dirty="0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&lt;p&gt;&lt;a </a:t>
            </a:r>
            <a:r>
              <a:rPr lang="en-US" sz="1600" dirty="0" err="1">
                <a:solidFill>
                  <a:srgbClr val="008080"/>
                </a:solidFill>
                <a:latin typeface="source_sans_proregular"/>
              </a:rPr>
              <a:t>href</a:t>
            </a:r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=</a:t>
            </a:r>
            <a:r>
              <a:rPr lang="en-US" sz="1600" dirty="0">
                <a:solidFill>
                  <a:srgbClr val="DD1144"/>
                </a:solidFill>
                <a:latin typeface="source_sans_proregular"/>
              </a:rPr>
              <a:t>"#link"</a:t>
            </a:r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source_sans_proregular"/>
              </a:rPr>
              <a:t>target</a:t>
            </a:r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=</a:t>
            </a:r>
            <a:r>
              <a:rPr lang="en-US" sz="1600" dirty="0">
                <a:solidFill>
                  <a:srgbClr val="DD1144"/>
                </a:solidFill>
                <a:latin typeface="source_sans_proregular"/>
              </a:rPr>
              <a:t>"_blank"</a:t>
            </a:r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&gt;</a:t>
            </a:r>
            <a:r>
              <a:rPr lang="ru-RU" sz="1600" dirty="0" err="1">
                <a:solidFill>
                  <a:srgbClr val="333333"/>
                </a:solidFill>
                <a:latin typeface="source_sans_proregular"/>
              </a:rPr>
              <a:t>Посилання</a:t>
            </a:r>
            <a:r>
              <a:rPr lang="ru-RU" sz="1600" dirty="0">
                <a:solidFill>
                  <a:srgbClr val="333333"/>
                </a:solidFill>
                <a:latin typeface="source_sans_proregular"/>
              </a:rPr>
              <a:t> </a:t>
            </a:r>
            <a:r>
              <a:rPr lang="ru-RU" sz="1600" dirty="0" err="1">
                <a:solidFill>
                  <a:srgbClr val="333333"/>
                </a:solidFill>
                <a:latin typeface="source_sans_proregular"/>
              </a:rPr>
              <a:t>відкриється</a:t>
            </a:r>
            <a:r>
              <a:rPr lang="ru-RU" sz="1600" dirty="0">
                <a:solidFill>
                  <a:srgbClr val="333333"/>
                </a:solidFill>
                <a:latin typeface="source_sans_proregular"/>
              </a:rPr>
              <a:t> в новому </a:t>
            </a:r>
            <a:r>
              <a:rPr lang="ru-RU" sz="1600" dirty="0" err="1">
                <a:solidFill>
                  <a:srgbClr val="333333"/>
                </a:solidFill>
                <a:latin typeface="source_sans_proregular"/>
              </a:rPr>
              <a:t>вікні</a:t>
            </a:r>
            <a:r>
              <a:rPr lang="ru-RU" sz="1600" dirty="0">
                <a:solidFill>
                  <a:srgbClr val="000080"/>
                </a:solidFill>
                <a:latin typeface="source_sans_proregular"/>
              </a:rPr>
              <a:t>&lt;/</a:t>
            </a:r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a&gt;&lt;/p&gt;</a:t>
            </a:r>
            <a:endParaRPr lang="en-US" sz="1600" b="0" i="0" dirty="0">
              <a:solidFill>
                <a:srgbClr val="333333"/>
              </a:solidFill>
              <a:effectLst/>
              <a:latin typeface="source_sans_proregular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30844" y="946710"/>
            <a:ext cx="5771832" cy="1445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734932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45720"/>
            <a:ext cx="9144000" cy="755015"/>
            <a:chOff x="0" y="0"/>
            <a:chExt cx="9144000" cy="755015"/>
          </a:xfrm>
        </p:grpSpPr>
        <p:sp>
          <p:nvSpPr>
            <p:cNvPr id="3" name="object 3"/>
            <p:cNvSpPr/>
            <p:nvPr/>
          </p:nvSpPr>
          <p:spPr>
            <a:xfrm>
              <a:off x="79247" y="103606"/>
              <a:ext cx="5847588" cy="6141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99770"/>
            </a:xfrm>
            <a:custGeom>
              <a:avLst/>
              <a:gdLst/>
              <a:ahLst/>
              <a:cxnLst/>
              <a:rect l="l" t="t" r="r" b="b"/>
              <a:pathLst>
                <a:path w="9144000" h="699770">
                  <a:moveTo>
                    <a:pt x="9144000" y="0"/>
                  </a:moveTo>
                  <a:lnTo>
                    <a:pt x="0" y="0"/>
                  </a:lnTo>
                  <a:lnTo>
                    <a:pt x="0" y="699515"/>
                  </a:lnTo>
                  <a:lnTo>
                    <a:pt x="9144000" y="69951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620" y="168020"/>
            <a:ext cx="548767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/>
              <a:t>Advanced attributes selectors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36</a:t>
            </a:fld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/>
              <a:t>CONFIDENTIAL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118DB84-9991-424D-A3A1-3F180B5E4E79}"/>
              </a:ext>
            </a:extLst>
          </p:cNvPr>
          <p:cNvSpPr/>
          <p:nvPr/>
        </p:nvSpPr>
        <p:spPr>
          <a:xfrm>
            <a:off x="227330" y="721257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sz="1600" dirty="0">
                <a:solidFill>
                  <a:srgbClr val="999988"/>
                </a:solidFill>
                <a:latin typeface="source_sans_proregular"/>
              </a:rPr>
              <a:t>/* Attribute value starts with some text */</a:t>
            </a:r>
            <a:endParaRPr lang="en-US" sz="1600" dirty="0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 sz="1600" b="1" dirty="0">
                <a:solidFill>
                  <a:srgbClr val="333333"/>
                </a:solidFill>
                <a:latin typeface="source_sans_proregular"/>
              </a:rPr>
              <a:t>a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[</a:t>
            </a:r>
            <a:r>
              <a:rPr lang="en-US" sz="1600" dirty="0" err="1">
                <a:solidFill>
                  <a:srgbClr val="333333"/>
                </a:solidFill>
                <a:latin typeface="source_sans_proregular"/>
              </a:rPr>
              <a:t>href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^="http://" ] {</a:t>
            </a:r>
          </a:p>
          <a:p>
            <a:pPr fontAlgn="base"/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color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: red;</a:t>
            </a:r>
          </a:p>
          <a:p>
            <a:pPr fontAlgn="base"/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}</a:t>
            </a:r>
          </a:p>
          <a:p>
            <a:pPr fontAlgn="base"/>
            <a:r>
              <a:rPr lang="en-US" sz="1600" dirty="0">
                <a:solidFill>
                  <a:srgbClr val="999988"/>
                </a:solidFill>
                <a:latin typeface="source_sans_proregular"/>
              </a:rPr>
              <a:t>/* If link ends with ".com" */</a:t>
            </a:r>
            <a:endParaRPr lang="en-US" sz="1600" dirty="0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 sz="1600" b="1" dirty="0">
                <a:solidFill>
                  <a:srgbClr val="333333"/>
                </a:solidFill>
                <a:latin typeface="source_sans_proregular"/>
              </a:rPr>
              <a:t>a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[</a:t>
            </a:r>
            <a:r>
              <a:rPr lang="en-US" sz="1600" dirty="0" err="1">
                <a:solidFill>
                  <a:srgbClr val="333333"/>
                </a:solidFill>
                <a:latin typeface="source_sans_proregular"/>
              </a:rPr>
              <a:t>href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$=".com"] {</a:t>
            </a:r>
          </a:p>
          <a:p>
            <a:pPr fontAlgn="base"/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background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: </a:t>
            </a:r>
            <a:r>
              <a:rPr lang="en-US" sz="1600" dirty="0">
                <a:solidFill>
                  <a:srgbClr val="008080"/>
                </a:solidFill>
                <a:latin typeface="source_sans_proregular"/>
              </a:rPr>
              <a:t>#fc0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;</a:t>
            </a:r>
          </a:p>
          <a:p>
            <a:pPr fontAlgn="base"/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}</a:t>
            </a:r>
          </a:p>
          <a:p>
            <a:pPr fontAlgn="base"/>
            <a:r>
              <a:rPr lang="en-US" sz="1600" dirty="0">
                <a:solidFill>
                  <a:srgbClr val="999988"/>
                </a:solidFill>
                <a:latin typeface="source_sans_proregular"/>
              </a:rPr>
              <a:t>/* If link contains "</a:t>
            </a:r>
            <a:r>
              <a:rPr lang="en-US" sz="1600" dirty="0" err="1">
                <a:solidFill>
                  <a:srgbClr val="999988"/>
                </a:solidFill>
                <a:latin typeface="source_sans_proregular"/>
              </a:rPr>
              <a:t>google</a:t>
            </a:r>
            <a:r>
              <a:rPr lang="en-US" sz="1600" dirty="0">
                <a:solidFill>
                  <a:srgbClr val="999988"/>
                </a:solidFill>
                <a:latin typeface="source_sans_proregular"/>
              </a:rPr>
              <a:t>" */</a:t>
            </a:r>
            <a:endParaRPr lang="en-US" sz="1600" dirty="0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[</a:t>
            </a:r>
            <a:r>
              <a:rPr lang="en-US" sz="1600" dirty="0" err="1">
                <a:solidFill>
                  <a:srgbClr val="333333"/>
                </a:solidFill>
                <a:latin typeface="source_sans_proregular"/>
              </a:rPr>
              <a:t>href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*="</a:t>
            </a:r>
            <a:r>
              <a:rPr lang="en-US" sz="1600" dirty="0" err="1">
                <a:solidFill>
                  <a:srgbClr val="333333"/>
                </a:solidFill>
                <a:latin typeface="source_sans_proregular"/>
              </a:rPr>
              <a:t>google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"] {</a:t>
            </a:r>
          </a:p>
          <a:p>
            <a:pPr fontAlgn="base"/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background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: yellow;</a:t>
            </a:r>
          </a:p>
          <a:p>
            <a:pPr fontAlgn="base"/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}</a:t>
            </a:r>
          </a:p>
          <a:p>
            <a:pPr fontAlgn="base"/>
            <a:r>
              <a:rPr lang="en-US" sz="1600" dirty="0">
                <a:solidFill>
                  <a:srgbClr val="999988"/>
                </a:solidFill>
                <a:latin typeface="source_sans_proregular"/>
              </a:rPr>
              <a:t>/* One of the several attribute values */</a:t>
            </a:r>
            <a:endParaRPr lang="en-US" sz="1600" dirty="0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[title~="block"] {</a:t>
            </a:r>
          </a:p>
          <a:p>
            <a:pPr fontAlgn="base"/>
            <a:r>
              <a:rPr lang="en-US" sz="1600" dirty="0">
                <a:solidFill>
                  <a:srgbClr val="000080"/>
                </a:solidFill>
                <a:latin typeface="source_sans_proregular"/>
              </a:rPr>
              <a:t>color</a:t>
            </a:r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: green;</a:t>
            </a:r>
          </a:p>
          <a:p>
            <a:pPr fontAlgn="base"/>
            <a:r>
              <a:rPr lang="en-US" sz="1600" dirty="0">
                <a:solidFill>
                  <a:srgbClr val="333333"/>
                </a:solidFill>
                <a:latin typeface="source_sans_proregular"/>
              </a:rPr>
              <a:t>}</a:t>
            </a:r>
            <a:endParaRPr lang="en-US" sz="1600" b="0" i="0" dirty="0">
              <a:solidFill>
                <a:srgbClr val="333333"/>
              </a:solidFill>
              <a:effectLst/>
              <a:latin typeface="source_sans_proregular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8EE2A33-3C9E-4F4D-8A31-C0D47887C278}"/>
              </a:ext>
            </a:extLst>
          </p:cNvPr>
          <p:cNvSpPr/>
          <p:nvPr/>
        </p:nvSpPr>
        <p:spPr>
          <a:xfrm>
            <a:off x="4514256" y="771420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sz="1600">
                <a:solidFill>
                  <a:srgbClr val="000080"/>
                </a:solidFill>
                <a:latin typeface="source_sans_proregular"/>
              </a:rPr>
              <a:t>&lt;p&gt;&lt;a </a:t>
            </a:r>
            <a:r>
              <a:rPr lang="en-US" sz="1600" err="1">
                <a:solidFill>
                  <a:srgbClr val="008080"/>
                </a:solidFill>
                <a:latin typeface="source_sans_proregular"/>
              </a:rPr>
              <a:t>href</a:t>
            </a:r>
            <a:r>
              <a:rPr lang="en-US" sz="1600">
                <a:solidFill>
                  <a:srgbClr val="000080"/>
                </a:solidFill>
                <a:latin typeface="source_sans_proregular"/>
              </a:rPr>
              <a:t>=</a:t>
            </a:r>
            <a:r>
              <a:rPr lang="en-US" sz="1600">
                <a:solidFill>
                  <a:srgbClr val="DD1144"/>
                </a:solidFill>
                <a:latin typeface="source_sans_proregular"/>
              </a:rPr>
              <a:t>"http://gmail.com"</a:t>
            </a:r>
            <a:r>
              <a:rPr lang="en-US" sz="1600">
                <a:solidFill>
                  <a:srgbClr val="000080"/>
                </a:solidFill>
                <a:latin typeface="source_sans_proregular"/>
              </a:rPr>
              <a:t> </a:t>
            </a:r>
            <a:r>
              <a:rPr lang="en-US" sz="1600">
                <a:solidFill>
                  <a:srgbClr val="008080"/>
                </a:solidFill>
                <a:latin typeface="source_sans_proregular"/>
              </a:rPr>
              <a:t>target</a:t>
            </a:r>
            <a:r>
              <a:rPr lang="en-US" sz="1600">
                <a:solidFill>
                  <a:srgbClr val="000080"/>
                </a:solidFill>
                <a:latin typeface="source_sans_proregular"/>
              </a:rPr>
              <a:t>=</a:t>
            </a:r>
            <a:r>
              <a:rPr lang="en-US" sz="1600">
                <a:solidFill>
                  <a:srgbClr val="DD1144"/>
                </a:solidFill>
                <a:latin typeface="source_sans_proregular"/>
              </a:rPr>
              <a:t>"_blank"</a:t>
            </a:r>
            <a:r>
              <a:rPr lang="en-US" sz="1600">
                <a:solidFill>
                  <a:srgbClr val="000080"/>
                </a:solidFill>
                <a:latin typeface="source_sans_proregular"/>
              </a:rPr>
              <a:t>&gt;</a:t>
            </a:r>
            <a:r>
              <a:rPr lang="en-US" sz="1600">
                <a:solidFill>
                  <a:srgbClr val="333333"/>
                </a:solidFill>
                <a:latin typeface="source_sans_proregular"/>
              </a:rPr>
              <a:t>External link to gmail.com</a:t>
            </a:r>
            <a:r>
              <a:rPr lang="en-US" sz="1600">
                <a:solidFill>
                  <a:srgbClr val="000080"/>
                </a:solidFill>
                <a:latin typeface="source_sans_proregular"/>
              </a:rPr>
              <a:t>&lt;/a&gt;&lt;/p&gt;</a:t>
            </a:r>
            <a:endParaRPr lang="en-US" sz="1600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 sz="1600">
                <a:solidFill>
                  <a:srgbClr val="000080"/>
                </a:solidFill>
                <a:latin typeface="source_sans_proregular"/>
              </a:rPr>
              <a:t>&lt;p&gt;&lt;a </a:t>
            </a:r>
            <a:r>
              <a:rPr lang="en-US" sz="1600" err="1">
                <a:solidFill>
                  <a:srgbClr val="008080"/>
                </a:solidFill>
                <a:latin typeface="source_sans_proregular"/>
              </a:rPr>
              <a:t>href</a:t>
            </a:r>
            <a:r>
              <a:rPr lang="en-US" sz="1600">
                <a:solidFill>
                  <a:srgbClr val="000080"/>
                </a:solidFill>
                <a:latin typeface="source_sans_proregular"/>
              </a:rPr>
              <a:t>=</a:t>
            </a:r>
            <a:r>
              <a:rPr lang="en-US" sz="1600">
                <a:solidFill>
                  <a:srgbClr val="DD1144"/>
                </a:solidFill>
                <a:latin typeface="source_sans_proregular"/>
              </a:rPr>
              <a:t>"http://www.yahoo.com"</a:t>
            </a:r>
            <a:r>
              <a:rPr lang="en-US" sz="1600">
                <a:solidFill>
                  <a:srgbClr val="000080"/>
                </a:solidFill>
                <a:latin typeface="source_sans_proregular"/>
              </a:rPr>
              <a:t>&gt;</a:t>
            </a:r>
            <a:r>
              <a:rPr lang="en-US" sz="1600">
                <a:solidFill>
                  <a:srgbClr val="333333"/>
                </a:solidFill>
                <a:latin typeface="source_sans_proregular"/>
              </a:rPr>
              <a:t>Yahoo.com</a:t>
            </a:r>
            <a:r>
              <a:rPr lang="en-US" sz="1600">
                <a:solidFill>
                  <a:srgbClr val="000080"/>
                </a:solidFill>
                <a:latin typeface="source_sans_proregular"/>
              </a:rPr>
              <a:t>&lt;/a&gt;&lt;/p&gt;</a:t>
            </a:r>
            <a:endParaRPr lang="en-US" sz="1600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 sz="1600">
                <a:solidFill>
                  <a:srgbClr val="000080"/>
                </a:solidFill>
                <a:latin typeface="source_sans_proregular"/>
              </a:rPr>
              <a:t>&lt;p&gt;&lt;a </a:t>
            </a:r>
            <a:r>
              <a:rPr lang="en-US" sz="1600" err="1">
                <a:solidFill>
                  <a:srgbClr val="008080"/>
                </a:solidFill>
                <a:latin typeface="source_sans_proregular"/>
              </a:rPr>
              <a:t>href</a:t>
            </a:r>
            <a:r>
              <a:rPr lang="en-US" sz="1600">
                <a:solidFill>
                  <a:srgbClr val="000080"/>
                </a:solidFill>
                <a:latin typeface="source_sans_proregular"/>
              </a:rPr>
              <a:t>=</a:t>
            </a:r>
            <a:r>
              <a:rPr lang="en-US" sz="1600">
                <a:solidFill>
                  <a:srgbClr val="DD1144"/>
                </a:solidFill>
                <a:latin typeface="source_sans_proregular"/>
              </a:rPr>
              <a:t>"http://google.com.ua"</a:t>
            </a:r>
            <a:r>
              <a:rPr lang="en-US" sz="1600">
                <a:solidFill>
                  <a:srgbClr val="000080"/>
                </a:solidFill>
                <a:latin typeface="source_sans_proregular"/>
              </a:rPr>
              <a:t>&gt;</a:t>
            </a:r>
            <a:r>
              <a:rPr lang="en-US" sz="1600">
                <a:solidFill>
                  <a:srgbClr val="333333"/>
                </a:solidFill>
                <a:latin typeface="source_sans_proregular"/>
              </a:rPr>
              <a:t>Search the web</a:t>
            </a:r>
            <a:r>
              <a:rPr lang="en-US" sz="1600">
                <a:solidFill>
                  <a:srgbClr val="000080"/>
                </a:solidFill>
                <a:latin typeface="source_sans_proregular"/>
              </a:rPr>
              <a:t>&lt;/a&gt;&lt;/p&gt;</a:t>
            </a:r>
            <a:endParaRPr lang="en-US" sz="1600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 sz="1600">
                <a:solidFill>
                  <a:srgbClr val="000080"/>
                </a:solidFill>
                <a:latin typeface="source_sans_proregular"/>
              </a:rPr>
              <a:t>&lt;h3 </a:t>
            </a:r>
            <a:r>
              <a:rPr lang="en-US" sz="1600">
                <a:solidFill>
                  <a:srgbClr val="008080"/>
                </a:solidFill>
                <a:latin typeface="source_sans_proregular"/>
              </a:rPr>
              <a:t>title</a:t>
            </a:r>
            <a:r>
              <a:rPr lang="en-US" sz="1600">
                <a:solidFill>
                  <a:srgbClr val="000080"/>
                </a:solidFill>
                <a:latin typeface="source_sans_proregular"/>
              </a:rPr>
              <a:t>=</a:t>
            </a:r>
            <a:r>
              <a:rPr lang="en-US" sz="1600">
                <a:solidFill>
                  <a:srgbClr val="DD1144"/>
                </a:solidFill>
                <a:latin typeface="source_sans_proregular"/>
              </a:rPr>
              <a:t>"block tag"</a:t>
            </a:r>
            <a:r>
              <a:rPr lang="en-US" sz="1600">
                <a:solidFill>
                  <a:srgbClr val="000080"/>
                </a:solidFill>
                <a:latin typeface="source_sans_proregular"/>
              </a:rPr>
              <a:t>&gt;</a:t>
            </a:r>
            <a:r>
              <a:rPr lang="en-US" sz="1600">
                <a:solidFill>
                  <a:srgbClr val="333333"/>
                </a:solidFill>
                <a:latin typeface="source_sans_proregular"/>
              </a:rPr>
              <a:t>Heading</a:t>
            </a:r>
            <a:r>
              <a:rPr lang="en-US" sz="1600">
                <a:solidFill>
                  <a:srgbClr val="000080"/>
                </a:solidFill>
                <a:latin typeface="source_sans_proregular"/>
              </a:rPr>
              <a:t>&lt;/h3&gt;</a:t>
            </a:r>
            <a:endParaRPr lang="en-US" sz="1600" b="0" i="0">
              <a:solidFill>
                <a:srgbClr val="333333"/>
              </a:solidFill>
              <a:effectLst/>
              <a:latin typeface="source_sans_proregular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9163" y="3038475"/>
            <a:ext cx="2376487" cy="1779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407294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8627"/>
              </a:srgbClr>
            </a:outerShdw>
          </a:effectLst>
        </p:spPr>
        <p:txBody>
          <a:bodyPr spcFirstLastPara="1" wrap="square" lIns="205725" tIns="25706" rIns="51431" bIns="25706" anchor="ctr" anchorCtr="0">
            <a:noAutofit/>
          </a:bodyPr>
          <a:lstStyle/>
          <a:p>
            <a:pPr marL="0" indent="0" rtl="0">
              <a:spcBef>
                <a:spcPts val="0"/>
              </a:spcBef>
            </a:pPr>
            <a:r>
              <a:rPr lang="en-US" b="1"/>
              <a:t>Pseudo-classes</a:t>
            </a:r>
            <a:endParaRPr b="1"/>
          </a:p>
        </p:txBody>
      </p:sp>
      <p:sp>
        <p:nvSpPr>
          <p:cNvPr id="342" name="Google Shape;342;p22"/>
          <p:cNvSpPr/>
          <p:nvPr/>
        </p:nvSpPr>
        <p:spPr>
          <a:xfrm>
            <a:off x="288896" y="1301164"/>
            <a:ext cx="1099231" cy="859972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0" tIns="34275" rIns="0" bIns="34275" anchor="ctr" anchorCtr="0">
            <a:noAutofit/>
          </a:bodyPr>
          <a:lstStyle/>
          <a:p>
            <a:pPr algn="ctr">
              <a:buClr>
                <a:srgbClr val="000000"/>
              </a:buClr>
              <a:buSzPts val="2133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:checked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2"/>
          <p:cNvSpPr/>
          <p:nvPr/>
        </p:nvSpPr>
        <p:spPr>
          <a:xfrm>
            <a:off x="7522553" y="3279991"/>
            <a:ext cx="1099231" cy="859972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0" tIns="34275" rIns="0" bIns="34275" anchor="ctr" anchorCtr="0">
            <a:noAutofit/>
          </a:bodyPr>
          <a:lstStyle/>
          <a:p>
            <a:pPr algn="ctr">
              <a:buClr>
                <a:srgbClr val="000000"/>
              </a:buClr>
              <a:buSzPts val="2133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:not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2000"/>
            </a:pPr>
            <a:r>
              <a:rPr 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(selector)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2"/>
          <p:cNvSpPr/>
          <p:nvPr/>
        </p:nvSpPr>
        <p:spPr>
          <a:xfrm>
            <a:off x="4939352" y="3248184"/>
            <a:ext cx="1099231" cy="859972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rgbClr val="000000"/>
              </a:buClr>
              <a:buSzPts val="2133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:hover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2"/>
          <p:cNvSpPr/>
          <p:nvPr/>
        </p:nvSpPr>
        <p:spPr>
          <a:xfrm>
            <a:off x="2699283" y="1303893"/>
            <a:ext cx="1099231" cy="859972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0" tIns="34275" rIns="0" bIns="34275" anchor="ctr" anchorCtr="0">
            <a:noAutofit/>
          </a:bodyPr>
          <a:lstStyle/>
          <a:p>
            <a:pPr algn="ctr">
              <a:buClr>
                <a:srgbClr val="000000"/>
              </a:buClr>
              <a:buSzPts val="2133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:disabled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2"/>
          <p:cNvSpPr/>
          <p:nvPr/>
        </p:nvSpPr>
        <p:spPr>
          <a:xfrm>
            <a:off x="2585577" y="3241753"/>
            <a:ext cx="1099231" cy="859972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rgbClr val="000000"/>
              </a:buClr>
              <a:buSzPts val="2133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:empty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2"/>
          <p:cNvSpPr/>
          <p:nvPr/>
        </p:nvSpPr>
        <p:spPr>
          <a:xfrm>
            <a:off x="148245" y="3283433"/>
            <a:ext cx="1099231" cy="859972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rgbClr val="000000"/>
              </a:buClr>
              <a:buSzPts val="2133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:active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2"/>
          <p:cNvSpPr/>
          <p:nvPr/>
        </p:nvSpPr>
        <p:spPr>
          <a:xfrm>
            <a:off x="4950510" y="1260928"/>
            <a:ext cx="1099231" cy="859972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rgbClr val="000000"/>
              </a:buClr>
              <a:buSzPts val="2133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:focus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2"/>
          <p:cNvSpPr/>
          <p:nvPr/>
        </p:nvSpPr>
        <p:spPr>
          <a:xfrm>
            <a:off x="7592105" y="1277662"/>
            <a:ext cx="1099231" cy="859972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rgbClr val="000000"/>
              </a:buClr>
              <a:buSzPts val="2133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:link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2"/>
          <p:cNvSpPr/>
          <p:nvPr/>
        </p:nvSpPr>
        <p:spPr>
          <a:xfrm>
            <a:off x="6990459" y="4292953"/>
            <a:ext cx="2153542" cy="24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13" rIns="91425" bIns="45713" anchor="ctr" anchorCtr="0">
            <a:noAutofit/>
          </a:bodyPr>
          <a:lstStyle/>
          <a:p>
            <a:pPr>
              <a:buClr>
                <a:srgbClr val="000000"/>
              </a:buClr>
              <a:buSzPts val="1333"/>
            </a:pPr>
            <a:r>
              <a:rPr lang="en-US" sz="10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input:not([type="submit"]){}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2"/>
          <p:cNvSpPr/>
          <p:nvPr/>
        </p:nvSpPr>
        <p:spPr>
          <a:xfrm>
            <a:off x="7236069" y="2266269"/>
            <a:ext cx="1844255" cy="15384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333"/>
            </a:pPr>
            <a:r>
              <a:rPr lang="en-US" sz="10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a:link </a:t>
            </a:r>
            <a:r>
              <a:rPr lang="en-U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#265301</a:t>
            </a:r>
            <a:r>
              <a:rPr lang="en-U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2"/>
          <p:cNvSpPr/>
          <p:nvPr/>
        </p:nvSpPr>
        <p:spPr>
          <a:xfrm>
            <a:off x="4811282" y="4151090"/>
            <a:ext cx="1915188" cy="61536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333"/>
            </a:pPr>
            <a:r>
              <a:rPr lang="en-US" sz="10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a:hover </a:t>
            </a:r>
            <a:r>
              <a:rPr lang="en-U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333"/>
            </a:pPr>
            <a:r>
              <a:rPr lang="en-US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0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border-bottom</a:t>
            </a:r>
            <a:r>
              <a:rPr lang="en-U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px solid</a:t>
            </a:r>
            <a:r>
              <a:rPr lang="en-U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333"/>
            </a:pPr>
            <a:r>
              <a:rPr lang="en-US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0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background</a:t>
            </a:r>
            <a:r>
              <a:rPr lang="en-U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#CDFEAA</a:t>
            </a:r>
            <a:r>
              <a:rPr lang="en-U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333"/>
            </a:pPr>
            <a:r>
              <a:rPr lang="en-US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2"/>
          <p:cNvSpPr/>
          <p:nvPr/>
        </p:nvSpPr>
        <p:spPr>
          <a:xfrm>
            <a:off x="4854013" y="2228286"/>
            <a:ext cx="1986121" cy="61536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333"/>
            </a:pPr>
            <a:r>
              <a:rPr lang="en-US" sz="10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a:focus </a:t>
            </a:r>
            <a:r>
              <a:rPr lang="en-U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333"/>
            </a:pPr>
            <a:r>
              <a:rPr lang="en-U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border-bottom</a:t>
            </a:r>
            <a:r>
              <a:rPr lang="en-U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px solid</a:t>
            </a:r>
            <a:r>
              <a:rPr lang="en-U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333"/>
            </a:pPr>
            <a:r>
              <a:rPr lang="en-US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0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background</a:t>
            </a:r>
            <a:r>
              <a:rPr lang="en-U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#BAE498</a:t>
            </a:r>
            <a:r>
              <a:rPr lang="en-U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333"/>
            </a:pPr>
            <a:r>
              <a:rPr lang="en-US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2"/>
          <p:cNvSpPr/>
          <p:nvPr/>
        </p:nvSpPr>
        <p:spPr>
          <a:xfrm>
            <a:off x="228601" y="4187162"/>
            <a:ext cx="1631456" cy="61536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333"/>
            </a:pPr>
            <a:r>
              <a:rPr lang="en-US" sz="10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a:active </a:t>
            </a:r>
            <a:r>
              <a:rPr lang="en-U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333"/>
            </a:pPr>
            <a:r>
              <a:rPr lang="en-US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0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background</a:t>
            </a:r>
            <a:r>
              <a:rPr lang="en-U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#265301</a:t>
            </a:r>
            <a:r>
              <a:rPr lang="en-U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333"/>
            </a:pPr>
            <a:r>
              <a:rPr lang="en-US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0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#CDFEAA</a:t>
            </a:r>
            <a:r>
              <a:rPr lang="en-U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333"/>
            </a:pPr>
            <a:r>
              <a:rPr lang="en-U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2"/>
          <p:cNvSpPr/>
          <p:nvPr/>
        </p:nvSpPr>
        <p:spPr>
          <a:xfrm>
            <a:off x="2264637" y="4168203"/>
            <a:ext cx="2307364" cy="15384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333"/>
            </a:pPr>
            <a:r>
              <a:rPr lang="en-US" sz="10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div:empty </a:t>
            </a:r>
            <a:r>
              <a:rPr lang="en-U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background</a:t>
            </a:r>
            <a:r>
              <a:rPr lang="en-U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lime</a:t>
            </a:r>
            <a:r>
              <a:rPr lang="en-U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2"/>
          <p:cNvSpPr/>
          <p:nvPr/>
        </p:nvSpPr>
        <p:spPr>
          <a:xfrm>
            <a:off x="358924" y="2245377"/>
            <a:ext cx="1837346" cy="61536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333"/>
            </a:pPr>
            <a:r>
              <a:rPr lang="en-US" sz="10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:checked </a:t>
            </a:r>
            <a:r>
              <a:rPr lang="en-U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333"/>
            </a:pPr>
            <a:r>
              <a:rPr lang="en-US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0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margin-left</a:t>
            </a:r>
            <a:r>
              <a:rPr lang="en-U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lang="en-US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lang="en-U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333"/>
            </a:pPr>
            <a:r>
              <a:rPr lang="en-US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0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en-U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px solid blue</a:t>
            </a:r>
            <a:r>
              <a:rPr lang="en-U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333"/>
            </a:pPr>
            <a:r>
              <a:rPr lang="en-U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2"/>
          <p:cNvSpPr/>
          <p:nvPr/>
        </p:nvSpPr>
        <p:spPr>
          <a:xfrm>
            <a:off x="2589378" y="2236839"/>
            <a:ext cx="1469876" cy="46152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333"/>
            </a:pPr>
            <a:r>
              <a:rPr lang="en-US" sz="10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input:disabled </a:t>
            </a:r>
            <a:r>
              <a:rPr lang="en-U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333"/>
            </a:pPr>
            <a:r>
              <a:rPr lang="en-US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0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background</a:t>
            </a:r>
            <a:r>
              <a:rPr lang="en-U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#ccc</a:t>
            </a:r>
            <a:r>
              <a:rPr lang="en-U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333"/>
            </a:pPr>
            <a:r>
              <a:rPr lang="en-US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F025458-DE01-4327-9863-14916E9B5331}"/>
              </a:ext>
            </a:extLst>
          </p:cNvPr>
          <p:cNvSpPr/>
          <p:nvPr/>
        </p:nvSpPr>
        <p:spPr>
          <a:xfrm>
            <a:off x="7464661" y="159608"/>
            <a:ext cx="1205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A9CB0"/>
                </a:solidFill>
                <a:latin typeface="source_sans_proregular"/>
                <a:hlinkClick r:id="rId3"/>
              </a:rPr>
              <a:t>Read more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3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8627"/>
              </a:srgbClr>
            </a:outerShdw>
          </a:effectLst>
        </p:spPr>
        <p:txBody>
          <a:bodyPr spcFirstLastPara="1" wrap="square" lIns="205725" tIns="25706" rIns="51431" bIns="25706" anchor="ctr" anchorCtr="0">
            <a:noAutofit/>
          </a:bodyPr>
          <a:lstStyle/>
          <a:p>
            <a:pPr marL="0" indent="0" rtl="0">
              <a:spcBef>
                <a:spcPts val="0"/>
              </a:spcBef>
            </a:pPr>
            <a:r>
              <a:rPr lang="en-US" b="1" dirty="0"/>
              <a:t>Structural pseudo-classes</a:t>
            </a:r>
            <a:endParaRPr b="1" dirty="0"/>
          </a:p>
        </p:txBody>
      </p:sp>
      <p:graphicFrame>
        <p:nvGraphicFramePr>
          <p:cNvPr id="363" name="Google Shape;363;p23"/>
          <p:cNvGraphicFramePr/>
          <p:nvPr/>
        </p:nvGraphicFramePr>
        <p:xfrm>
          <a:off x="462456" y="924900"/>
          <a:ext cx="8198063" cy="2591194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2948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09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622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9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rgbClr val="0A504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Selector</a:t>
                      </a:r>
                      <a:endParaRPr sz="1100" u="none" strike="noStrike" cap="none"/>
                    </a:p>
                  </a:txBody>
                  <a:tcPr marL="48731" marR="24356" marT="24356" marB="2435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rgbClr val="0A504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</a:t>
                      </a:r>
                      <a:endParaRPr sz="1100" u="none" strike="noStrike" cap="none"/>
                    </a:p>
                  </a:txBody>
                  <a:tcPr marL="24356" marR="24356" marT="24356" marB="2435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rgbClr val="0A504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 description</a:t>
                      </a:r>
                      <a:endParaRPr sz="1100" u="none" strike="noStrike" cap="none"/>
                    </a:p>
                  </a:txBody>
                  <a:tcPr marL="24356" marR="24356" marT="24356" marB="24356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500" b="1" u="none" strike="noStrike" cap="none" dirty="0">
                          <a:solidFill>
                            <a:srgbClr val="0A504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:first-child</a:t>
                      </a:r>
                      <a:endParaRPr sz="1100" u="none" strike="noStrike" cap="none" dirty="0"/>
                    </a:p>
                  </a:txBody>
                  <a:tcPr marL="48731" marR="24356" marT="24356" marB="2435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200" u="none" strike="noStrike" cap="none"/>
                        <a:t>p:first-child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4356" marR="24356" marT="24356" marB="2435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200" u="none" strike="noStrike" cap="none"/>
                        <a:t>Selects every &lt;p&gt; element that is the first child of its parent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4356" marR="24356" marT="24356" marB="24356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rgbClr val="0A504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:first-of-type</a:t>
                      </a:r>
                      <a:endParaRPr sz="1100" u="none" strike="noStrike" cap="none"/>
                    </a:p>
                  </a:txBody>
                  <a:tcPr marL="48731" marR="24356" marT="24356" marB="2435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200" u="none" strike="noStrike" cap="none"/>
                        <a:t>p:first-of-type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4356" marR="24356" marT="24356" marB="2435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200" u="none" strike="noStrike" cap="none"/>
                        <a:t>Selects every &lt;p&gt; element that is the first &lt;p&gt; element of its parent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4356" marR="24356" marT="24356" marB="24356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rgbClr val="0A504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:last-child</a:t>
                      </a:r>
                      <a:endParaRPr sz="1100" u="none" strike="noStrike" cap="none"/>
                    </a:p>
                  </a:txBody>
                  <a:tcPr marL="48731" marR="24356" marT="24356" marB="2435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200" u="none" strike="noStrike" cap="none"/>
                        <a:t>p:last-child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4356" marR="24356" marT="24356" marB="2435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200" u="none" strike="noStrike" cap="none"/>
                        <a:t>Selects every &lt;p&gt; element that is the last child of its parent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4356" marR="24356" marT="24356" marB="24356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rgbClr val="0A504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:last-of-type</a:t>
                      </a:r>
                      <a:endParaRPr sz="1100" u="none" strike="noStrike" cap="none"/>
                    </a:p>
                  </a:txBody>
                  <a:tcPr marL="48731" marR="24356" marT="24356" marB="2435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200" u="none" strike="noStrike" cap="none"/>
                        <a:t>p:last-of-type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4356" marR="24356" marT="24356" marB="2435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200" u="none" strike="noStrike" cap="none"/>
                        <a:t>Selects every &lt;p&gt; element that is the last &lt;p&gt; element of its parent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4356" marR="24356" marT="24356" marB="24356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rgbClr val="0A504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:nth-child(n)</a:t>
                      </a:r>
                      <a:endParaRPr sz="1100" u="none" strike="noStrike" cap="none"/>
                    </a:p>
                  </a:txBody>
                  <a:tcPr marL="48731" marR="24356" marT="24356" marB="2435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200" u="none" strike="noStrike" cap="none"/>
                        <a:t>p:nth-child(2)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4356" marR="24356" marT="24356" marB="2435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200" u="none" strike="noStrike" cap="none"/>
                        <a:t>Selects every &lt;p&gt; element that is the second child of its parent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4356" marR="24356" marT="24356" marB="24356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3791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rgbClr val="0A504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:nth-last-child(n)</a:t>
                      </a:r>
                      <a:endParaRPr sz="1100" u="none" strike="noStrike" cap="none"/>
                    </a:p>
                  </a:txBody>
                  <a:tcPr marL="48731" marR="24356" marT="24356" marB="2435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200" u="none" strike="noStrike" cap="none"/>
                        <a:t>p:nth-last-child(2)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4356" marR="24356" marT="24356" marB="2435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200" u="none" strike="noStrike" cap="none"/>
                        <a:t>Selects every &lt;p&gt; element that is the second child of its parent, counting from the last child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4356" marR="24356" marT="24356" marB="24356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rgbClr val="0A504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:nth-of-type(n)</a:t>
                      </a:r>
                      <a:endParaRPr sz="1100" u="none" strike="noStrike" cap="none"/>
                    </a:p>
                  </a:txBody>
                  <a:tcPr marL="48731" marR="24356" marT="24356" marB="2435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200" u="none" strike="noStrike" cap="none"/>
                        <a:t>p:nth-of-type(2)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4356" marR="24356" marT="24356" marB="2435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Selects every &lt;p&gt; element that is the second &lt;p&gt; element of its parent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4356" marR="24356" marT="24356" marB="24356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45720"/>
            <a:ext cx="9144000" cy="755015"/>
            <a:chOff x="0" y="0"/>
            <a:chExt cx="9144000" cy="755015"/>
          </a:xfrm>
        </p:grpSpPr>
        <p:sp>
          <p:nvSpPr>
            <p:cNvPr id="3" name="object 3"/>
            <p:cNvSpPr/>
            <p:nvPr/>
          </p:nvSpPr>
          <p:spPr>
            <a:xfrm>
              <a:off x="79247" y="103606"/>
              <a:ext cx="5847588" cy="6141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99770"/>
            </a:xfrm>
            <a:custGeom>
              <a:avLst/>
              <a:gdLst/>
              <a:ahLst/>
              <a:cxnLst/>
              <a:rect l="l" t="t" r="r" b="b"/>
              <a:pathLst>
                <a:path w="9144000" h="699770">
                  <a:moveTo>
                    <a:pt x="9144000" y="0"/>
                  </a:moveTo>
                  <a:lnTo>
                    <a:pt x="0" y="0"/>
                  </a:lnTo>
                  <a:lnTo>
                    <a:pt x="0" y="699515"/>
                  </a:lnTo>
                  <a:lnTo>
                    <a:pt x="9144000" y="69951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620" y="168020"/>
            <a:ext cx="5487670" cy="62901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r>
              <a:rPr lang="en-US" dirty="0" err="1"/>
              <a:t>Pseudoclasses</a:t>
            </a:r>
            <a:r>
              <a:rPr lang="en-US" dirty="0">
                <a:highlight>
                  <a:srgbClr val="FF0000"/>
                </a:highlight>
              </a:rPr>
              <a:t/>
            </a:r>
            <a:br>
              <a:rPr lang="en-US" dirty="0">
                <a:highlight>
                  <a:srgbClr val="FF0000"/>
                </a:highlight>
              </a:rPr>
            </a:br>
            <a:endParaRPr lang="en-US">
              <a:highlight>
                <a:srgbClr val="FF0000"/>
              </a:highlight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39</a:t>
            </a:fld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/>
              <a:t>CONFIDENTIAL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8E167C9-C49B-44F5-AC4B-EDB2BB825577}"/>
              </a:ext>
            </a:extLst>
          </p:cNvPr>
          <p:cNvSpPr/>
          <p:nvPr/>
        </p:nvSpPr>
        <p:spPr>
          <a:xfrm>
            <a:off x="381000" y="774502"/>
            <a:ext cx="7315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dirty="0">
                <a:solidFill>
                  <a:srgbClr val="333333"/>
                </a:solidFill>
                <a:latin typeface="source_sans_proregular"/>
              </a:rPr>
              <a:t>a</a:t>
            </a:r>
            <a:r>
              <a:rPr lang="en-US" sz="1200" dirty="0">
                <a:solidFill>
                  <a:srgbClr val="333333"/>
                </a:solidFill>
                <a:latin typeface="source_sans_proregular"/>
              </a:rPr>
              <a:t>:link {</a:t>
            </a:r>
          </a:p>
          <a:p>
            <a:pPr fontAlgn="base"/>
            <a:r>
              <a:rPr lang="en-US" sz="1200" dirty="0">
                <a:solidFill>
                  <a:srgbClr val="000080"/>
                </a:solidFill>
                <a:latin typeface="source_sans_proregular"/>
              </a:rPr>
              <a:t>color</a:t>
            </a:r>
            <a:r>
              <a:rPr lang="en-US" sz="1200" dirty="0">
                <a:solidFill>
                  <a:srgbClr val="333333"/>
                </a:solidFill>
                <a:latin typeface="source_sans_proregular"/>
              </a:rPr>
              <a:t>: </a:t>
            </a:r>
            <a:r>
              <a:rPr lang="en-US" sz="1200" dirty="0">
                <a:solidFill>
                  <a:srgbClr val="008080"/>
                </a:solidFill>
                <a:latin typeface="source_sans_proregular"/>
              </a:rPr>
              <a:t>#036</a:t>
            </a:r>
            <a:r>
              <a:rPr lang="en-US" sz="1200" dirty="0">
                <a:solidFill>
                  <a:srgbClr val="333333"/>
                </a:solidFill>
                <a:latin typeface="source_sans_proregular"/>
              </a:rPr>
              <a:t>; </a:t>
            </a:r>
            <a:r>
              <a:rPr lang="en-US" sz="1200" dirty="0">
                <a:solidFill>
                  <a:srgbClr val="999988"/>
                </a:solidFill>
                <a:latin typeface="source_sans_proregular"/>
              </a:rPr>
              <a:t>/* The color of not visited links */</a:t>
            </a:r>
            <a:endParaRPr lang="en-US" sz="1200" dirty="0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 sz="1200" dirty="0">
                <a:solidFill>
                  <a:srgbClr val="333333"/>
                </a:solidFill>
                <a:latin typeface="source_sans_proregular"/>
              </a:rPr>
              <a:t>}</a:t>
            </a:r>
          </a:p>
          <a:p>
            <a:pPr fontAlgn="base"/>
            <a:r>
              <a:rPr lang="en-US" sz="1200" b="1" dirty="0">
                <a:solidFill>
                  <a:srgbClr val="333333"/>
                </a:solidFill>
                <a:latin typeface="source_sans_proregular"/>
              </a:rPr>
              <a:t>a</a:t>
            </a:r>
            <a:r>
              <a:rPr lang="en-US" sz="1200" dirty="0">
                <a:solidFill>
                  <a:srgbClr val="333333"/>
                </a:solidFill>
                <a:latin typeface="source_sans_proregular"/>
              </a:rPr>
              <a:t>:hover {</a:t>
            </a:r>
          </a:p>
          <a:p>
            <a:pPr fontAlgn="base"/>
            <a:r>
              <a:rPr lang="en-US" sz="1200" dirty="0">
                <a:solidFill>
                  <a:srgbClr val="000080"/>
                </a:solidFill>
                <a:latin typeface="source_sans_proregular"/>
              </a:rPr>
              <a:t>color</a:t>
            </a:r>
            <a:r>
              <a:rPr lang="en-US" sz="1200" dirty="0">
                <a:solidFill>
                  <a:srgbClr val="333333"/>
                </a:solidFill>
                <a:latin typeface="source_sans_proregular"/>
              </a:rPr>
              <a:t>: </a:t>
            </a:r>
            <a:r>
              <a:rPr lang="en-US" sz="1200" dirty="0">
                <a:solidFill>
                  <a:srgbClr val="008080"/>
                </a:solidFill>
                <a:latin typeface="source_sans_proregular"/>
              </a:rPr>
              <a:t>#f00</a:t>
            </a:r>
            <a:r>
              <a:rPr lang="en-US" sz="1200" dirty="0">
                <a:solidFill>
                  <a:srgbClr val="333333"/>
                </a:solidFill>
                <a:latin typeface="source_sans_proregular"/>
              </a:rPr>
              <a:t>; </a:t>
            </a:r>
            <a:r>
              <a:rPr lang="en-US" sz="1200" dirty="0">
                <a:solidFill>
                  <a:srgbClr val="999988"/>
                </a:solidFill>
                <a:latin typeface="source_sans_proregular"/>
              </a:rPr>
              <a:t>/* The color of links on mouse pointer hovering */</a:t>
            </a:r>
            <a:endParaRPr lang="en-US" sz="1200" dirty="0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 sz="1200" dirty="0">
                <a:solidFill>
                  <a:srgbClr val="333333"/>
                </a:solidFill>
                <a:latin typeface="source_sans_proregular"/>
              </a:rPr>
              <a:t>}</a:t>
            </a:r>
          </a:p>
          <a:p>
            <a:pPr fontAlgn="base"/>
            <a:r>
              <a:rPr lang="en-US" sz="1200" b="1" dirty="0">
                <a:solidFill>
                  <a:srgbClr val="333333"/>
                </a:solidFill>
                <a:latin typeface="source_sans_proregular"/>
              </a:rPr>
              <a:t>a</a:t>
            </a:r>
            <a:r>
              <a:rPr lang="en-US" sz="1200" dirty="0">
                <a:solidFill>
                  <a:srgbClr val="333333"/>
                </a:solidFill>
                <a:latin typeface="source_sans_proregular"/>
              </a:rPr>
              <a:t>:visited {</a:t>
            </a:r>
          </a:p>
          <a:p>
            <a:pPr fontAlgn="base"/>
            <a:r>
              <a:rPr lang="en-US" sz="1200" dirty="0">
                <a:solidFill>
                  <a:srgbClr val="000080"/>
                </a:solidFill>
                <a:latin typeface="source_sans_proregular"/>
              </a:rPr>
              <a:t>color</a:t>
            </a:r>
            <a:r>
              <a:rPr lang="en-US" sz="1200" dirty="0">
                <a:solidFill>
                  <a:srgbClr val="333333"/>
                </a:solidFill>
                <a:latin typeface="source_sans_proregular"/>
              </a:rPr>
              <a:t>: </a:t>
            </a:r>
            <a:r>
              <a:rPr lang="en-US" sz="1200" dirty="0">
                <a:solidFill>
                  <a:srgbClr val="008080"/>
                </a:solidFill>
                <a:latin typeface="source_sans_proregular"/>
              </a:rPr>
              <a:t>#606</a:t>
            </a:r>
            <a:r>
              <a:rPr lang="en-US" sz="1200" dirty="0">
                <a:solidFill>
                  <a:srgbClr val="333333"/>
                </a:solidFill>
                <a:latin typeface="source_sans_proregular"/>
              </a:rPr>
              <a:t>; </a:t>
            </a:r>
            <a:r>
              <a:rPr lang="en-US" sz="1200" dirty="0">
                <a:solidFill>
                  <a:srgbClr val="999988"/>
                </a:solidFill>
                <a:latin typeface="source_sans_proregular"/>
              </a:rPr>
              <a:t>/* The color of visited links */</a:t>
            </a:r>
            <a:endParaRPr lang="en-US" sz="1200" dirty="0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 sz="1200" dirty="0">
                <a:solidFill>
                  <a:srgbClr val="333333"/>
                </a:solidFill>
                <a:latin typeface="source_sans_proregular"/>
              </a:rPr>
              <a:t>}</a:t>
            </a:r>
          </a:p>
          <a:p>
            <a:pPr fontAlgn="base"/>
            <a:r>
              <a:rPr lang="en-US" sz="1200" b="1" dirty="0">
                <a:solidFill>
                  <a:srgbClr val="333333"/>
                </a:solidFill>
                <a:latin typeface="source_sans_proregular"/>
              </a:rPr>
              <a:t>a</a:t>
            </a:r>
            <a:r>
              <a:rPr lang="en-US" sz="1200" dirty="0">
                <a:solidFill>
                  <a:srgbClr val="333333"/>
                </a:solidFill>
                <a:latin typeface="source_sans_proregular"/>
              </a:rPr>
              <a:t>:visited:hover {</a:t>
            </a:r>
          </a:p>
          <a:p>
            <a:pPr fontAlgn="base"/>
            <a:r>
              <a:rPr lang="en-US" sz="1200" dirty="0">
                <a:solidFill>
                  <a:srgbClr val="000080"/>
                </a:solidFill>
                <a:latin typeface="source_sans_proregular"/>
              </a:rPr>
              <a:t>color</a:t>
            </a:r>
            <a:r>
              <a:rPr lang="en-US" sz="1200" dirty="0">
                <a:solidFill>
                  <a:srgbClr val="333333"/>
                </a:solidFill>
                <a:latin typeface="source_sans_proregular"/>
              </a:rPr>
              <a:t>: </a:t>
            </a:r>
            <a:r>
              <a:rPr lang="en-US" sz="1200" dirty="0">
                <a:solidFill>
                  <a:srgbClr val="008080"/>
                </a:solidFill>
                <a:latin typeface="source_sans_proregular"/>
              </a:rPr>
              <a:t>#303</a:t>
            </a:r>
            <a:r>
              <a:rPr lang="en-US" sz="1200" dirty="0">
                <a:solidFill>
                  <a:srgbClr val="333333"/>
                </a:solidFill>
                <a:latin typeface="source_sans_proregular"/>
              </a:rPr>
              <a:t>; </a:t>
            </a:r>
            <a:r>
              <a:rPr lang="en-US" sz="1200" dirty="0">
                <a:solidFill>
                  <a:srgbClr val="999988"/>
                </a:solidFill>
                <a:latin typeface="source_sans_proregular"/>
              </a:rPr>
              <a:t>/* The color of not visited links on hover */</a:t>
            </a:r>
            <a:endParaRPr lang="en-US" sz="1200" dirty="0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 sz="1200" dirty="0">
                <a:solidFill>
                  <a:srgbClr val="333333"/>
                </a:solidFill>
                <a:latin typeface="source_sans_proregular"/>
              </a:rPr>
              <a:t>}</a:t>
            </a:r>
          </a:p>
          <a:p>
            <a:pPr fontAlgn="base"/>
            <a:r>
              <a:rPr lang="en-US" sz="1200" b="1" dirty="0">
                <a:solidFill>
                  <a:srgbClr val="333333"/>
                </a:solidFill>
                <a:latin typeface="source_sans_proregular"/>
              </a:rPr>
              <a:t>a</a:t>
            </a:r>
            <a:r>
              <a:rPr lang="en-US" sz="1200" dirty="0">
                <a:solidFill>
                  <a:srgbClr val="333333"/>
                </a:solidFill>
                <a:latin typeface="source_sans_proregular"/>
              </a:rPr>
              <a:t>:active {</a:t>
            </a:r>
          </a:p>
          <a:p>
            <a:pPr fontAlgn="base"/>
            <a:r>
              <a:rPr lang="en-US" sz="1200" dirty="0">
                <a:solidFill>
                  <a:srgbClr val="000080"/>
                </a:solidFill>
                <a:latin typeface="source_sans_proregular"/>
              </a:rPr>
              <a:t>color</a:t>
            </a:r>
            <a:r>
              <a:rPr lang="en-US" sz="1200" dirty="0">
                <a:solidFill>
                  <a:srgbClr val="333333"/>
                </a:solidFill>
                <a:latin typeface="source_sans_proregular"/>
              </a:rPr>
              <a:t>: </a:t>
            </a:r>
            <a:r>
              <a:rPr lang="en-US" sz="1200" dirty="0">
                <a:solidFill>
                  <a:srgbClr val="008080"/>
                </a:solidFill>
                <a:latin typeface="source_sans_proregular"/>
              </a:rPr>
              <a:t>#ff0</a:t>
            </a:r>
            <a:r>
              <a:rPr lang="en-US" sz="1200" dirty="0">
                <a:solidFill>
                  <a:srgbClr val="333333"/>
                </a:solidFill>
                <a:latin typeface="source_sans_proregular"/>
              </a:rPr>
              <a:t>; </a:t>
            </a:r>
            <a:r>
              <a:rPr lang="en-US" sz="1200" dirty="0">
                <a:solidFill>
                  <a:srgbClr val="999988"/>
                </a:solidFill>
                <a:latin typeface="source_sans_proregular"/>
              </a:rPr>
              <a:t>/* The color of active links */</a:t>
            </a:r>
            <a:endParaRPr lang="en-US" sz="1200" dirty="0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 sz="1200" dirty="0">
                <a:solidFill>
                  <a:srgbClr val="333333"/>
                </a:solidFill>
                <a:latin typeface="source_sans_proregular"/>
              </a:rPr>
              <a:t>}</a:t>
            </a:r>
          </a:p>
          <a:p>
            <a:pPr fontAlgn="base"/>
            <a:r>
              <a:rPr lang="en-US" sz="1200" b="1" dirty="0">
                <a:solidFill>
                  <a:srgbClr val="333333"/>
                </a:solidFill>
                <a:latin typeface="source_sans_proregular"/>
              </a:rPr>
              <a:t>b</a:t>
            </a:r>
            <a:r>
              <a:rPr lang="en-US" sz="1200" dirty="0">
                <a:solidFill>
                  <a:srgbClr val="333333"/>
                </a:solidFill>
                <a:latin typeface="source_sans_proregular"/>
              </a:rPr>
              <a:t>:first-child {</a:t>
            </a:r>
          </a:p>
          <a:p>
            <a:pPr fontAlgn="base"/>
            <a:r>
              <a:rPr lang="en-US" sz="1200" dirty="0">
                <a:solidFill>
                  <a:srgbClr val="000080"/>
                </a:solidFill>
                <a:latin typeface="source_sans_proregular"/>
              </a:rPr>
              <a:t>color</a:t>
            </a:r>
            <a:r>
              <a:rPr lang="en-US" sz="1200" dirty="0">
                <a:solidFill>
                  <a:srgbClr val="333333"/>
                </a:solidFill>
                <a:latin typeface="source_sans_proregular"/>
              </a:rPr>
              <a:t>: red; </a:t>
            </a:r>
            <a:r>
              <a:rPr lang="en-US" sz="1200" dirty="0">
                <a:solidFill>
                  <a:srgbClr val="999988"/>
                </a:solidFill>
                <a:latin typeface="source_sans_proregular"/>
              </a:rPr>
              <a:t>/* The color of the first tag */</a:t>
            </a:r>
            <a:endParaRPr lang="en-US" sz="1200" dirty="0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 sz="1200" dirty="0">
                <a:solidFill>
                  <a:srgbClr val="333333"/>
                </a:solidFill>
                <a:latin typeface="source_sans_proregular"/>
              </a:rPr>
              <a:t>}</a:t>
            </a:r>
          </a:p>
          <a:p>
            <a:pPr fontAlgn="base"/>
            <a:r>
              <a:rPr lang="en-US" sz="1200" b="1" dirty="0">
                <a:solidFill>
                  <a:srgbClr val="333333"/>
                </a:solidFill>
                <a:latin typeface="source_sans_proregular"/>
              </a:rPr>
              <a:t>b</a:t>
            </a:r>
            <a:r>
              <a:rPr lang="en-US" sz="1200" dirty="0">
                <a:solidFill>
                  <a:srgbClr val="333333"/>
                </a:solidFill>
                <a:latin typeface="source_sans_proregular"/>
              </a:rPr>
              <a:t>:last-child {</a:t>
            </a:r>
          </a:p>
          <a:p>
            <a:pPr fontAlgn="base"/>
            <a:r>
              <a:rPr lang="en-US" sz="1200" dirty="0">
                <a:solidFill>
                  <a:srgbClr val="000080"/>
                </a:solidFill>
                <a:latin typeface="source_sans_proregular"/>
              </a:rPr>
              <a:t>color</a:t>
            </a:r>
            <a:r>
              <a:rPr lang="en-US" sz="1200" dirty="0">
                <a:solidFill>
                  <a:srgbClr val="333333"/>
                </a:solidFill>
                <a:latin typeface="source_sans_proregular"/>
              </a:rPr>
              <a:t>: green; </a:t>
            </a:r>
            <a:r>
              <a:rPr lang="en-US" sz="1200" dirty="0">
                <a:solidFill>
                  <a:srgbClr val="999988"/>
                </a:solidFill>
                <a:latin typeface="source_sans_proregular"/>
              </a:rPr>
              <a:t>/* The color of the last tag */</a:t>
            </a:r>
            <a:endParaRPr lang="en-US" sz="1200" dirty="0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 sz="1200" dirty="0">
                <a:solidFill>
                  <a:srgbClr val="333333"/>
                </a:solidFill>
                <a:latin typeface="source_sans_proregular"/>
              </a:rPr>
              <a:t>}</a:t>
            </a:r>
            <a:endParaRPr lang="en-US" sz="1200" b="0" i="0" dirty="0">
              <a:solidFill>
                <a:srgbClr val="333333"/>
              </a:solidFill>
              <a:effectLst/>
              <a:latin typeface="source_sans_proregula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814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45720"/>
            <a:ext cx="9144000" cy="755015"/>
            <a:chOff x="0" y="0"/>
            <a:chExt cx="9144000" cy="755015"/>
          </a:xfrm>
        </p:grpSpPr>
        <p:sp>
          <p:nvSpPr>
            <p:cNvPr id="3" name="object 3"/>
            <p:cNvSpPr/>
            <p:nvPr/>
          </p:nvSpPr>
          <p:spPr>
            <a:xfrm>
              <a:off x="79247" y="103606"/>
              <a:ext cx="5847588" cy="6141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99770"/>
            </a:xfrm>
            <a:custGeom>
              <a:avLst/>
              <a:gdLst/>
              <a:ahLst/>
              <a:cxnLst/>
              <a:rect l="l" t="t" r="r" b="b"/>
              <a:pathLst>
                <a:path w="9144000" h="699770">
                  <a:moveTo>
                    <a:pt x="9144000" y="0"/>
                  </a:moveTo>
                  <a:lnTo>
                    <a:pt x="0" y="0"/>
                  </a:lnTo>
                  <a:lnTo>
                    <a:pt x="0" y="699515"/>
                  </a:lnTo>
                  <a:lnTo>
                    <a:pt x="9144000" y="69951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620" y="168020"/>
            <a:ext cx="548767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b="1" dirty="0"/>
              <a:t>The basic syntax of CSS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/>
              <a:t>CONFIDENTIAL</a:t>
            </a:r>
          </a:p>
        </p:txBody>
      </p:sp>
      <p:grpSp>
        <p:nvGrpSpPr>
          <p:cNvPr id="23" name="Google Shape;152;p3">
            <a:extLst>
              <a:ext uri="{FF2B5EF4-FFF2-40B4-BE49-F238E27FC236}">
                <a16:creationId xmlns="" xmlns:a16="http://schemas.microsoft.com/office/drawing/2014/main" id="{2448055D-B9CF-4297-AEAC-6B0E1DCB7910}"/>
              </a:ext>
            </a:extLst>
          </p:cNvPr>
          <p:cNvGrpSpPr/>
          <p:nvPr/>
        </p:nvGrpSpPr>
        <p:grpSpPr>
          <a:xfrm>
            <a:off x="548640" y="1024814"/>
            <a:ext cx="6553200" cy="3390976"/>
            <a:chOff x="4245429" y="1327917"/>
            <a:chExt cx="2571749" cy="1718943"/>
          </a:xfrm>
        </p:grpSpPr>
        <p:sp>
          <p:nvSpPr>
            <p:cNvPr id="24" name="Google Shape;153;p3">
              <a:extLst>
                <a:ext uri="{FF2B5EF4-FFF2-40B4-BE49-F238E27FC236}">
                  <a16:creationId xmlns="" xmlns:a16="http://schemas.microsoft.com/office/drawing/2014/main" id="{4FCA88D7-D314-493D-AE9B-B2504A02337F}"/>
                </a:ext>
              </a:extLst>
            </p:cNvPr>
            <p:cNvSpPr txBox="1"/>
            <p:nvPr/>
          </p:nvSpPr>
          <p:spPr>
            <a:xfrm>
              <a:off x="4245429" y="1583309"/>
              <a:ext cx="2571749" cy="1183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333"/>
                <a:buFont typeface="Arial"/>
                <a:buNone/>
              </a:pPr>
              <a:r>
                <a:rPr lang="en-US" sz="4800" dirty="0">
                  <a:solidFill>
                    <a:srgbClr val="669900"/>
                  </a:solidFill>
                  <a:latin typeface="Consolas"/>
                  <a:ea typeface="Calibri"/>
                  <a:cs typeface="Calibri"/>
                  <a:sym typeface="Consolas"/>
                </a:rPr>
                <a:t>h1</a:t>
              </a:r>
              <a:r>
                <a:rPr lang="en-US" sz="4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4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</a:t>
              </a:r>
              <a:r>
                <a:rPr lang="en-US" sz="4400" b="0" i="0" u="none" strike="noStrike" cap="none" dirty="0">
                  <a:solidFill>
                    <a:srgbClr val="990055"/>
                  </a:solidFill>
                  <a:latin typeface="Consolas"/>
                  <a:ea typeface="Consolas"/>
                  <a:cs typeface="Consolas"/>
                  <a:sym typeface="Consolas"/>
                </a:rPr>
                <a:t>color</a:t>
              </a:r>
              <a:r>
                <a:rPr lang="en-US" sz="4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</a:t>
              </a:r>
              <a:r>
                <a:rPr lang="en-US" sz="4400" b="0" i="0" u="none" strike="noStrike" cap="none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orange</a:t>
              </a:r>
              <a:r>
                <a:rPr lang="en-US" sz="4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;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4;p3">
              <a:extLst>
                <a:ext uri="{FF2B5EF4-FFF2-40B4-BE49-F238E27FC236}">
                  <a16:creationId xmlns="" xmlns:a16="http://schemas.microsoft.com/office/drawing/2014/main" id="{4848CB4A-895E-437F-B906-CC4D835DFFEB}"/>
                </a:ext>
              </a:extLst>
            </p:cNvPr>
            <p:cNvSpPr/>
            <p:nvPr/>
          </p:nvSpPr>
          <p:spPr>
            <a:xfrm>
              <a:off x="4717834" y="1327917"/>
              <a:ext cx="1008993" cy="304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w="120000" h="120000" fill="none" extrusionOk="0">
                  <a:moveTo>
                    <a:pt x="325" y="59604"/>
                  </a:moveTo>
                  <a:lnTo>
                    <a:pt x="-46000" y="13500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5;p3">
              <a:extLst>
                <a:ext uri="{FF2B5EF4-FFF2-40B4-BE49-F238E27FC236}">
                  <a16:creationId xmlns="" xmlns:a16="http://schemas.microsoft.com/office/drawing/2014/main" id="{E1A809D4-B526-49C1-804E-43D6FC9ACB9C}"/>
                </a:ext>
              </a:extLst>
            </p:cNvPr>
            <p:cNvSpPr/>
            <p:nvPr/>
          </p:nvSpPr>
          <p:spPr>
            <a:xfrm rot="-5400000">
              <a:off x="4707328" y="2042163"/>
              <a:ext cx="94594" cy="609600"/>
            </a:xfrm>
            <a:prstGeom prst="leftBracket">
              <a:avLst>
                <a:gd name="adj" fmla="val 833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56;p3">
              <a:extLst>
                <a:ext uri="{FF2B5EF4-FFF2-40B4-BE49-F238E27FC236}">
                  <a16:creationId xmlns="" xmlns:a16="http://schemas.microsoft.com/office/drawing/2014/main" id="{59649ECE-C636-4948-A4FC-8F74B65BD92C}"/>
                </a:ext>
              </a:extLst>
            </p:cNvPr>
            <p:cNvSpPr/>
            <p:nvPr/>
          </p:nvSpPr>
          <p:spPr>
            <a:xfrm rot="-5400000">
              <a:off x="5490507" y="1889647"/>
              <a:ext cx="94594" cy="915945"/>
            </a:xfrm>
            <a:prstGeom prst="leftBracket">
              <a:avLst>
                <a:gd name="adj" fmla="val 833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57;p3">
              <a:extLst>
                <a:ext uri="{FF2B5EF4-FFF2-40B4-BE49-F238E27FC236}">
                  <a16:creationId xmlns="" xmlns:a16="http://schemas.microsoft.com/office/drawing/2014/main" id="{AAC2D3AB-54CD-4621-847C-0DC8D89F793D}"/>
                </a:ext>
              </a:extLst>
            </p:cNvPr>
            <p:cNvSpPr/>
            <p:nvPr/>
          </p:nvSpPr>
          <p:spPr>
            <a:xfrm rot="-5400000">
              <a:off x="5181946" y="1939392"/>
              <a:ext cx="90809" cy="1583900"/>
            </a:xfrm>
            <a:prstGeom prst="leftBracket">
              <a:avLst>
                <a:gd name="adj" fmla="val 833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58;p3">
              <a:extLst>
                <a:ext uri="{FF2B5EF4-FFF2-40B4-BE49-F238E27FC236}">
                  <a16:creationId xmlns="" xmlns:a16="http://schemas.microsoft.com/office/drawing/2014/main" id="{98E1F53C-BD89-4C3B-9137-62C1865E9DA9}"/>
                </a:ext>
              </a:extLst>
            </p:cNvPr>
            <p:cNvSpPr txBox="1"/>
            <p:nvPr/>
          </p:nvSpPr>
          <p:spPr>
            <a:xfrm>
              <a:off x="4470231" y="2397814"/>
              <a:ext cx="1035268" cy="220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C55A11"/>
                  </a:solidFill>
                  <a:latin typeface="Calibri"/>
                  <a:ea typeface="Calibri"/>
                  <a:cs typeface="Calibri"/>
                  <a:sym typeface="Calibri"/>
                </a:rPr>
                <a:t>Property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;p3">
              <a:extLst>
                <a:ext uri="{FF2B5EF4-FFF2-40B4-BE49-F238E27FC236}">
                  <a16:creationId xmlns="" xmlns:a16="http://schemas.microsoft.com/office/drawing/2014/main" id="{E9841EE0-BC26-4BE2-AD9D-0CAD407695AE}"/>
                </a:ext>
              </a:extLst>
            </p:cNvPr>
            <p:cNvSpPr txBox="1"/>
            <p:nvPr/>
          </p:nvSpPr>
          <p:spPr>
            <a:xfrm>
              <a:off x="5169730" y="2442152"/>
              <a:ext cx="1522874" cy="220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C55A11"/>
                  </a:solidFill>
                  <a:latin typeface="Calibri"/>
                  <a:ea typeface="Calibri"/>
                  <a:cs typeface="Calibri"/>
                  <a:sym typeface="Calibri"/>
                </a:rPr>
                <a:t>Property value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60;p3">
              <a:extLst>
                <a:ext uri="{FF2B5EF4-FFF2-40B4-BE49-F238E27FC236}">
                  <a16:creationId xmlns="" xmlns:a16="http://schemas.microsoft.com/office/drawing/2014/main" id="{CBAD2CF3-5CE6-4429-B426-75E81C23F2C8}"/>
                </a:ext>
              </a:extLst>
            </p:cNvPr>
            <p:cNvSpPr txBox="1"/>
            <p:nvPr/>
          </p:nvSpPr>
          <p:spPr>
            <a:xfrm>
              <a:off x="4907539" y="2825943"/>
              <a:ext cx="1197429" cy="220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C55A11"/>
                  </a:solidFill>
                  <a:latin typeface="Calibri"/>
                  <a:ea typeface="Calibri"/>
                  <a:cs typeface="Calibri"/>
                  <a:sym typeface="Calibri"/>
                </a:rPr>
                <a:t>Declaration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161;p3">
            <a:extLst>
              <a:ext uri="{FF2B5EF4-FFF2-40B4-BE49-F238E27FC236}">
                <a16:creationId xmlns="" xmlns:a16="http://schemas.microsoft.com/office/drawing/2014/main" id="{A310EF68-0A92-4668-B44A-A905A070AA57}"/>
              </a:ext>
            </a:extLst>
          </p:cNvPr>
          <p:cNvSpPr/>
          <p:nvPr/>
        </p:nvSpPr>
        <p:spPr>
          <a:xfrm>
            <a:off x="2795561" y="1085774"/>
            <a:ext cx="13314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selector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Rectangle 2">
            <a:extLst>
              <a:ext uri="{FF2B5EF4-FFF2-40B4-BE49-F238E27FC236}">
                <a16:creationId xmlns="" xmlns:a16="http://schemas.microsoft.com/office/drawing/2014/main" id="{1B015BE9-7671-464C-B140-93975D070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1332" y="2047940"/>
            <a:ext cx="203485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="" xmlns:a16="http://schemas.microsoft.com/office/drawing/2014/main" id="{70E03A11-A735-417F-A7B8-F1990F3BC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9279" y="967844"/>
            <a:ext cx="3474721" cy="2154436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_sans_proregular"/>
              </a:rPr>
              <a:t>Priority matters: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_sans_pro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_sans_proregular"/>
              </a:rPr>
              <a:t>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_sans_proregular"/>
              </a:rPr>
              <a:t> { </a:t>
            </a:r>
            <a:r>
              <a:rPr lang="en-US" altLang="en-US" sz="1400" dirty="0">
                <a:solidFill>
                  <a:srgbClr val="333333"/>
                </a:solidFill>
                <a:latin typeface="source_sans_proregular"/>
              </a:rPr>
              <a:t>color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_sans_proregular"/>
              </a:rPr>
              <a:t>: green; }</a:t>
            </a:r>
            <a:endParaRPr lang="en-US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_sans_pro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_sans_proregular"/>
              </a:rPr>
              <a:t>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_sans_proregular"/>
              </a:rPr>
              <a:t> {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_sans_proregular"/>
              </a:rPr>
              <a:t>color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_sans_proregular"/>
              </a:rPr>
              <a:t>: RED; 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_sans_proregular"/>
              </a:rPr>
              <a:t>Comments in CSS-file: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_sans_pro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source_sans_proregular"/>
              </a:rPr>
              <a:t>/*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_sans_pro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_sans_proregular"/>
              </a:rPr>
              <a:t>Style is designed for introductory purposes</a:t>
            </a:r>
            <a:endParaRPr lang="en-US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_sans_pro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_sans_proregular"/>
              </a:rPr>
              <a:t>*/</a:t>
            </a:r>
            <a:endParaRPr lang="en-US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_sans_pro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_sans_proregular"/>
              </a:rPr>
              <a:t>div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_sans_proregular"/>
              </a:rPr>
              <a:t> {</a:t>
            </a:r>
            <a:endParaRPr lang="en-US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_sans_pro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_sans_proregular"/>
              </a:rPr>
              <a:t>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_sans_proregular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source_sans_proregular"/>
              </a:rPr>
              <a:t>200px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_sans_proregular"/>
              </a:rPr>
              <a:t>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source_sans_proregular"/>
              </a:rPr>
              <a:t>/* a width of the block */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_sans_pro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_sans_proregular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275754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4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8627"/>
              </a:srgbClr>
            </a:outerShdw>
          </a:effectLst>
        </p:spPr>
        <p:txBody>
          <a:bodyPr spcFirstLastPara="1" wrap="square" lIns="205725" tIns="25706" rIns="51431" bIns="25706" anchor="ctr" anchorCtr="0">
            <a:noAutofit/>
          </a:bodyPr>
          <a:lstStyle/>
          <a:p>
            <a:pPr marL="0" indent="0" rtl="0">
              <a:spcBef>
                <a:spcPts val="0"/>
              </a:spcBef>
            </a:pPr>
            <a:r>
              <a:rPr lang="en-US" b="1"/>
              <a:t>Pseudo-elements</a:t>
            </a:r>
            <a:endParaRPr b="1"/>
          </a:p>
        </p:txBody>
      </p:sp>
      <p:graphicFrame>
        <p:nvGraphicFramePr>
          <p:cNvPr id="369" name="Google Shape;369;p24"/>
          <p:cNvGraphicFramePr/>
          <p:nvPr/>
        </p:nvGraphicFramePr>
        <p:xfrm>
          <a:off x="567561" y="851336"/>
          <a:ext cx="7598982" cy="1222239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200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50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484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9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rgbClr val="0A504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Selector</a:t>
                      </a:r>
                      <a:endParaRPr sz="1100" u="none" strike="noStrike" cap="none"/>
                    </a:p>
                  </a:txBody>
                  <a:tcPr marL="48731" marR="24356" marT="24356" marB="2435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rgbClr val="0A504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</a:t>
                      </a:r>
                      <a:endParaRPr sz="1100" u="none" strike="noStrike" cap="none"/>
                    </a:p>
                  </a:txBody>
                  <a:tcPr marL="24356" marR="24356" marT="24356" marB="2435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rgbClr val="0A504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 description</a:t>
                      </a:r>
                      <a:endParaRPr sz="1100" u="none" strike="noStrike" cap="none"/>
                    </a:p>
                  </a:txBody>
                  <a:tcPr marL="24356" marR="24356" marT="24356" marB="24356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96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rgbClr val="0A504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::after</a:t>
                      </a:r>
                      <a:endParaRPr sz="1100" u="none" strike="noStrike" cap="none"/>
                    </a:p>
                  </a:txBody>
                  <a:tcPr marL="48731" marR="24356" marT="24356" marB="2435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p::after</a:t>
                      </a:r>
                      <a:endParaRPr sz="1100" u="none" strike="noStrike" cap="none"/>
                    </a:p>
                  </a:txBody>
                  <a:tcPr marL="24356" marR="24356" marT="24356" marB="2435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Insert something after the content of each &lt;p&gt; element</a:t>
                      </a:r>
                      <a:endParaRPr sz="1100" u="none" strike="noStrike" cap="none"/>
                    </a:p>
                  </a:txBody>
                  <a:tcPr marL="24356" marR="24356" marT="24356" marB="24356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96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rgbClr val="0A504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::before</a:t>
                      </a:r>
                      <a:endParaRPr sz="1100" u="none" strike="noStrike" cap="none"/>
                    </a:p>
                  </a:txBody>
                  <a:tcPr marL="48731" marR="24356" marT="24356" marB="2435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p::before</a:t>
                      </a:r>
                      <a:endParaRPr sz="1100" u="none" strike="noStrike" cap="none"/>
                    </a:p>
                  </a:txBody>
                  <a:tcPr marL="24356" marR="24356" marT="24356" marB="2435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Insert something before the content of each &lt;p&gt; element</a:t>
                      </a:r>
                      <a:endParaRPr sz="1100" u="none" strike="noStrike" cap="none"/>
                    </a:p>
                  </a:txBody>
                  <a:tcPr marL="24356" marR="24356" marT="24356" marB="24356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96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rgbClr val="0A504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::first-letter</a:t>
                      </a:r>
                      <a:endParaRPr sz="1500" b="1" u="none" strike="noStrike" cap="none">
                        <a:solidFill>
                          <a:srgbClr val="0A504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8731" marR="24356" marT="24356" marB="2435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p::first-letter</a:t>
                      </a:r>
                      <a:endParaRPr sz="1100" u="none" strike="noStrike" cap="none"/>
                    </a:p>
                  </a:txBody>
                  <a:tcPr marL="24356" marR="24356" marT="24356" marB="2435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Selects the first letter of every &lt;p&gt; element</a:t>
                      </a:r>
                      <a:endParaRPr sz="1100" u="none" strike="noStrike" cap="none"/>
                    </a:p>
                  </a:txBody>
                  <a:tcPr marL="24356" marR="24356" marT="24356" marB="24356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70" name="Google Shape;370;p24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4301954" y="2805370"/>
            <a:ext cx="3745845" cy="1113728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4"/>
          <p:cNvSpPr/>
          <p:nvPr/>
        </p:nvSpPr>
        <p:spPr>
          <a:xfrm>
            <a:off x="777669" y="2807472"/>
            <a:ext cx="247856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13" rIns="91425" bIns="45713" anchor="ctr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p::first-letter </a:t>
            </a: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400"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: lime;</a:t>
            </a: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400"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: 300% 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400"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45720"/>
            <a:ext cx="9144000" cy="755015"/>
            <a:chOff x="0" y="0"/>
            <a:chExt cx="9144000" cy="755015"/>
          </a:xfrm>
        </p:grpSpPr>
        <p:sp>
          <p:nvSpPr>
            <p:cNvPr id="3" name="object 3"/>
            <p:cNvSpPr/>
            <p:nvPr/>
          </p:nvSpPr>
          <p:spPr>
            <a:xfrm>
              <a:off x="79247" y="103606"/>
              <a:ext cx="5847588" cy="6141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99770"/>
            </a:xfrm>
            <a:custGeom>
              <a:avLst/>
              <a:gdLst/>
              <a:ahLst/>
              <a:cxnLst/>
              <a:rect l="l" t="t" r="r" b="b"/>
              <a:pathLst>
                <a:path w="9144000" h="699770">
                  <a:moveTo>
                    <a:pt x="9144000" y="0"/>
                  </a:moveTo>
                  <a:lnTo>
                    <a:pt x="0" y="0"/>
                  </a:lnTo>
                  <a:lnTo>
                    <a:pt x="0" y="699515"/>
                  </a:lnTo>
                  <a:lnTo>
                    <a:pt x="9144000" y="69951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620" y="168020"/>
            <a:ext cx="548767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fontAlgn="base"/>
            <a:r>
              <a:rPr lang="en-US" err="1"/>
              <a:t>Pseudoelements</a:t>
            </a:r>
            <a:endParaRPr lang="en-US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41</a:t>
            </a:fld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/>
              <a:t>CONFIDENTIAL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4CD8D65-ED02-427E-885A-2A69568F9D1C}"/>
              </a:ext>
            </a:extLst>
          </p:cNvPr>
          <p:cNvSpPr/>
          <p:nvPr/>
        </p:nvSpPr>
        <p:spPr>
          <a:xfrm>
            <a:off x="457200" y="805073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dirty="0">
                <a:solidFill>
                  <a:srgbClr val="333333"/>
                </a:solidFill>
                <a:latin typeface="source_sans_proregular"/>
              </a:rPr>
              <a:t>&lt;</a:t>
            </a:r>
            <a:r>
              <a:rPr lang="en-US" b="1" dirty="0">
                <a:solidFill>
                  <a:srgbClr val="333333"/>
                </a:solidFill>
                <a:latin typeface="source_sans_proregular"/>
              </a:rPr>
              <a:t>style</a:t>
            </a:r>
            <a:r>
              <a:rPr lang="en-US" dirty="0">
                <a:solidFill>
                  <a:srgbClr val="333333"/>
                </a:solidFill>
                <a:latin typeface="source_sans_proregular"/>
              </a:rPr>
              <a:t>&gt;</a:t>
            </a:r>
          </a:p>
          <a:p>
            <a:pPr fontAlgn="base"/>
            <a:r>
              <a:rPr lang="en-US" b="1" dirty="0">
                <a:solidFill>
                  <a:srgbClr val="333333"/>
                </a:solidFill>
                <a:latin typeface="source_sans_proregular"/>
              </a:rPr>
              <a:t>p</a:t>
            </a:r>
            <a:r>
              <a:rPr lang="en-US" dirty="0">
                <a:solidFill>
                  <a:srgbClr val="333333"/>
                </a:solidFill>
                <a:latin typeface="source_sans_proregular"/>
              </a:rPr>
              <a:t>:before {</a:t>
            </a:r>
          </a:p>
          <a:p>
            <a:pPr fontAlgn="base"/>
            <a:r>
              <a:rPr lang="en-US" dirty="0">
                <a:solidFill>
                  <a:srgbClr val="000080"/>
                </a:solidFill>
                <a:latin typeface="source_sans_proregular"/>
              </a:rPr>
              <a:t>content</a:t>
            </a:r>
            <a:r>
              <a:rPr lang="en-US" dirty="0">
                <a:solidFill>
                  <a:srgbClr val="333333"/>
                </a:solidFill>
                <a:latin typeface="source_sans_proregular"/>
              </a:rPr>
              <a:t>: </a:t>
            </a:r>
            <a:r>
              <a:rPr lang="en-US" dirty="0">
                <a:solidFill>
                  <a:srgbClr val="DD1144"/>
                </a:solidFill>
                <a:latin typeface="source_sans_proregular"/>
              </a:rPr>
              <a:t>""</a:t>
            </a:r>
            <a:r>
              <a:rPr lang="en-US" dirty="0">
                <a:solidFill>
                  <a:srgbClr val="333333"/>
                </a:solidFill>
                <a:latin typeface="source_sans_proregular"/>
              </a:rPr>
              <a:t>;</a:t>
            </a:r>
          </a:p>
          <a:p>
            <a:pPr fontAlgn="base"/>
            <a:r>
              <a:rPr lang="en-US" dirty="0">
                <a:solidFill>
                  <a:srgbClr val="000080"/>
                </a:solidFill>
                <a:latin typeface="source_sans_proregular"/>
              </a:rPr>
              <a:t>display</a:t>
            </a:r>
            <a:r>
              <a:rPr lang="en-US" dirty="0">
                <a:solidFill>
                  <a:srgbClr val="333333"/>
                </a:solidFill>
                <a:latin typeface="source_sans_proregular"/>
              </a:rPr>
              <a:t>: inline-block;</a:t>
            </a:r>
          </a:p>
          <a:p>
            <a:pPr fontAlgn="base"/>
            <a:r>
              <a:rPr lang="en-US" dirty="0">
                <a:solidFill>
                  <a:srgbClr val="000080"/>
                </a:solidFill>
                <a:latin typeface="source_sans_proregular"/>
              </a:rPr>
              <a:t>width</a:t>
            </a:r>
            <a:r>
              <a:rPr lang="en-US" dirty="0">
                <a:solidFill>
                  <a:srgbClr val="333333"/>
                </a:solidFill>
                <a:latin typeface="source_sans_proregular"/>
              </a:rPr>
              <a:t>: </a:t>
            </a:r>
            <a:r>
              <a:rPr lang="en-US" dirty="0">
                <a:solidFill>
                  <a:srgbClr val="008080"/>
                </a:solidFill>
                <a:latin typeface="source_sans_proregular"/>
              </a:rPr>
              <a:t>20px</a:t>
            </a:r>
            <a:r>
              <a:rPr lang="en-US" dirty="0">
                <a:solidFill>
                  <a:srgbClr val="333333"/>
                </a:solidFill>
                <a:latin typeface="source_sans_proregular"/>
              </a:rPr>
              <a:t>;</a:t>
            </a:r>
          </a:p>
          <a:p>
            <a:pPr fontAlgn="base"/>
            <a:r>
              <a:rPr lang="en-US" dirty="0">
                <a:solidFill>
                  <a:srgbClr val="000080"/>
                </a:solidFill>
                <a:latin typeface="source_sans_proregular"/>
              </a:rPr>
              <a:t>height</a:t>
            </a:r>
            <a:r>
              <a:rPr lang="en-US" dirty="0">
                <a:solidFill>
                  <a:srgbClr val="333333"/>
                </a:solidFill>
                <a:latin typeface="source_sans_proregular"/>
              </a:rPr>
              <a:t>: </a:t>
            </a:r>
            <a:r>
              <a:rPr lang="en-US" dirty="0">
                <a:solidFill>
                  <a:srgbClr val="008080"/>
                </a:solidFill>
                <a:latin typeface="source_sans_proregular"/>
              </a:rPr>
              <a:t>1em</a:t>
            </a:r>
            <a:r>
              <a:rPr lang="en-US" dirty="0">
                <a:solidFill>
                  <a:srgbClr val="333333"/>
                </a:solidFill>
                <a:latin typeface="source_sans_proregular"/>
              </a:rPr>
              <a:t>;</a:t>
            </a:r>
          </a:p>
          <a:p>
            <a:pPr fontAlgn="base"/>
            <a:r>
              <a:rPr lang="en-US" dirty="0">
                <a:solidFill>
                  <a:srgbClr val="000080"/>
                </a:solidFill>
                <a:latin typeface="source_sans_proregular"/>
              </a:rPr>
              <a:t>margin-right</a:t>
            </a:r>
            <a:r>
              <a:rPr lang="en-US" dirty="0">
                <a:solidFill>
                  <a:srgbClr val="333333"/>
                </a:solidFill>
                <a:latin typeface="source_sans_proregular"/>
              </a:rPr>
              <a:t>: </a:t>
            </a:r>
            <a:r>
              <a:rPr lang="en-US" dirty="0">
                <a:solidFill>
                  <a:srgbClr val="008080"/>
                </a:solidFill>
                <a:latin typeface="source_sans_proregular"/>
              </a:rPr>
              <a:t>10px</a:t>
            </a:r>
            <a:r>
              <a:rPr lang="en-US" dirty="0">
                <a:solidFill>
                  <a:srgbClr val="333333"/>
                </a:solidFill>
                <a:latin typeface="source_sans_proregular"/>
              </a:rPr>
              <a:t>;</a:t>
            </a:r>
          </a:p>
          <a:p>
            <a:pPr fontAlgn="base"/>
            <a:r>
              <a:rPr lang="en-US" dirty="0">
                <a:solidFill>
                  <a:srgbClr val="000080"/>
                </a:solidFill>
                <a:latin typeface="source_sans_proregular"/>
              </a:rPr>
              <a:t>background</a:t>
            </a:r>
            <a:r>
              <a:rPr lang="en-US" dirty="0">
                <a:solidFill>
                  <a:srgbClr val="333333"/>
                </a:solidFill>
                <a:latin typeface="source_sans_proregular"/>
              </a:rPr>
              <a:t>: </a:t>
            </a:r>
            <a:r>
              <a:rPr lang="en-US" dirty="0">
                <a:solidFill>
                  <a:srgbClr val="008080"/>
                </a:solidFill>
                <a:latin typeface="source_sans_proregular"/>
              </a:rPr>
              <a:t>#f3c</a:t>
            </a:r>
            <a:r>
              <a:rPr lang="en-US" dirty="0">
                <a:solidFill>
                  <a:srgbClr val="333333"/>
                </a:solidFill>
                <a:latin typeface="source_sans_proregular"/>
              </a:rPr>
              <a:t>;</a:t>
            </a:r>
          </a:p>
          <a:p>
            <a:pPr fontAlgn="base"/>
            <a:r>
              <a:rPr lang="en-US" dirty="0">
                <a:solidFill>
                  <a:srgbClr val="333333"/>
                </a:solidFill>
                <a:latin typeface="source_sans_proregular"/>
              </a:rPr>
              <a:t>}</a:t>
            </a:r>
          </a:p>
          <a:p>
            <a:pPr fontAlgn="base"/>
            <a:r>
              <a:rPr lang="en-US" b="1" dirty="0">
                <a:solidFill>
                  <a:srgbClr val="333333"/>
                </a:solidFill>
                <a:latin typeface="source_sans_proregular"/>
              </a:rPr>
              <a:t>p</a:t>
            </a:r>
            <a:r>
              <a:rPr lang="en-US" dirty="0">
                <a:solidFill>
                  <a:srgbClr val="333333"/>
                </a:solidFill>
                <a:latin typeface="source_sans_proregular"/>
              </a:rPr>
              <a:t>:after {</a:t>
            </a:r>
          </a:p>
          <a:p>
            <a:pPr fontAlgn="base"/>
            <a:r>
              <a:rPr lang="en-US" dirty="0">
                <a:solidFill>
                  <a:srgbClr val="000080"/>
                </a:solidFill>
                <a:latin typeface="source_sans_proregular"/>
              </a:rPr>
              <a:t>content</a:t>
            </a:r>
            <a:r>
              <a:rPr lang="en-US" dirty="0">
                <a:solidFill>
                  <a:srgbClr val="333333"/>
                </a:solidFill>
                <a:latin typeface="source_sans_proregular"/>
              </a:rPr>
              <a:t>: </a:t>
            </a:r>
            <a:r>
              <a:rPr lang="en-US" dirty="0">
                <a:solidFill>
                  <a:srgbClr val="DD1144"/>
                </a:solidFill>
                <a:latin typeface="source_sans_proregular"/>
              </a:rPr>
              <a:t>" - a Rule"</a:t>
            </a:r>
            <a:r>
              <a:rPr lang="en-US" dirty="0">
                <a:solidFill>
                  <a:srgbClr val="333333"/>
                </a:solidFill>
                <a:latin typeface="source_sans_proregular"/>
              </a:rPr>
              <a:t>;</a:t>
            </a:r>
          </a:p>
          <a:p>
            <a:pPr fontAlgn="base"/>
            <a:r>
              <a:rPr lang="en-US" dirty="0">
                <a:solidFill>
                  <a:srgbClr val="000080"/>
                </a:solidFill>
                <a:latin typeface="source_sans_proregular"/>
              </a:rPr>
              <a:t>color</a:t>
            </a:r>
            <a:r>
              <a:rPr lang="en-US" dirty="0">
                <a:solidFill>
                  <a:srgbClr val="333333"/>
                </a:solidFill>
                <a:latin typeface="source_sans_proregular"/>
              </a:rPr>
              <a:t>: </a:t>
            </a:r>
            <a:r>
              <a:rPr lang="en-US" dirty="0">
                <a:solidFill>
                  <a:srgbClr val="008080"/>
                </a:solidFill>
                <a:latin typeface="source_sans_proregular"/>
              </a:rPr>
              <a:t>#666</a:t>
            </a:r>
            <a:r>
              <a:rPr lang="en-US" dirty="0">
                <a:solidFill>
                  <a:srgbClr val="333333"/>
                </a:solidFill>
                <a:latin typeface="source_sans_proregular"/>
              </a:rPr>
              <a:t>;</a:t>
            </a:r>
          </a:p>
          <a:p>
            <a:pPr fontAlgn="base"/>
            <a:r>
              <a:rPr lang="en-US" dirty="0">
                <a:solidFill>
                  <a:srgbClr val="333333"/>
                </a:solidFill>
                <a:latin typeface="source_sans_proregular"/>
              </a:rPr>
              <a:t>}</a:t>
            </a:r>
          </a:p>
          <a:p>
            <a:pPr fontAlgn="base"/>
            <a:r>
              <a:rPr lang="en-US" dirty="0">
                <a:solidFill>
                  <a:srgbClr val="333333"/>
                </a:solidFill>
                <a:latin typeface="source_sans_proregular"/>
              </a:rPr>
              <a:t>&lt;/</a:t>
            </a:r>
            <a:r>
              <a:rPr lang="en-US" b="1" dirty="0">
                <a:solidFill>
                  <a:srgbClr val="333333"/>
                </a:solidFill>
                <a:latin typeface="source_sans_proregular"/>
              </a:rPr>
              <a:t>style</a:t>
            </a:r>
            <a:r>
              <a:rPr lang="en-US" dirty="0">
                <a:solidFill>
                  <a:srgbClr val="333333"/>
                </a:solidFill>
                <a:latin typeface="source_sans_proregular"/>
              </a:rPr>
              <a:t>&gt;</a:t>
            </a:r>
            <a:endParaRPr lang="en-US" b="0" i="0" dirty="0">
              <a:solidFill>
                <a:srgbClr val="333333"/>
              </a:solidFill>
              <a:effectLst/>
              <a:latin typeface="source_sans_proregular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2D3CCC0-2AC7-44F8-92D9-4BE65A5E5598}"/>
              </a:ext>
            </a:extLst>
          </p:cNvPr>
          <p:cNvSpPr/>
          <p:nvPr/>
        </p:nvSpPr>
        <p:spPr>
          <a:xfrm>
            <a:off x="4555177" y="89535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000080"/>
                </a:solidFill>
                <a:latin typeface="source_sans_proregular"/>
              </a:rPr>
              <a:t>&lt;p&gt;</a:t>
            </a:r>
            <a:r>
              <a:rPr lang="en-US">
                <a:solidFill>
                  <a:srgbClr val="333333"/>
                </a:solidFill>
                <a:latin typeface="source_sans_proregular"/>
              </a:rPr>
              <a:t>Search method of a lion by a simple sort.</a:t>
            </a:r>
            <a:r>
              <a:rPr lang="en-US">
                <a:solidFill>
                  <a:srgbClr val="000080"/>
                </a:solidFill>
                <a:latin typeface="source_sans_proregular"/>
              </a:rPr>
              <a:t>&lt;/p&gt;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39A9F0F-0522-4E4E-8DA9-9AA8F0090B6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42665" y="4038784"/>
            <a:ext cx="5343525" cy="5429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717320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8627"/>
              </a:srgbClr>
            </a:outerShdw>
          </a:effectLst>
        </p:spPr>
        <p:txBody>
          <a:bodyPr spcFirstLastPara="1" wrap="square" lIns="205725" tIns="25706" rIns="51431" bIns="25706" anchor="ctr" anchorCtr="0">
            <a:noAutofit/>
          </a:bodyPr>
          <a:lstStyle/>
          <a:p>
            <a:pPr marL="0" indent="0" rtl="0">
              <a:spcBef>
                <a:spcPts val="0"/>
              </a:spcBef>
            </a:pPr>
            <a:endParaRPr/>
          </a:p>
        </p:txBody>
      </p:sp>
      <p:sp>
        <p:nvSpPr>
          <p:cNvPr id="377" name="Google Shape;377;p25"/>
          <p:cNvSpPr txBox="1">
            <a:spLocks noGrp="1"/>
          </p:cNvSpPr>
          <p:nvPr>
            <p:ph type="body" idx="2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0" indent="0" rtl="0"/>
            <a:r>
              <a:rPr lang="en-US"/>
              <a:t>Avoid qualifying ID and class names with type selectors.</a:t>
            </a:r>
            <a:endParaRPr/>
          </a:p>
          <a:p>
            <a:pPr marL="0" indent="0" rtl="0"/>
            <a:r>
              <a:rPr lang="en-US"/>
              <a:t>Unless necessary (for example with helper classes), do not use element names in conjunction with IDs or classes.</a:t>
            </a:r>
            <a:endParaRPr/>
          </a:p>
          <a:p>
            <a:pPr marL="0" indent="0" rtl="0"/>
            <a:r>
              <a:rPr lang="en-US"/>
              <a:t>Avoiding unnecessary ancestor selectors is useful for performance reasons.</a:t>
            </a:r>
            <a:endParaRPr/>
          </a:p>
          <a:p>
            <a:pPr marL="0" indent="0" rtl="0"/>
            <a:endParaRPr/>
          </a:p>
          <a:p>
            <a:pPr marL="0" indent="0" rtl="0"/>
            <a:endParaRPr/>
          </a:p>
          <a:p>
            <a:pPr marL="0" indent="0" rtl="0"/>
            <a:endParaRPr/>
          </a:p>
          <a:p>
            <a:pPr marL="0" indent="0" rtl="0"/>
            <a:endParaRPr/>
          </a:p>
        </p:txBody>
      </p:sp>
      <p:pic>
        <p:nvPicPr>
          <p:cNvPr id="378" name="Google Shape;378;p25" descr="Картинки по запросу ok"/>
          <p:cNvPicPr preferRelativeResize="0"/>
          <p:nvPr/>
        </p:nvPicPr>
        <p:blipFill rotWithShape="1">
          <a:blip r:embed="rId3" cstate="print">
            <a:alphaModFix/>
          </a:blip>
          <a:srcRect r="49723"/>
          <a:stretch/>
        </p:blipFill>
        <p:spPr>
          <a:xfrm>
            <a:off x="7321530" y="3017854"/>
            <a:ext cx="1075991" cy="105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5" descr="Картинки по запросу ok"/>
          <p:cNvPicPr preferRelativeResize="0"/>
          <p:nvPr/>
        </p:nvPicPr>
        <p:blipFill rotWithShape="1">
          <a:blip r:embed="rId4" cstate="print">
            <a:alphaModFix/>
          </a:blip>
          <a:srcRect l="50638"/>
          <a:stretch/>
        </p:blipFill>
        <p:spPr>
          <a:xfrm>
            <a:off x="2287269" y="3065171"/>
            <a:ext cx="1101570" cy="105346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5"/>
          <p:cNvSpPr/>
          <p:nvPr/>
        </p:nvSpPr>
        <p:spPr>
          <a:xfrm>
            <a:off x="554691" y="2797560"/>
            <a:ext cx="1771158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Clr>
                <a:srgbClr val="800000"/>
              </a:buClr>
              <a:buSzPts val="2200"/>
            </a:pPr>
            <a:r>
              <a:rPr lang="en-US" sz="1650" b="1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ul#example </a:t>
            </a:r>
            <a:r>
              <a:rPr lang="en-US" sz="165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1650" b="1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800000"/>
              </a:buClr>
              <a:buSzPts val="2200"/>
            </a:pPr>
            <a:r>
              <a:rPr lang="en-US" sz="1650" b="1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div.error </a:t>
            </a:r>
            <a:r>
              <a:rPr lang="en-US" sz="165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{}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5"/>
          <p:cNvSpPr/>
          <p:nvPr/>
        </p:nvSpPr>
        <p:spPr>
          <a:xfrm>
            <a:off x="5348569" y="2750496"/>
            <a:ext cx="1421303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Clr>
                <a:srgbClr val="800000"/>
              </a:buClr>
              <a:buSzPts val="2200"/>
            </a:pPr>
            <a:r>
              <a:rPr lang="en-US" sz="1650" b="1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#example </a:t>
            </a:r>
            <a:r>
              <a:rPr lang="en-US" sz="165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{}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800000"/>
              </a:buClr>
              <a:buSzPts val="2200"/>
            </a:pPr>
            <a:r>
              <a:rPr lang="en-US" sz="1650" b="1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.error </a:t>
            </a:r>
            <a:r>
              <a:rPr lang="en-US" sz="165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{}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8627"/>
              </a:srgbClr>
            </a:outerShdw>
          </a:effectLst>
        </p:spPr>
        <p:txBody>
          <a:bodyPr spcFirstLastPara="1" wrap="square" lIns="205725" tIns="25706" rIns="51431" bIns="25706" anchor="ctr" anchorCtr="0">
            <a:noAutofit/>
          </a:bodyPr>
          <a:lstStyle/>
          <a:p>
            <a:pPr marL="0" indent="0" rtl="0">
              <a:spcBef>
                <a:spcPts val="0"/>
              </a:spcBef>
            </a:pPr>
            <a:endParaRPr/>
          </a:p>
        </p:txBody>
      </p:sp>
      <p:sp>
        <p:nvSpPr>
          <p:cNvPr id="387" name="Google Shape;387;p26"/>
          <p:cNvSpPr txBox="1">
            <a:spLocks noGrp="1"/>
          </p:cNvSpPr>
          <p:nvPr>
            <p:ph type="body" idx="2"/>
          </p:nvPr>
        </p:nvSpPr>
        <p:spPr>
          <a:xfrm>
            <a:off x="228906" y="1136020"/>
            <a:ext cx="5318283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13" rIns="91425" bIns="0" anchor="ctr" anchorCtr="0">
            <a:noAutofit/>
          </a:bodyPr>
          <a:lstStyle/>
          <a:p>
            <a:pPr marL="0" indent="0" rtl="0">
              <a:lnSpc>
                <a:spcPct val="100000"/>
              </a:lnSpc>
              <a:buClr>
                <a:srgbClr val="268BD2"/>
              </a:buClr>
              <a:buSzPts val="1600"/>
            </a:pPr>
            <a:r>
              <a:rPr lang="en-US" sz="1200">
                <a:solidFill>
                  <a:srgbClr val="268BD2"/>
                </a:solidFill>
                <a:latin typeface="Consolas"/>
                <a:ea typeface="Consolas"/>
                <a:cs typeface="Consolas"/>
                <a:sym typeface="Consolas"/>
              </a:rPr>
              <a:t>&lt;main</a:t>
            </a:r>
            <a:r>
              <a:rPr lang="en-US" sz="1200">
                <a:solidFill>
                  <a:srgbClr val="586E75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lang="en-US" sz="1200">
                <a:solidFill>
                  <a:srgbClr val="2AA198"/>
                </a:solidFill>
                <a:latin typeface="Consolas"/>
                <a:ea typeface="Consolas"/>
                <a:cs typeface="Consolas"/>
                <a:sym typeface="Consolas"/>
              </a:rPr>
              <a:t>'mainly'</a:t>
            </a:r>
            <a:r>
              <a:rPr lang="en-US" sz="1200">
                <a:solidFill>
                  <a:srgbClr val="268BD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indent="0" rtl="0">
              <a:lnSpc>
                <a:spcPct val="100000"/>
              </a:lnSpc>
              <a:buClr>
                <a:srgbClr val="586E75"/>
              </a:buClr>
              <a:buSzPts val="1600"/>
            </a:pPr>
            <a:r>
              <a:rPr lang="en-US" sz="1200">
                <a:solidFill>
                  <a:srgbClr val="586E7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200">
                <a:solidFill>
                  <a:srgbClr val="268BD2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n-US" sz="1200">
                <a:solidFill>
                  <a:srgbClr val="586E75"/>
                </a:solidFill>
                <a:latin typeface="Consolas"/>
                <a:ea typeface="Consolas"/>
                <a:cs typeface="Consolas"/>
                <a:sym typeface="Consolas"/>
              </a:rPr>
              <a:t>Lorem ipsum</a:t>
            </a:r>
            <a:r>
              <a:rPr lang="en-US" sz="1200">
                <a:solidFill>
                  <a:srgbClr val="268BD2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r>
              <a:rPr lang="en-US" sz="1200">
                <a:solidFill>
                  <a:srgbClr val="586E7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93A1A1"/>
                </a:solidFill>
                <a:latin typeface="Consolas"/>
                <a:ea typeface="Consolas"/>
                <a:cs typeface="Consolas"/>
                <a:sym typeface="Consolas"/>
              </a:rPr>
              <a:t>&lt;!-- I'd like to style this paragraph--&gt;</a:t>
            </a:r>
            <a:endParaRPr/>
          </a:p>
          <a:p>
            <a:pPr marL="0" indent="0" rtl="0">
              <a:lnSpc>
                <a:spcPct val="100000"/>
              </a:lnSpc>
              <a:buClr>
                <a:srgbClr val="268BD2"/>
              </a:buClr>
              <a:buSzPts val="1600"/>
            </a:pPr>
            <a:r>
              <a:rPr lang="en-US" sz="1200">
                <a:solidFill>
                  <a:srgbClr val="268BD2"/>
                </a:solidFill>
                <a:latin typeface="Consolas"/>
                <a:ea typeface="Consolas"/>
                <a:cs typeface="Consolas"/>
                <a:sym typeface="Consolas"/>
              </a:rPr>
              <a:t>&lt;/main&gt;</a:t>
            </a:r>
            <a:r>
              <a:rPr lang="en-US" sz="1000">
                <a:latin typeface="Arimo"/>
                <a:ea typeface="Arimo"/>
                <a:cs typeface="Arimo"/>
                <a:sym typeface="Arimo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6"/>
          <p:cNvSpPr/>
          <p:nvPr/>
        </p:nvSpPr>
        <p:spPr>
          <a:xfrm>
            <a:off x="279401" y="2539472"/>
            <a:ext cx="4393837" cy="138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13" rIns="91425" bIns="45713" anchor="ctr" anchorCtr="0">
            <a:noAutofit/>
          </a:bodyPr>
          <a:lstStyle/>
          <a:p>
            <a:pPr>
              <a:buClr>
                <a:srgbClr val="000000"/>
              </a:buClr>
              <a:buSzPts val="1600"/>
            </a:pPr>
            <a:r>
              <a:rPr lang="en-US" sz="1200">
                <a:solidFill>
                  <a:srgbClr val="268BD2"/>
                </a:solidFill>
                <a:latin typeface="Consolas"/>
                <a:ea typeface="Consolas"/>
                <a:cs typeface="Consolas"/>
                <a:sym typeface="Consolas"/>
              </a:rPr>
              <a:t>main.mainly</a:t>
            </a:r>
            <a:r>
              <a:rPr lang="en-US" sz="1200">
                <a:solidFill>
                  <a:srgbClr val="586E7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268BD2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200">
                <a:solidFill>
                  <a:srgbClr val="586E75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endParaRPr sz="1200">
              <a:solidFill>
                <a:srgbClr val="586E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n-US" sz="1200">
                <a:solidFill>
                  <a:srgbClr val="93A1A1"/>
                </a:solidFill>
                <a:latin typeface="Consolas"/>
                <a:ea typeface="Consolas"/>
                <a:cs typeface="Consolas"/>
                <a:sym typeface="Consolas"/>
              </a:rPr>
              <a:t>/*This style*/</a:t>
            </a:r>
            <a:r>
              <a:rPr lang="en-US" sz="1200">
                <a:solidFill>
                  <a:srgbClr val="586E7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endParaRPr sz="1200">
              <a:solidFill>
                <a:srgbClr val="586E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600"/>
            </a:pPr>
            <a:r>
              <a:rPr lang="en-US" sz="1200">
                <a:solidFill>
                  <a:srgbClr val="586E75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endParaRPr sz="1200">
              <a:solidFill>
                <a:srgbClr val="586E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600"/>
            </a:pPr>
            <a:endParaRPr sz="1200">
              <a:solidFill>
                <a:srgbClr val="586E7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89" name="Google Shape;389;p26" descr="Картинки по запросу ok"/>
          <p:cNvPicPr preferRelativeResize="0"/>
          <p:nvPr/>
        </p:nvPicPr>
        <p:blipFill rotWithShape="1">
          <a:blip r:embed="rId3" cstate="print">
            <a:alphaModFix/>
          </a:blip>
          <a:srcRect l="50638"/>
          <a:stretch/>
        </p:blipFill>
        <p:spPr>
          <a:xfrm>
            <a:off x="2410919" y="2519133"/>
            <a:ext cx="1101570" cy="105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26" descr="Картинки по запросу ok"/>
          <p:cNvPicPr preferRelativeResize="0"/>
          <p:nvPr/>
        </p:nvPicPr>
        <p:blipFill rotWithShape="1">
          <a:blip r:embed="rId4" cstate="print">
            <a:alphaModFix/>
          </a:blip>
          <a:srcRect r="49723"/>
          <a:stretch/>
        </p:blipFill>
        <p:spPr>
          <a:xfrm>
            <a:off x="7697565" y="2484029"/>
            <a:ext cx="1075991" cy="105346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6"/>
          <p:cNvSpPr/>
          <p:nvPr/>
        </p:nvSpPr>
        <p:spPr>
          <a:xfrm>
            <a:off x="3177541" y="2627184"/>
            <a:ext cx="4572000" cy="69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r">
              <a:buClr>
                <a:srgbClr val="000000"/>
              </a:buClr>
              <a:buSzPts val="1800"/>
            </a:pPr>
            <a:r>
              <a:rPr lang="en-US" sz="1350" dirty="0">
                <a:solidFill>
                  <a:srgbClr val="93A1A1"/>
                </a:solidFill>
                <a:latin typeface="Consolas"/>
                <a:ea typeface="Consolas"/>
                <a:cs typeface="Consolas"/>
                <a:sym typeface="Consolas"/>
              </a:rPr>
              <a:t>/* Instead, assign a class name to p : &lt;p class='</a:t>
            </a:r>
            <a:r>
              <a:rPr lang="en-US" sz="1350" dirty="0" err="1">
                <a:solidFill>
                  <a:srgbClr val="93A1A1"/>
                </a:solidFill>
                <a:latin typeface="Consolas"/>
                <a:ea typeface="Consolas"/>
                <a:cs typeface="Consolas"/>
                <a:sym typeface="Consolas"/>
              </a:rPr>
              <a:t>paragraphly</a:t>
            </a:r>
            <a:r>
              <a:rPr lang="en-US" sz="1350" dirty="0">
                <a:solidFill>
                  <a:srgbClr val="93A1A1"/>
                </a:solidFill>
                <a:latin typeface="Consolas"/>
                <a:ea typeface="Consolas"/>
                <a:cs typeface="Consolas"/>
                <a:sym typeface="Consolas"/>
              </a:rPr>
              <a:t>' /&gt; */</a:t>
            </a:r>
            <a:r>
              <a:rPr lang="en-US" sz="1350" dirty="0">
                <a:solidFill>
                  <a:srgbClr val="586E7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r">
              <a:buClr>
                <a:srgbClr val="000000"/>
              </a:buClr>
              <a:buSzPts val="1800"/>
            </a:pPr>
            <a:r>
              <a:rPr lang="en-US" sz="1350" dirty="0">
                <a:solidFill>
                  <a:srgbClr val="268BD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50" dirty="0" err="1">
                <a:solidFill>
                  <a:srgbClr val="268BD2"/>
                </a:solidFill>
                <a:latin typeface="Consolas"/>
                <a:ea typeface="Consolas"/>
                <a:cs typeface="Consolas"/>
                <a:sym typeface="Consolas"/>
              </a:rPr>
              <a:t>paragraphly</a:t>
            </a:r>
            <a:r>
              <a:rPr lang="en-US" sz="1350" dirty="0">
                <a:solidFill>
                  <a:srgbClr val="586E75"/>
                </a:solidFill>
                <a:latin typeface="Consolas"/>
                <a:ea typeface="Consolas"/>
                <a:cs typeface="Consolas"/>
                <a:sym typeface="Consolas"/>
              </a:rPr>
              <a:t> { }</a:t>
            </a:r>
            <a:r>
              <a:rPr lang="en-U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45720"/>
            <a:ext cx="9144000" cy="755015"/>
            <a:chOff x="0" y="0"/>
            <a:chExt cx="9144000" cy="755015"/>
          </a:xfrm>
        </p:grpSpPr>
        <p:sp>
          <p:nvSpPr>
            <p:cNvPr id="3" name="object 3"/>
            <p:cNvSpPr/>
            <p:nvPr/>
          </p:nvSpPr>
          <p:spPr>
            <a:xfrm>
              <a:off x="79247" y="103606"/>
              <a:ext cx="5847588" cy="6141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99770"/>
            </a:xfrm>
            <a:custGeom>
              <a:avLst/>
              <a:gdLst/>
              <a:ahLst/>
              <a:cxnLst/>
              <a:rect l="l" t="t" r="r" b="b"/>
              <a:pathLst>
                <a:path w="9144000" h="699770">
                  <a:moveTo>
                    <a:pt x="9144000" y="0"/>
                  </a:moveTo>
                  <a:lnTo>
                    <a:pt x="0" y="0"/>
                  </a:lnTo>
                  <a:lnTo>
                    <a:pt x="0" y="699515"/>
                  </a:lnTo>
                  <a:lnTo>
                    <a:pt x="9144000" y="69951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620" y="168020"/>
            <a:ext cx="548767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fontAlgn="base"/>
            <a:r>
              <a:rPr lang="en-US"/>
              <a:t>Grouping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44</a:t>
            </a:fld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/>
              <a:t>CONFIDENTIAL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13FBBF3-0D3A-415D-978D-A806196F51AA}"/>
              </a:ext>
            </a:extLst>
          </p:cNvPr>
          <p:cNvSpPr/>
          <p:nvPr/>
        </p:nvSpPr>
        <p:spPr>
          <a:xfrm>
            <a:off x="2286000" y="112395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dirty="0">
                <a:solidFill>
                  <a:srgbClr val="333333"/>
                </a:solidFill>
                <a:latin typeface="source_sans_proregular"/>
              </a:rPr>
              <a:t>h1</a:t>
            </a:r>
            <a:r>
              <a:rPr lang="en-US" dirty="0">
                <a:solidFill>
                  <a:srgbClr val="333333"/>
                </a:solidFill>
                <a:latin typeface="source_sans_proregular"/>
              </a:rPr>
              <a:t>, </a:t>
            </a:r>
            <a:endParaRPr lang="uk-UA" dirty="0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 b="1" dirty="0">
                <a:solidFill>
                  <a:srgbClr val="333333"/>
                </a:solidFill>
                <a:latin typeface="source_sans_proregular"/>
              </a:rPr>
              <a:t>h2</a:t>
            </a:r>
            <a:r>
              <a:rPr lang="en-US" dirty="0">
                <a:solidFill>
                  <a:srgbClr val="333333"/>
                </a:solidFill>
                <a:latin typeface="source_sans_proregular"/>
              </a:rPr>
              <a:t>, </a:t>
            </a:r>
            <a:endParaRPr lang="uk-UA" dirty="0">
              <a:solidFill>
                <a:srgbClr val="333333"/>
              </a:solidFill>
              <a:latin typeface="source_sans_proregular"/>
            </a:endParaRPr>
          </a:p>
          <a:p>
            <a:pPr fontAlgn="base"/>
            <a:r>
              <a:rPr lang="en-US" b="1" dirty="0">
                <a:solidFill>
                  <a:srgbClr val="333333"/>
                </a:solidFill>
                <a:latin typeface="source_sans_proregular"/>
              </a:rPr>
              <a:t>h3</a:t>
            </a:r>
            <a:r>
              <a:rPr lang="en-US" dirty="0">
                <a:solidFill>
                  <a:srgbClr val="333333"/>
                </a:solidFill>
                <a:latin typeface="source_sans_proregular"/>
              </a:rPr>
              <a:t> {</a:t>
            </a:r>
          </a:p>
          <a:p>
            <a:pPr fontAlgn="base"/>
            <a:r>
              <a:rPr lang="en-US" dirty="0">
                <a:solidFill>
                  <a:srgbClr val="000080"/>
                </a:solidFill>
                <a:latin typeface="source_sans_proregular"/>
              </a:rPr>
              <a:t>font-family</a:t>
            </a:r>
            <a:r>
              <a:rPr lang="en-US" dirty="0">
                <a:solidFill>
                  <a:srgbClr val="333333"/>
                </a:solidFill>
                <a:latin typeface="source_sans_proregular"/>
              </a:rPr>
              <a:t>: Arial, Helvetica, sans-serif;</a:t>
            </a:r>
          </a:p>
          <a:p>
            <a:pPr fontAlgn="base"/>
            <a:r>
              <a:rPr lang="en-US" dirty="0">
                <a:solidFill>
                  <a:srgbClr val="333333"/>
                </a:solidFill>
                <a:latin typeface="source_sans_proregular"/>
              </a:rPr>
              <a:t>}</a:t>
            </a:r>
          </a:p>
          <a:p>
            <a:pPr fontAlgn="base"/>
            <a:r>
              <a:rPr lang="en-US" b="1" dirty="0">
                <a:solidFill>
                  <a:srgbClr val="333333"/>
                </a:solidFill>
                <a:latin typeface="source_sans_proregular"/>
              </a:rPr>
              <a:t>h1</a:t>
            </a:r>
            <a:r>
              <a:rPr lang="en-US" dirty="0">
                <a:solidFill>
                  <a:srgbClr val="333333"/>
                </a:solidFill>
                <a:latin typeface="source_sans_proregular"/>
              </a:rPr>
              <a:t> {</a:t>
            </a:r>
          </a:p>
          <a:p>
            <a:pPr fontAlgn="base"/>
            <a:r>
              <a:rPr lang="en-US" dirty="0">
                <a:solidFill>
                  <a:srgbClr val="000080"/>
                </a:solidFill>
                <a:latin typeface="source_sans_proregular"/>
              </a:rPr>
              <a:t>font-size</a:t>
            </a:r>
            <a:r>
              <a:rPr lang="en-US" dirty="0">
                <a:solidFill>
                  <a:srgbClr val="333333"/>
                </a:solidFill>
                <a:latin typeface="source_sans_proregular"/>
              </a:rPr>
              <a:t>: </a:t>
            </a:r>
            <a:r>
              <a:rPr lang="en-US" dirty="0">
                <a:solidFill>
                  <a:srgbClr val="008080"/>
                </a:solidFill>
                <a:latin typeface="source_sans_proregular"/>
              </a:rPr>
              <a:t>160%</a:t>
            </a:r>
            <a:r>
              <a:rPr lang="en-US" dirty="0">
                <a:solidFill>
                  <a:srgbClr val="333333"/>
                </a:solidFill>
                <a:latin typeface="source_sans_proregular"/>
              </a:rPr>
              <a:t>;</a:t>
            </a:r>
          </a:p>
          <a:p>
            <a:pPr fontAlgn="base"/>
            <a:r>
              <a:rPr lang="en-US" dirty="0">
                <a:solidFill>
                  <a:srgbClr val="000080"/>
                </a:solidFill>
                <a:latin typeface="source_sans_proregular"/>
              </a:rPr>
              <a:t>color</a:t>
            </a:r>
            <a:r>
              <a:rPr lang="en-US" dirty="0">
                <a:solidFill>
                  <a:srgbClr val="333333"/>
                </a:solidFill>
                <a:latin typeface="source_sans_proregular"/>
              </a:rPr>
              <a:t>: </a:t>
            </a:r>
            <a:r>
              <a:rPr lang="en-US" dirty="0">
                <a:solidFill>
                  <a:srgbClr val="008080"/>
                </a:solidFill>
                <a:latin typeface="source_sans_proregular"/>
              </a:rPr>
              <a:t>#003</a:t>
            </a:r>
            <a:r>
              <a:rPr lang="en-US" dirty="0">
                <a:solidFill>
                  <a:srgbClr val="333333"/>
                </a:solidFill>
                <a:latin typeface="source_sans_proregular"/>
              </a:rPr>
              <a:t>;</a:t>
            </a:r>
          </a:p>
          <a:p>
            <a:pPr fontAlgn="base"/>
            <a:r>
              <a:rPr lang="en-US" dirty="0">
                <a:solidFill>
                  <a:srgbClr val="333333"/>
                </a:solidFill>
                <a:latin typeface="source_sans_proregular"/>
              </a:rPr>
              <a:t>}</a:t>
            </a:r>
            <a:endParaRPr lang="en-US" b="0" i="0" dirty="0">
              <a:solidFill>
                <a:srgbClr val="333333"/>
              </a:solidFill>
              <a:effectLst/>
              <a:latin typeface="source_sans_proregula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72422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2">
            <a:extLst>
              <a:ext uri="{FF2B5EF4-FFF2-40B4-BE49-F238E27FC236}">
                <a16:creationId xmlns="" xmlns:a16="http://schemas.microsoft.com/office/drawing/2014/main" id="{57E50510-A398-464A-B810-249F86DCF091}"/>
              </a:ext>
            </a:extLst>
          </p:cNvPr>
          <p:cNvGrpSpPr/>
          <p:nvPr/>
        </p:nvGrpSpPr>
        <p:grpSpPr>
          <a:xfrm>
            <a:off x="0" y="-45720"/>
            <a:ext cx="9144000" cy="755015"/>
            <a:chOff x="0" y="0"/>
            <a:chExt cx="9144000" cy="755015"/>
          </a:xfrm>
        </p:grpSpPr>
        <p:sp>
          <p:nvSpPr>
            <p:cNvPr id="6" name="object 3">
              <a:extLst>
                <a:ext uri="{FF2B5EF4-FFF2-40B4-BE49-F238E27FC236}">
                  <a16:creationId xmlns="" xmlns:a16="http://schemas.microsoft.com/office/drawing/2014/main" id="{3F0B5121-A7BD-40C5-8F84-2BE901C9F279}"/>
                </a:ext>
              </a:extLst>
            </p:cNvPr>
            <p:cNvSpPr/>
            <p:nvPr/>
          </p:nvSpPr>
          <p:spPr>
            <a:xfrm>
              <a:off x="79247" y="103606"/>
              <a:ext cx="5847588" cy="6141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>
              <a:extLst>
                <a:ext uri="{FF2B5EF4-FFF2-40B4-BE49-F238E27FC236}">
                  <a16:creationId xmlns="" xmlns:a16="http://schemas.microsoft.com/office/drawing/2014/main" id="{8CD63A6C-E0E4-4B2E-AF1D-A2B21B2DAD19}"/>
                </a:ext>
              </a:extLst>
            </p:cNvPr>
            <p:cNvSpPr/>
            <p:nvPr/>
          </p:nvSpPr>
          <p:spPr>
            <a:xfrm>
              <a:off x="0" y="0"/>
              <a:ext cx="9144000" cy="699770"/>
            </a:xfrm>
            <a:custGeom>
              <a:avLst/>
              <a:gdLst/>
              <a:ahLst/>
              <a:cxnLst/>
              <a:rect l="l" t="t" r="r" b="b"/>
              <a:pathLst>
                <a:path w="9144000" h="699770">
                  <a:moveTo>
                    <a:pt x="9144000" y="0"/>
                  </a:moveTo>
                  <a:lnTo>
                    <a:pt x="0" y="0"/>
                  </a:lnTo>
                  <a:lnTo>
                    <a:pt x="0" y="699515"/>
                  </a:lnTo>
                  <a:lnTo>
                    <a:pt x="9144000" y="69951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2" name="Google Shape;452;p30"/>
          <p:cNvSpPr txBox="1">
            <a:spLocks noGrp="1"/>
          </p:cNvSpPr>
          <p:nvPr>
            <p:ph type="title"/>
          </p:nvPr>
        </p:nvSpPr>
        <p:spPr>
          <a:xfrm>
            <a:off x="0" y="8450"/>
            <a:ext cx="6172200" cy="614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l" rtl="0">
              <a:lnSpc>
                <a:spcPct val="90000"/>
              </a:lnSpc>
              <a:buClr>
                <a:srgbClr val="002060"/>
              </a:buClr>
              <a:buSzPts val="1100"/>
            </a:pPr>
            <a:r>
              <a:rPr lang="en-US" sz="2800" b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!</a:t>
            </a:r>
            <a:r>
              <a:rPr lang="en-US" sz="2400" b="1">
                <a:solidFill>
                  <a:schemeClr val="tx1"/>
                </a:solidFill>
                <a:ea typeface="Calibri"/>
                <a:cs typeface="Calibri"/>
                <a:sym typeface="Calibri"/>
              </a:rPr>
              <a:t>important</a:t>
            </a:r>
            <a:endParaRPr sz="280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30"/>
          <p:cNvSpPr txBox="1">
            <a:spLocks noGrp="1"/>
          </p:cNvSpPr>
          <p:nvPr>
            <p:ph type="body" idx="1"/>
          </p:nvPr>
        </p:nvSpPr>
        <p:spPr>
          <a:xfrm>
            <a:off x="23852" y="690418"/>
            <a:ext cx="3888432" cy="145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l" rt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selector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28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92" lvl="1" indent="-9517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ts val="6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property: property value </a:t>
            </a:r>
            <a:r>
              <a:rPr lang="en-US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!important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28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30"/>
          <p:cNvSpPr/>
          <p:nvPr/>
        </p:nvSpPr>
        <p:spPr>
          <a:xfrm>
            <a:off x="3433354" y="921346"/>
            <a:ext cx="5976450" cy="3531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r>
              <a:rPr lang="en-US" sz="1350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&lt;!DOCTYPE</a:t>
            </a:r>
            <a:r>
              <a:rPr lang="en-US" sz="135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50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35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50" dirty="0"/>
          </a:p>
          <a:p>
            <a:r>
              <a:rPr lang="en-US" sz="135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350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35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50" dirty="0"/>
          </a:p>
          <a:p>
            <a:r>
              <a:rPr lang="en-US" sz="135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35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350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135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50" dirty="0"/>
          </a:p>
          <a:p>
            <a:r>
              <a:rPr lang="en-US" sz="135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35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350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lang="en-US" sz="135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5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charset</a:t>
            </a:r>
            <a:r>
              <a:rPr lang="en-US" sz="135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="utf-8"&gt;</a:t>
            </a:r>
            <a:endParaRPr sz="1350" dirty="0"/>
          </a:p>
          <a:p>
            <a:r>
              <a:rPr lang="en-US" sz="135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35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350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title&gt;Document&lt;/title</a:t>
            </a:r>
            <a:r>
              <a:rPr lang="en-US" sz="135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50" dirty="0"/>
          </a:p>
          <a:p>
            <a:r>
              <a:rPr lang="en-US" sz="135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35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350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-US" sz="135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50" dirty="0"/>
          </a:p>
          <a:p>
            <a:r>
              <a:rPr lang="en-US" sz="135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-US" sz="1350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#one </a:t>
            </a:r>
            <a:r>
              <a:rPr lang="en-US" sz="135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{ color: red; }</a:t>
            </a:r>
          </a:p>
          <a:p>
            <a:r>
              <a:rPr lang="en-US" sz="1350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   #two </a:t>
            </a:r>
            <a:r>
              <a:rPr lang="en-US" sz="135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{ color: blue !important; } </a:t>
            </a:r>
            <a:r>
              <a:rPr lang="en-US" sz="135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50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&lt;/style</a:t>
            </a:r>
            <a:r>
              <a:rPr lang="en-US" sz="135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50" dirty="0"/>
          </a:p>
          <a:p>
            <a:r>
              <a:rPr lang="en-US" sz="135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350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&lt;/head</a:t>
            </a:r>
            <a:r>
              <a:rPr lang="en-US" sz="135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50" dirty="0"/>
          </a:p>
          <a:p>
            <a:r>
              <a:rPr lang="en-US" sz="135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35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350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35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50" dirty="0"/>
          </a:p>
          <a:p>
            <a:endParaRPr sz="1350" dirty="0"/>
          </a:p>
          <a:p>
            <a:r>
              <a:rPr lang="en-US" sz="135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35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350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35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5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35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="one" </a:t>
            </a:r>
            <a:r>
              <a:rPr lang="en-US" sz="135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-US" sz="135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="color: yellow;"&gt;First paragraph</a:t>
            </a:r>
            <a:r>
              <a:rPr lang="en-US" sz="1350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&lt;/p</a:t>
            </a:r>
            <a:r>
              <a:rPr lang="en-US" sz="135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50" dirty="0"/>
          </a:p>
          <a:p>
            <a:r>
              <a:rPr lang="en-US" sz="135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35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350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35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5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35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="two" </a:t>
            </a:r>
            <a:r>
              <a:rPr lang="en-US" sz="135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-US" sz="135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="color: yellow;"&gt;Second paragraph</a:t>
            </a:r>
            <a:r>
              <a:rPr lang="en-US" sz="1350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.&lt;/p</a:t>
            </a:r>
            <a:r>
              <a:rPr lang="en-US" sz="135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50" dirty="0"/>
          </a:p>
          <a:p>
            <a:endParaRPr sz="1350" dirty="0"/>
          </a:p>
          <a:p>
            <a:r>
              <a:rPr lang="en-US" sz="135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350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&lt;/body</a:t>
            </a:r>
            <a:r>
              <a:rPr lang="en-US" sz="135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50" dirty="0"/>
          </a:p>
          <a:p>
            <a:r>
              <a:rPr lang="en-US" sz="1350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&lt;/html</a:t>
            </a:r>
            <a:r>
              <a:rPr lang="en-US" sz="135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50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3066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8627"/>
              </a:srgbClr>
            </a:outerShdw>
          </a:effectLst>
        </p:spPr>
        <p:txBody>
          <a:bodyPr spcFirstLastPara="1" wrap="square" lIns="205725" tIns="25706" rIns="51431" bIns="25706" anchor="ctr" anchorCtr="0">
            <a:noAutofit/>
          </a:bodyPr>
          <a:lstStyle/>
          <a:p>
            <a:pPr marL="0" indent="0" rtl="0">
              <a:spcBef>
                <a:spcPts val="0"/>
              </a:spcBef>
            </a:pPr>
            <a:r>
              <a:rPr lang="en-US" dirty="0"/>
              <a:t>cascading</a:t>
            </a:r>
            <a:endParaRPr dirty="0"/>
          </a:p>
        </p:txBody>
      </p:sp>
      <p:sp>
        <p:nvSpPr>
          <p:cNvPr id="398" name="Google Shape;398;p27"/>
          <p:cNvSpPr txBox="1"/>
          <p:nvPr/>
        </p:nvSpPr>
        <p:spPr>
          <a:xfrm>
            <a:off x="265545" y="1722768"/>
            <a:ext cx="2676947" cy="8398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5756" tIns="45713" rIns="91425" bIns="45713" anchor="ctr" anchorCtr="0">
            <a:noAutofit/>
          </a:bodyPr>
          <a:lstStyle/>
          <a:p>
            <a:pPr>
              <a:buClr>
                <a:schemeClr val="accent2"/>
              </a:buClr>
              <a:buSzPts val="1867"/>
            </a:pPr>
            <a:r>
              <a:rPr lang="en-US" sz="1400" b="1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Origin and Importance</a:t>
            </a: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7"/>
          <p:cNvSpPr txBox="1"/>
          <p:nvPr/>
        </p:nvSpPr>
        <p:spPr>
          <a:xfrm>
            <a:off x="3325090" y="1722768"/>
            <a:ext cx="2511480" cy="8398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5756" tIns="45713" rIns="91425" bIns="45713" anchor="ctr" anchorCtr="0">
            <a:noAutofit/>
          </a:bodyPr>
          <a:lstStyle/>
          <a:p>
            <a:pPr>
              <a:buClr>
                <a:schemeClr val="accent2"/>
              </a:buClr>
              <a:buSzPts val="1867"/>
            </a:pPr>
            <a:r>
              <a:rPr lang="en-US" sz="1400" b="1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Scope</a:t>
            </a: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7"/>
          <p:cNvSpPr txBox="1"/>
          <p:nvPr/>
        </p:nvSpPr>
        <p:spPr>
          <a:xfrm>
            <a:off x="3325090" y="3812498"/>
            <a:ext cx="2511480" cy="8398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5756" tIns="45713" rIns="91425" bIns="45713" anchor="ctr" anchorCtr="0">
            <a:noAutofit/>
          </a:bodyPr>
          <a:lstStyle/>
          <a:p>
            <a:pPr>
              <a:buClr>
                <a:schemeClr val="accent2"/>
              </a:buClr>
              <a:buSzPts val="1867"/>
            </a:pPr>
            <a:r>
              <a:rPr lang="en-US" sz="14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Specificity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7"/>
          <p:cNvSpPr txBox="1"/>
          <p:nvPr/>
        </p:nvSpPr>
        <p:spPr>
          <a:xfrm>
            <a:off x="6185516" y="3812498"/>
            <a:ext cx="2511480" cy="8398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5756" tIns="45713" rIns="91425" bIns="45713" anchor="ctr" anchorCtr="0">
            <a:noAutofit/>
          </a:bodyPr>
          <a:lstStyle/>
          <a:p>
            <a:pPr>
              <a:buClr>
                <a:schemeClr val="accent2"/>
              </a:buClr>
              <a:buSzPts val="1867"/>
            </a:pPr>
            <a:r>
              <a:rPr lang="en-US" sz="14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Order of Appearance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p27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4248846" y="3133183"/>
            <a:ext cx="559028" cy="559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7"/>
          <p:cNvPicPr preferRelativeResize="0"/>
          <p:nvPr/>
        </p:nvPicPr>
        <p:blipFill rotWithShape="1">
          <a:blip r:embed="rId4" cstate="print">
            <a:alphaModFix/>
          </a:blip>
          <a:srcRect/>
          <a:stretch/>
        </p:blipFill>
        <p:spPr>
          <a:xfrm>
            <a:off x="4208680" y="1031337"/>
            <a:ext cx="715721" cy="513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7"/>
          <p:cNvPicPr preferRelativeResize="0"/>
          <p:nvPr/>
        </p:nvPicPr>
        <p:blipFill rotWithShape="1">
          <a:blip r:embed="rId5" cstate="print">
            <a:alphaModFix/>
          </a:blip>
          <a:srcRect/>
          <a:stretch/>
        </p:blipFill>
        <p:spPr>
          <a:xfrm>
            <a:off x="7343507" y="3076347"/>
            <a:ext cx="498542" cy="64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7"/>
          <p:cNvPicPr preferRelativeResize="0"/>
          <p:nvPr/>
        </p:nvPicPr>
        <p:blipFill rotWithShape="1">
          <a:blip r:embed="rId6" cstate="print">
            <a:alphaModFix/>
          </a:blip>
          <a:srcRect/>
          <a:stretch/>
        </p:blipFill>
        <p:spPr>
          <a:xfrm>
            <a:off x="1165854" y="1021570"/>
            <a:ext cx="595320" cy="511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45720"/>
            <a:ext cx="9144000" cy="755015"/>
            <a:chOff x="0" y="0"/>
            <a:chExt cx="9144000" cy="755015"/>
          </a:xfrm>
        </p:grpSpPr>
        <p:sp>
          <p:nvSpPr>
            <p:cNvPr id="3" name="object 3"/>
            <p:cNvSpPr/>
            <p:nvPr/>
          </p:nvSpPr>
          <p:spPr>
            <a:xfrm>
              <a:off x="79247" y="103606"/>
              <a:ext cx="5847588" cy="6141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99770"/>
            </a:xfrm>
            <a:custGeom>
              <a:avLst/>
              <a:gdLst/>
              <a:ahLst/>
              <a:cxnLst/>
              <a:rect l="l" t="t" r="r" b="b"/>
              <a:pathLst>
                <a:path w="9144000" h="699770">
                  <a:moveTo>
                    <a:pt x="9144000" y="0"/>
                  </a:moveTo>
                  <a:lnTo>
                    <a:pt x="0" y="0"/>
                  </a:lnTo>
                  <a:lnTo>
                    <a:pt x="0" y="699515"/>
                  </a:lnTo>
                  <a:lnTo>
                    <a:pt x="9144000" y="69951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620" y="168020"/>
            <a:ext cx="548767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fontAlgn="base"/>
            <a:r>
              <a:rPr lang="en-US"/>
              <a:t>Cascading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47</a:t>
            </a:fld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/>
              <a:t>CONFIDENTIAL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="" xmlns:a16="http://schemas.microsoft.com/office/drawing/2014/main" id="{8486CCEB-46BA-4D12-8B80-6B14127AE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073944"/>
            <a:ext cx="8382000" cy="246221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_sans_proregular"/>
              </a:rPr>
              <a:t>Cascading refers simultaneous use of different style rules to document elements by connecting multiple style files, inheritance of properties and other methods.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_sans_proregular"/>
              </a:rPr>
              <a:t>The higher style rule is placed in this list, the lower its priority and vice versa: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_sans_proregular"/>
                <a:cs typeface="Times New Roman" panose="02020603050405020304" pitchFamily="18" charset="0"/>
              </a:rPr>
              <a:t>Browser’s style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_sans_proregular"/>
                <a:cs typeface="Times New Roman" panose="02020603050405020304" pitchFamily="18" charset="0"/>
              </a:rPr>
              <a:t>Author’s style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_sans_proregular"/>
                <a:cs typeface="Times New Roman" panose="02020603050405020304" pitchFamily="18" charset="0"/>
              </a:rPr>
              <a:t>User’s style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_sans_proregular"/>
                <a:cs typeface="Times New Roman" panose="02020603050405020304" pitchFamily="18" charset="0"/>
              </a:rPr>
              <a:t>The author's style adding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_sans_proregular"/>
                <a:cs typeface="Times New Roman" panose="02020603050405020304" pitchFamily="18" charset="0"/>
              </a:rPr>
              <a:t>!Important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ource_sans_proregular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_sans_proregular"/>
                <a:cs typeface="Times New Roman" panose="02020603050405020304" pitchFamily="18" charset="0"/>
              </a:rPr>
              <a:t>The user’s style adding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_sans_proregular"/>
                <a:cs typeface="Times New Roman" panose="02020603050405020304" pitchFamily="18" charset="0"/>
              </a:rPr>
              <a:t>!Important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70383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8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8627"/>
              </a:srgbClr>
            </a:outerShdw>
          </a:effectLst>
        </p:spPr>
        <p:txBody>
          <a:bodyPr spcFirstLastPara="1" wrap="square" lIns="205725" tIns="25706" rIns="51431" bIns="25706" anchor="ctr" anchorCtr="0">
            <a:noAutofit/>
          </a:bodyPr>
          <a:lstStyle/>
          <a:p>
            <a:pPr marL="0" indent="0" rtl="0">
              <a:spcBef>
                <a:spcPts val="0"/>
              </a:spcBef>
            </a:pPr>
            <a:r>
              <a:rPr lang="en-US"/>
              <a:t>Cascading</a:t>
            </a:r>
            <a:endParaRPr/>
          </a:p>
        </p:txBody>
      </p:sp>
      <p:grpSp>
        <p:nvGrpSpPr>
          <p:cNvPr id="412" name="Google Shape;412;p28"/>
          <p:cNvGrpSpPr/>
          <p:nvPr/>
        </p:nvGrpSpPr>
        <p:grpSpPr>
          <a:xfrm>
            <a:off x="357782" y="1124735"/>
            <a:ext cx="8360248" cy="348437"/>
            <a:chOff x="448467" y="1385345"/>
            <a:chExt cx="5373264" cy="464582"/>
          </a:xfrm>
        </p:grpSpPr>
        <p:sp>
          <p:nvSpPr>
            <p:cNvPr id="413" name="Google Shape;413;p28"/>
            <p:cNvSpPr txBox="1"/>
            <p:nvPr/>
          </p:nvSpPr>
          <p:spPr>
            <a:xfrm>
              <a:off x="868732" y="1421404"/>
              <a:ext cx="49529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buClr>
                  <a:srgbClr val="000000"/>
                </a:buClr>
                <a:buSzPts val="2000"/>
              </a:pPr>
              <a:r>
                <a:rPr lang="en-US" sz="1500">
                  <a:solidFill>
                    <a:srgbClr val="444444"/>
                  </a:solidFill>
                  <a:latin typeface="Calibri"/>
                  <a:ea typeface="Calibri"/>
                  <a:cs typeface="Calibri"/>
                  <a:sym typeface="Calibri"/>
                </a:rPr>
                <a:t>All the declared values applied to an element are collected, for each property on each element. </a:t>
              </a:r>
              <a:endPara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4" name="Google Shape;414;p28"/>
            <p:cNvGrpSpPr/>
            <p:nvPr/>
          </p:nvGrpSpPr>
          <p:grpSpPr>
            <a:xfrm>
              <a:off x="448467" y="1385345"/>
              <a:ext cx="223946" cy="464582"/>
              <a:chOff x="448467" y="1385718"/>
              <a:chExt cx="223946" cy="464582"/>
            </a:xfrm>
          </p:grpSpPr>
          <p:sp>
            <p:nvSpPr>
              <p:cNvPr id="415" name="Google Shape;415;p28"/>
              <p:cNvSpPr/>
              <p:nvPr/>
            </p:nvSpPr>
            <p:spPr>
              <a:xfrm>
                <a:off x="448467" y="1385718"/>
                <a:ext cx="223946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400"/>
                </a:pP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28"/>
              <p:cNvSpPr txBox="1"/>
              <p:nvPr/>
            </p:nvSpPr>
            <p:spPr>
              <a:xfrm>
                <a:off x="470439" y="1427189"/>
                <a:ext cx="201974" cy="390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27431" rIns="68569" bIns="34275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000"/>
                </a:pPr>
                <a:r>
                  <a:rPr lang="en-US" sz="1500" b="1">
                    <a:solidFill>
                      <a:schemeClr val="lt1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1</a:t>
                </a:r>
                <a:endParaRPr sz="10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17" name="Google Shape;417;p28"/>
          <p:cNvGrpSpPr/>
          <p:nvPr/>
        </p:nvGrpSpPr>
        <p:grpSpPr>
          <a:xfrm>
            <a:off x="357777" y="1641385"/>
            <a:ext cx="8184902" cy="357694"/>
            <a:chOff x="448467" y="2074215"/>
            <a:chExt cx="5363544" cy="476925"/>
          </a:xfrm>
        </p:grpSpPr>
        <p:sp>
          <p:nvSpPr>
            <p:cNvPr id="418" name="Google Shape;418;p28"/>
            <p:cNvSpPr txBox="1"/>
            <p:nvPr/>
          </p:nvSpPr>
          <p:spPr>
            <a:xfrm>
              <a:off x="859012" y="2151031"/>
              <a:ext cx="4952999" cy="4001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buClr>
                  <a:srgbClr val="000000"/>
                </a:buClr>
                <a:buSzPts val="2000"/>
              </a:pPr>
              <a:r>
                <a:rPr lang="en-US" sz="1500">
                  <a:solidFill>
                    <a:srgbClr val="444444"/>
                  </a:solidFill>
                  <a:latin typeface="Calibri"/>
                  <a:ea typeface="Calibri"/>
                  <a:cs typeface="Calibri"/>
                  <a:sym typeface="Calibri"/>
                </a:rPr>
                <a:t>There may be zero or many declared values applied to the element.</a:t>
              </a:r>
              <a:endPara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9" name="Google Shape;419;p28"/>
            <p:cNvGrpSpPr/>
            <p:nvPr/>
          </p:nvGrpSpPr>
          <p:grpSpPr>
            <a:xfrm>
              <a:off x="448467" y="2074215"/>
              <a:ext cx="228328" cy="464582"/>
              <a:chOff x="448467" y="2071851"/>
              <a:chExt cx="228328" cy="464582"/>
            </a:xfrm>
          </p:grpSpPr>
          <p:sp>
            <p:nvSpPr>
              <p:cNvPr id="420" name="Google Shape;420;p28"/>
              <p:cNvSpPr/>
              <p:nvPr/>
            </p:nvSpPr>
            <p:spPr>
              <a:xfrm>
                <a:off x="448467" y="2071851"/>
                <a:ext cx="228328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400"/>
                </a:pP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28"/>
              <p:cNvSpPr txBox="1"/>
              <p:nvPr/>
            </p:nvSpPr>
            <p:spPr>
              <a:xfrm>
                <a:off x="472508" y="2113322"/>
                <a:ext cx="192861" cy="390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27431" rIns="68569" bIns="34275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000"/>
                </a:pPr>
                <a:r>
                  <a:rPr lang="en-US" sz="1500">
                    <a:solidFill>
                      <a:schemeClr val="lt1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2</a:t>
                </a:r>
                <a:endParaRPr sz="10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2" name="Google Shape;422;p28"/>
          <p:cNvGrpSpPr/>
          <p:nvPr/>
        </p:nvGrpSpPr>
        <p:grpSpPr>
          <a:xfrm>
            <a:off x="357781" y="2158042"/>
            <a:ext cx="8387634" cy="348437"/>
            <a:chOff x="448467" y="2763085"/>
            <a:chExt cx="7274350" cy="464582"/>
          </a:xfrm>
        </p:grpSpPr>
        <p:sp>
          <p:nvSpPr>
            <p:cNvPr id="423" name="Google Shape;423;p28"/>
            <p:cNvSpPr txBox="1"/>
            <p:nvPr/>
          </p:nvSpPr>
          <p:spPr>
            <a:xfrm>
              <a:off x="991818" y="2795321"/>
              <a:ext cx="6730999" cy="4001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buClr>
                  <a:srgbClr val="000000"/>
                </a:buClr>
                <a:buSzPts val="2000"/>
              </a:pPr>
              <a:r>
                <a:rPr lang="en-US" sz="1500">
                  <a:solidFill>
                    <a:srgbClr val="444444"/>
                  </a:solidFill>
                  <a:latin typeface="Calibri"/>
                  <a:ea typeface="Calibri"/>
                  <a:cs typeface="Calibri"/>
                  <a:sym typeface="Calibri"/>
                </a:rPr>
                <a:t>There is at most one cascaded value per property per element</a:t>
              </a:r>
              <a:endPara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4" name="Google Shape;424;p28"/>
            <p:cNvGrpSpPr/>
            <p:nvPr/>
          </p:nvGrpSpPr>
          <p:grpSpPr>
            <a:xfrm>
              <a:off x="448467" y="2763085"/>
              <a:ext cx="302189" cy="464582"/>
              <a:chOff x="448467" y="2760563"/>
              <a:chExt cx="302189" cy="464582"/>
            </a:xfrm>
          </p:grpSpPr>
          <p:sp>
            <p:nvSpPr>
              <p:cNvPr id="425" name="Google Shape;425;p28"/>
              <p:cNvSpPr/>
              <p:nvPr/>
            </p:nvSpPr>
            <p:spPr>
              <a:xfrm>
                <a:off x="448467" y="2760563"/>
                <a:ext cx="302189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400"/>
                </a:pP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28"/>
              <p:cNvSpPr txBox="1"/>
              <p:nvPr/>
            </p:nvSpPr>
            <p:spPr>
              <a:xfrm>
                <a:off x="472508" y="2802034"/>
                <a:ext cx="263026" cy="390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27431" rIns="68569" bIns="34275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000"/>
                </a:pPr>
                <a:r>
                  <a:rPr lang="en-US" sz="1500" b="1">
                    <a:solidFill>
                      <a:schemeClr val="lt1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3</a:t>
                </a:r>
                <a:endParaRPr sz="10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7" name="Google Shape;427;p28"/>
          <p:cNvGrpSpPr/>
          <p:nvPr/>
        </p:nvGrpSpPr>
        <p:grpSpPr>
          <a:xfrm>
            <a:off x="357782" y="2674693"/>
            <a:ext cx="8184968" cy="348437"/>
            <a:chOff x="448467" y="3451955"/>
            <a:chExt cx="10913289" cy="464582"/>
          </a:xfrm>
        </p:grpSpPr>
        <p:sp>
          <p:nvSpPr>
            <p:cNvPr id="428" name="Google Shape;428;p28"/>
            <p:cNvSpPr txBox="1"/>
            <p:nvPr/>
          </p:nvSpPr>
          <p:spPr>
            <a:xfrm>
              <a:off x="1320319" y="3484191"/>
              <a:ext cx="10041437" cy="4001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buClr>
                  <a:srgbClr val="000000"/>
                </a:buClr>
                <a:buSzPts val="2000"/>
              </a:pPr>
              <a:r>
                <a:rPr lang="en-US" sz="1500">
                  <a:solidFill>
                    <a:srgbClr val="444444"/>
                  </a:solidFill>
                  <a:latin typeface="Calibri"/>
                  <a:ea typeface="Calibri"/>
                  <a:cs typeface="Calibri"/>
                  <a:sym typeface="Calibri"/>
                </a:rPr>
                <a:t>Every element has exactly one specified value per property.</a:t>
              </a:r>
              <a:endPara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9" name="Google Shape;429;p28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30" name="Google Shape;430;p28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400"/>
                </a:pP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28"/>
              <p:cNvSpPr txBox="1"/>
              <p:nvPr/>
            </p:nvSpPr>
            <p:spPr>
              <a:xfrm>
                <a:off x="503062" y="3490746"/>
                <a:ext cx="356188" cy="390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27431" rIns="68569" bIns="34275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000"/>
                </a:pPr>
                <a:r>
                  <a:rPr lang="en-US" sz="1500">
                    <a:solidFill>
                      <a:schemeClr val="lt1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4</a:t>
                </a:r>
                <a:endParaRPr sz="10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32" name="Google Shape;432;p28"/>
          <p:cNvGrpSpPr/>
          <p:nvPr/>
        </p:nvGrpSpPr>
        <p:grpSpPr>
          <a:xfrm>
            <a:off x="357781" y="3191347"/>
            <a:ext cx="8184968" cy="348437"/>
            <a:chOff x="448467" y="4140826"/>
            <a:chExt cx="10913289" cy="464582"/>
          </a:xfrm>
        </p:grpSpPr>
        <p:sp>
          <p:nvSpPr>
            <p:cNvPr id="433" name="Google Shape;433;p28"/>
            <p:cNvSpPr txBox="1"/>
            <p:nvPr/>
          </p:nvSpPr>
          <p:spPr>
            <a:xfrm>
              <a:off x="1320319" y="4173062"/>
              <a:ext cx="10041437" cy="4001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buClr>
                  <a:srgbClr val="000000"/>
                </a:buClr>
                <a:buSzPts val="2000"/>
              </a:pPr>
              <a:r>
                <a:rPr lang="en-US" sz="1500">
                  <a:solidFill>
                    <a:srgbClr val="444444"/>
                  </a:solidFill>
                  <a:latin typeface="Calibri"/>
                  <a:ea typeface="Calibri"/>
                  <a:cs typeface="Calibri"/>
                  <a:sym typeface="Calibri"/>
                </a:rPr>
                <a:t>Every element has exactly one computed value per property.</a:t>
              </a:r>
              <a:endPara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4" name="Google Shape;434;p28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435" name="Google Shape;435;p28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400"/>
                </a:pP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28"/>
              <p:cNvSpPr txBox="1"/>
              <p:nvPr/>
            </p:nvSpPr>
            <p:spPr>
              <a:xfrm>
                <a:off x="503060" y="4182297"/>
                <a:ext cx="356188" cy="390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27431" rIns="68569" bIns="34275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000"/>
                </a:pPr>
                <a:r>
                  <a:rPr lang="en-US" sz="1500">
                    <a:solidFill>
                      <a:schemeClr val="lt1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5</a:t>
                </a:r>
                <a:endParaRPr sz="10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37" name="Google Shape;437;p28"/>
          <p:cNvGrpSpPr/>
          <p:nvPr/>
        </p:nvGrpSpPr>
        <p:grpSpPr>
          <a:xfrm>
            <a:off x="357781" y="3707997"/>
            <a:ext cx="8184968" cy="555092"/>
            <a:chOff x="448467" y="4140826"/>
            <a:chExt cx="10913289" cy="740121"/>
          </a:xfrm>
        </p:grpSpPr>
        <p:sp>
          <p:nvSpPr>
            <p:cNvPr id="438" name="Google Shape;438;p28"/>
            <p:cNvSpPr txBox="1"/>
            <p:nvPr/>
          </p:nvSpPr>
          <p:spPr>
            <a:xfrm>
              <a:off x="1320319" y="4173062"/>
              <a:ext cx="10041437" cy="7078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>
                <a:buClr>
                  <a:srgbClr val="000000"/>
                </a:buClr>
                <a:buSzPts val="2000"/>
              </a:pPr>
              <a:r>
                <a:rPr lang="en-US" sz="1500">
                  <a:solidFill>
                    <a:srgbClr val="444444"/>
                  </a:solidFill>
                  <a:latin typeface="Calibri"/>
                  <a:ea typeface="Calibri"/>
                  <a:cs typeface="Calibri"/>
                  <a:sym typeface="Calibri"/>
                </a:rPr>
                <a:t>The used value is transformed to the actual value based on constraints of the display environment.</a:t>
              </a:r>
              <a:endParaRPr sz="1500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grpSp>
          <p:nvGrpSpPr>
            <p:cNvPr id="439" name="Google Shape;439;p28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440" name="Google Shape;440;p28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400"/>
                </a:pP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28"/>
              <p:cNvSpPr txBox="1"/>
              <p:nvPr/>
            </p:nvSpPr>
            <p:spPr>
              <a:xfrm>
                <a:off x="503060" y="4182297"/>
                <a:ext cx="356188" cy="390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27431" rIns="68569" bIns="34275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000"/>
                </a:pPr>
                <a:r>
                  <a:rPr lang="en-US" sz="1500">
                    <a:solidFill>
                      <a:schemeClr val="lt1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6</a:t>
                </a:r>
                <a:endParaRPr sz="10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30349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8627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rtl="0"/>
            <a:r>
              <a:rPr lang="en-US"/>
              <a:t>Example</a:t>
            </a:r>
            <a:endParaRPr/>
          </a:p>
        </p:txBody>
      </p:sp>
      <p:pic>
        <p:nvPicPr>
          <p:cNvPr id="447" name="Google Shape;447;p29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1653097" y="436168"/>
            <a:ext cx="6010093" cy="4355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45720"/>
            <a:ext cx="9144000" cy="755015"/>
            <a:chOff x="0" y="0"/>
            <a:chExt cx="9144000" cy="755015"/>
          </a:xfrm>
        </p:grpSpPr>
        <p:sp>
          <p:nvSpPr>
            <p:cNvPr id="3" name="object 3"/>
            <p:cNvSpPr/>
            <p:nvPr/>
          </p:nvSpPr>
          <p:spPr>
            <a:xfrm>
              <a:off x="79247" y="103606"/>
              <a:ext cx="5847588" cy="6141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99770"/>
            </a:xfrm>
            <a:custGeom>
              <a:avLst/>
              <a:gdLst/>
              <a:ahLst/>
              <a:cxnLst/>
              <a:rect l="l" t="t" r="r" b="b"/>
              <a:pathLst>
                <a:path w="9144000" h="699770">
                  <a:moveTo>
                    <a:pt x="9144000" y="0"/>
                  </a:moveTo>
                  <a:lnTo>
                    <a:pt x="0" y="0"/>
                  </a:lnTo>
                  <a:lnTo>
                    <a:pt x="0" y="699515"/>
                  </a:lnTo>
                  <a:lnTo>
                    <a:pt x="9144000" y="69951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620" y="168020"/>
            <a:ext cx="548767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</a:pPr>
            <a:r>
              <a:rPr lang="en-US">
                <a:solidFill>
                  <a:schemeClr val="dk1"/>
                </a:solidFill>
                <a:ea typeface="Arial Black"/>
                <a:sym typeface="Arial Black"/>
              </a:rPr>
              <a:t>CSS Style Guide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/>
              <a:t>CONFIDENTIAL</a:t>
            </a:r>
          </a:p>
        </p:txBody>
      </p:sp>
      <p:sp>
        <p:nvSpPr>
          <p:cNvPr id="10" name="Google Shape;167;p4">
            <a:extLst>
              <a:ext uri="{FF2B5EF4-FFF2-40B4-BE49-F238E27FC236}">
                <a16:creationId xmlns="" xmlns:a16="http://schemas.microsoft.com/office/drawing/2014/main" id="{0CB6FFAC-80CE-4F7A-AD25-F9E805FDD046}"/>
              </a:ext>
            </a:extLst>
          </p:cNvPr>
          <p:cNvSpPr txBox="1"/>
          <p:nvPr/>
        </p:nvSpPr>
        <p:spPr>
          <a:xfrm>
            <a:off x="588675" y="364984"/>
            <a:ext cx="8543450" cy="370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 a space before the opening brace { in rule declarations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properties, put a space after, but not before, the : character.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 closing braces } of rule declarations on a new line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Trailing semi-colon (;) on our last declaration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 blank lines between rule declarations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 character wide columns</a:t>
            </a:r>
            <a:endParaRPr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823652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45720"/>
            <a:ext cx="9144000" cy="755015"/>
            <a:chOff x="0" y="0"/>
            <a:chExt cx="9144000" cy="755015"/>
          </a:xfrm>
        </p:grpSpPr>
        <p:sp>
          <p:nvSpPr>
            <p:cNvPr id="3" name="object 3"/>
            <p:cNvSpPr/>
            <p:nvPr/>
          </p:nvSpPr>
          <p:spPr>
            <a:xfrm>
              <a:off x="79247" y="103606"/>
              <a:ext cx="5847588" cy="6141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99770"/>
            </a:xfrm>
            <a:custGeom>
              <a:avLst/>
              <a:gdLst/>
              <a:ahLst/>
              <a:cxnLst/>
              <a:rect l="l" t="t" r="r" b="b"/>
              <a:pathLst>
                <a:path w="9144000" h="699770">
                  <a:moveTo>
                    <a:pt x="9144000" y="0"/>
                  </a:moveTo>
                  <a:lnTo>
                    <a:pt x="0" y="0"/>
                  </a:lnTo>
                  <a:lnTo>
                    <a:pt x="0" y="699515"/>
                  </a:lnTo>
                  <a:lnTo>
                    <a:pt x="9144000" y="69951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620" y="168020"/>
            <a:ext cx="548767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fontAlgn="base"/>
            <a:r>
              <a:rPr lang="en-US"/>
              <a:t>Selector’s weight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50</a:t>
            </a:fld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/>
              <a:t>CONFIDENTIAL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F287C5CB-44E5-482B-B6B2-8127AD083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1223934"/>
              </p:ext>
            </p:extLst>
          </p:nvPr>
        </p:nvGraphicFramePr>
        <p:xfrm>
          <a:off x="4495800" y="819150"/>
          <a:ext cx="4483101" cy="21475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4367">
                  <a:extLst>
                    <a:ext uri="{9D8B030D-6E8A-4147-A177-3AD203B41FA5}">
                      <a16:colId xmlns="" xmlns:a16="http://schemas.microsoft.com/office/drawing/2014/main" val="2516969929"/>
                    </a:ext>
                  </a:extLst>
                </a:gridCol>
                <a:gridCol w="1494367">
                  <a:extLst>
                    <a:ext uri="{9D8B030D-6E8A-4147-A177-3AD203B41FA5}">
                      <a16:colId xmlns="" xmlns:a16="http://schemas.microsoft.com/office/drawing/2014/main" val="1764364683"/>
                    </a:ext>
                  </a:extLst>
                </a:gridCol>
                <a:gridCol w="1494367">
                  <a:extLst>
                    <a:ext uri="{9D8B030D-6E8A-4147-A177-3AD203B41FA5}">
                      <a16:colId xmlns="" xmlns:a16="http://schemas.microsoft.com/office/drawing/2014/main" val="33475358"/>
                    </a:ext>
                  </a:extLst>
                </a:gridCol>
              </a:tblGrid>
              <a:tr h="2051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Selector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Points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2195581010"/>
                  </a:ext>
                </a:extLst>
              </a:tr>
              <a:tr h="2051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 {}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a=0 b=0 c=0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points = 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59876282"/>
                  </a:ext>
                </a:extLst>
              </a:tr>
              <a:tr h="2051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li {}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a=0 b=0 c=1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points =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588996975"/>
                  </a:ext>
                </a:extLst>
              </a:tr>
              <a:tr h="107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li:first-line</a:t>
                      </a:r>
                      <a:r>
                        <a:rPr lang="en-US" sz="1200" dirty="0">
                          <a:effectLst/>
                        </a:rPr>
                        <a:t> {}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a=0 b=0 c=2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points =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3787606436"/>
                  </a:ext>
                </a:extLst>
              </a:tr>
              <a:tr h="2051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ul li {}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a=0 b=0 c=2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points =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477314743"/>
                  </a:ext>
                </a:extLst>
              </a:tr>
              <a:tr h="2051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ul </a:t>
                      </a:r>
                      <a:r>
                        <a:rPr lang="en-US" sz="1200" dirty="0" err="1">
                          <a:effectLst/>
                        </a:rPr>
                        <a:t>ol+li</a:t>
                      </a:r>
                      <a:r>
                        <a:rPr lang="en-US" sz="1200" dirty="0">
                          <a:effectLst/>
                        </a:rPr>
                        <a:t> {}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a=0 b=0 c=3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points = 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569769492"/>
                  </a:ext>
                </a:extLst>
              </a:tr>
              <a:tr h="2051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ul li.red {}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a=0 b=1 c=2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points = 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2043871811"/>
                  </a:ext>
                </a:extLst>
              </a:tr>
              <a:tr h="2051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li.red.level</a:t>
                      </a:r>
                      <a:r>
                        <a:rPr lang="en-US" sz="1200" dirty="0">
                          <a:effectLst/>
                        </a:rPr>
                        <a:t> {}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a=0 b=2 c=1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points = 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3064951902"/>
                  </a:ext>
                </a:extLst>
              </a:tr>
              <a:tr h="2051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#t34 {}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a=1 b=0 c=0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points = 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882004004"/>
                  </a:ext>
                </a:extLst>
              </a:tr>
              <a:tr h="2051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#content #wrap {}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a=2 b=0 c=0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points = 200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3964367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3F5881C-0256-43A1-A6E9-448901E5F3BD}"/>
              </a:ext>
            </a:extLst>
          </p:cNvPr>
          <p:cNvSpPr/>
          <p:nvPr/>
        </p:nvSpPr>
        <p:spPr>
          <a:xfrm>
            <a:off x="0" y="802161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dirty="0">
                <a:solidFill>
                  <a:srgbClr val="000000"/>
                </a:solidFill>
                <a:latin typeface="source_sans_proregular"/>
              </a:rPr>
              <a:t>For each identifier (hereinafter denote the number through a) there are 100 point, for each class and </a:t>
            </a:r>
            <a:r>
              <a:rPr lang="en-US" dirty="0" err="1">
                <a:solidFill>
                  <a:srgbClr val="000000"/>
                </a:solidFill>
                <a:latin typeface="source_sans_proregular"/>
              </a:rPr>
              <a:t>pseudoclass</a:t>
            </a:r>
            <a:r>
              <a:rPr lang="en-US" dirty="0">
                <a:solidFill>
                  <a:srgbClr val="000000"/>
                </a:solidFill>
                <a:latin typeface="source_sans_proregular"/>
              </a:rPr>
              <a:t> (b) there are 10 point for each tag selectors and </a:t>
            </a:r>
            <a:r>
              <a:rPr lang="en-US" dirty="0" err="1">
                <a:solidFill>
                  <a:srgbClr val="000000"/>
                </a:solidFill>
                <a:latin typeface="source_sans_proregular"/>
              </a:rPr>
              <a:t>pseudoselector</a:t>
            </a:r>
            <a:r>
              <a:rPr lang="en-US" dirty="0">
                <a:solidFill>
                  <a:srgbClr val="000000"/>
                </a:solidFill>
                <a:latin typeface="source_sans_proregular"/>
              </a:rPr>
              <a:t> (c) there is 1 point.</a:t>
            </a:r>
          </a:p>
          <a:p>
            <a:pPr fontAlgn="base"/>
            <a:endParaRPr lang="en-US" dirty="0">
              <a:solidFill>
                <a:srgbClr val="000000"/>
              </a:solidFill>
              <a:latin typeface="source_sans_proregular"/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  <a:latin typeface="source_sans_proregular"/>
              </a:rPr>
              <a:t>Composing ​​listed values in any particular order, we obtain the weight for the selector:</a:t>
            </a:r>
          </a:p>
          <a:p>
            <a:pPr fontAlgn="base"/>
            <a:endParaRPr lang="en-US" dirty="0">
              <a:solidFill>
                <a:srgbClr val="000000"/>
              </a:solidFill>
              <a:latin typeface="source_sans_proregular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0F25D42-7018-4771-AA26-3A34D46D397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0377" y="3123252"/>
            <a:ext cx="3657600" cy="12287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967224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8627"/>
              </a:srgbClr>
            </a:outerShdw>
          </a:effectLst>
        </p:spPr>
        <p:txBody>
          <a:bodyPr spcFirstLastPara="1" wrap="square" lIns="205725" tIns="25706" rIns="51431" bIns="25706" anchor="ctr" anchorCtr="0">
            <a:noAutofit/>
          </a:bodyPr>
          <a:lstStyle/>
          <a:p>
            <a:pPr marL="0" indent="0" rtl="0">
              <a:spcBef>
                <a:spcPts val="0"/>
              </a:spcBef>
            </a:pPr>
            <a:r>
              <a:rPr lang="en-US" b="1"/>
              <a:t>Calculating CSS Specificity Value</a:t>
            </a:r>
            <a:endParaRPr b="1"/>
          </a:p>
        </p:txBody>
      </p:sp>
      <p:pic>
        <p:nvPicPr>
          <p:cNvPr id="461" name="Google Shape;461;p31" descr="https://css-tricks.com/wp-content/csstricks-uploads/specificity-calculationbase.png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1734581" y="1109525"/>
            <a:ext cx="5429250" cy="32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8627"/>
              </a:srgbClr>
            </a:outerShdw>
          </a:effectLst>
        </p:spPr>
        <p:txBody>
          <a:bodyPr spcFirstLastPara="1" wrap="square" lIns="205725" tIns="25706" rIns="51431" bIns="25706" anchor="ctr" anchorCtr="0">
            <a:noAutofit/>
          </a:bodyPr>
          <a:lstStyle/>
          <a:p>
            <a:pPr marL="0" indent="0" rtl="0">
              <a:spcBef>
                <a:spcPts val="0"/>
              </a:spcBef>
            </a:pPr>
            <a:r>
              <a:rPr lang="en-US" b="1"/>
              <a:t>Calculating CSS Specificity Value</a:t>
            </a:r>
            <a:endParaRPr b="1"/>
          </a:p>
        </p:txBody>
      </p:sp>
      <p:pic>
        <p:nvPicPr>
          <p:cNvPr id="467" name="Google Shape;467;p32" descr="https://css-tricks.com/wp-content/csstricks-uploads/cssspecificity-calc-1.png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1807369" y="1123156"/>
            <a:ext cx="542925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3"/>
          <p:cNvSpPr txBox="1">
            <a:spLocks noGrp="1"/>
          </p:cNvSpPr>
          <p:nvPr>
            <p:ph type="body" idx="1"/>
          </p:nvPr>
        </p:nvSpPr>
        <p:spPr>
          <a:xfrm>
            <a:off x="0" y="-26633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8627"/>
              </a:srgbClr>
            </a:outerShdw>
          </a:effectLst>
        </p:spPr>
        <p:txBody>
          <a:bodyPr spcFirstLastPara="1" wrap="square" lIns="205725" tIns="25706" rIns="51431" bIns="25706" anchor="ctr" anchorCtr="0">
            <a:noAutofit/>
          </a:bodyPr>
          <a:lstStyle/>
          <a:p>
            <a:pPr marL="0" indent="0" rtl="0">
              <a:spcBef>
                <a:spcPts val="0"/>
              </a:spcBef>
            </a:pPr>
            <a:r>
              <a:rPr lang="en-US" b="1"/>
              <a:t>Calculating CSS Specificity Value</a:t>
            </a:r>
            <a:endParaRPr b="1"/>
          </a:p>
        </p:txBody>
      </p:sp>
      <p:pic>
        <p:nvPicPr>
          <p:cNvPr id="474" name="Google Shape;474;p33" descr="https://css-tricks.com/wp-content/uploads/2010/05/cssspecificity-calc-3v2.jpg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1807369" y="1123156"/>
            <a:ext cx="542925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8627"/>
              </a:srgbClr>
            </a:outerShdw>
          </a:effectLst>
        </p:spPr>
        <p:txBody>
          <a:bodyPr spcFirstLastPara="1" wrap="square" lIns="205725" tIns="25706" rIns="51431" bIns="25706" anchor="ctr" anchorCtr="0">
            <a:noAutofit/>
          </a:bodyPr>
          <a:lstStyle/>
          <a:p>
            <a:pPr marL="0" indent="0" rtl="0">
              <a:spcBef>
                <a:spcPts val="0"/>
              </a:spcBef>
            </a:pPr>
            <a:r>
              <a:rPr lang="en-US"/>
              <a:t>CSS formatting rules</a:t>
            </a:r>
            <a:endParaRPr/>
          </a:p>
        </p:txBody>
      </p:sp>
      <p:sp>
        <p:nvSpPr>
          <p:cNvPr id="223" name="Google Shape;223;p10"/>
          <p:cNvSpPr txBox="1">
            <a:spLocks noGrp="1"/>
          </p:cNvSpPr>
          <p:nvPr>
            <p:ph type="body" idx="2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0" indent="0" rtl="0">
              <a:buClr>
                <a:srgbClr val="333333"/>
              </a:buClr>
            </a:pPr>
            <a:r>
              <a:rPr lang="en-US" b="1" dirty="0"/>
              <a:t>Declaration order Following properties should be grouped together</a:t>
            </a:r>
            <a:endParaRPr b="1" dirty="0"/>
          </a:p>
          <a:p>
            <a:pPr marL="0" indent="0" rtl="0">
              <a:buClr>
                <a:srgbClr val="333333"/>
              </a:buClr>
              <a:buSzPts val="2800"/>
            </a:pPr>
            <a:endParaRPr sz="2100" dirty="0"/>
          </a:p>
          <a:p>
            <a:pPr marL="0" indent="0" rtl="0">
              <a:buClr>
                <a:srgbClr val="333333"/>
              </a:buClr>
              <a:buSzPts val="2800"/>
            </a:pPr>
            <a:r>
              <a:rPr lang="en-US" sz="2100" dirty="0"/>
              <a:t> Positioning (position, top, right) </a:t>
            </a:r>
            <a:endParaRPr sz="2100" dirty="0"/>
          </a:p>
          <a:p>
            <a:pPr marL="0" indent="0" rtl="0">
              <a:buClr>
                <a:srgbClr val="333333"/>
              </a:buClr>
              <a:buSzPts val="2800"/>
            </a:pPr>
            <a:r>
              <a:rPr lang="en-US" sz="2100" dirty="0"/>
              <a:t> Box model (display, float, width, height) </a:t>
            </a:r>
            <a:endParaRPr sz="2100" dirty="0"/>
          </a:p>
          <a:p>
            <a:pPr marL="0" indent="0" rtl="0">
              <a:buClr>
                <a:srgbClr val="333333"/>
              </a:buClr>
              <a:buSzPts val="2800"/>
            </a:pPr>
            <a:r>
              <a:rPr lang="en-US" sz="2100" dirty="0"/>
              <a:t> Typographic (font, line-height, color) </a:t>
            </a:r>
            <a:endParaRPr sz="2100" dirty="0"/>
          </a:p>
          <a:p>
            <a:pPr marL="0" indent="0" rtl="0">
              <a:buClr>
                <a:srgbClr val="333333"/>
              </a:buClr>
              <a:buSzPts val="2800"/>
            </a:pPr>
            <a:r>
              <a:rPr lang="en-US" sz="2100" dirty="0"/>
              <a:t> Visual (background-color, border) </a:t>
            </a:r>
            <a:endParaRPr sz="2100" dirty="0"/>
          </a:p>
          <a:p>
            <a:pPr marL="0" indent="0" rtl="0">
              <a:buClr>
                <a:srgbClr val="333333"/>
              </a:buClr>
              <a:buSzPts val="2800"/>
            </a:pPr>
            <a:r>
              <a:rPr lang="en-US" sz="2100" dirty="0"/>
              <a:t> Misc (opacity) </a:t>
            </a:r>
            <a:endParaRPr sz="2100" dirty="0"/>
          </a:p>
        </p:txBody>
      </p:sp>
    </p:spTree>
    <p:extLst>
      <p:ext uri="{BB962C8B-B14F-4D97-AF65-F5344CB8AC3E}">
        <p14:creationId xmlns="" xmlns:p14="http://schemas.microsoft.com/office/powerpoint/2010/main" val="13823043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73;p33">
            <a:extLst>
              <a:ext uri="{FF2B5EF4-FFF2-40B4-BE49-F238E27FC236}">
                <a16:creationId xmlns="" xmlns:a16="http://schemas.microsoft.com/office/drawing/2014/main" id="{32929BE9-B12E-4C39-94AA-0F08CBCD7034}"/>
              </a:ext>
            </a:extLst>
          </p:cNvPr>
          <p:cNvSpPr txBox="1">
            <a:spLocks/>
          </p:cNvSpPr>
          <p:nvPr/>
        </p:nvSpPr>
        <p:spPr>
          <a:xfrm>
            <a:off x="0" y="-35511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8627"/>
              </a:srgbClr>
            </a:outerShdw>
          </a:effectLst>
        </p:spPr>
        <p:txBody>
          <a:bodyPr spcFirstLastPara="1" wrap="square" lIns="205725" tIns="25706" rIns="51431" bIns="25706" anchor="ctr" anchorCtr="0">
            <a:noAutofit/>
          </a:bodyPr>
          <a:lstStyle>
            <a:lvl1pPr marL="0">
              <a:defRPr sz="1400" b="0" i="0">
                <a:solidFill>
                  <a:srgbClr val="464546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n-US" b="1" kern="0">
              <a:latin typeface="Arial Black" panose="020B0A04020102020204" pitchFamily="34" charset="0"/>
            </a:endParaRPr>
          </a:p>
        </p:txBody>
      </p:sp>
      <p:sp>
        <p:nvSpPr>
          <p:cNvPr id="480" name="Google Shape;480;p34"/>
          <p:cNvSpPr txBox="1">
            <a:spLocks noGrp="1"/>
          </p:cNvSpPr>
          <p:nvPr>
            <p:ph type="body" idx="1"/>
          </p:nvPr>
        </p:nvSpPr>
        <p:spPr>
          <a:xfrm>
            <a:off x="628650" y="1047750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171450" indent="-171450" algn="l" rt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goal of a reset stylesheet is to reduce browser inconsistencies in things like default line heights, margins and font sizes of headings, and so on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2800"/>
            </a:pP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2800"/>
            </a:pP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{margin: 0; padding: 0;}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2800"/>
            </a:pP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normalize stylesheet - </a:t>
            </a:r>
            <a:r>
              <a:rPr lang="en-US" sz="2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Николас</a:t>
            </a: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Галлахер</a:t>
            </a: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en-US" sz="2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Джонатан</a:t>
            </a: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Нил</a:t>
            </a: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 stylesheet - </a:t>
            </a:r>
            <a:r>
              <a:rPr lang="en-US" sz="2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Эрик</a:t>
            </a: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А. </a:t>
            </a:r>
            <a:r>
              <a:rPr lang="en-US" sz="2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Мейер</a:t>
            </a: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="" xmlns:a16="http://schemas.microsoft.com/office/drawing/2014/main" id="{8AEC72CE-4103-4D92-A764-6B803897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1480"/>
            <a:ext cx="8620759" cy="307777"/>
          </a:xfrm>
        </p:spPr>
        <p:txBody>
          <a:bodyPr/>
          <a:lstStyle/>
          <a:p>
            <a:r>
              <a:rPr lang="en-US"/>
              <a:t>Reset | Normalize</a:t>
            </a:r>
          </a:p>
        </p:txBody>
      </p:sp>
    </p:spTree>
    <p:extLst>
      <p:ext uri="{BB962C8B-B14F-4D97-AF65-F5344CB8AC3E}">
        <p14:creationId xmlns="" xmlns:p14="http://schemas.microsoft.com/office/powerpoint/2010/main" val="26928430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5"/>
          <p:cNvSpPr txBox="1">
            <a:spLocks noGrp="1"/>
          </p:cNvSpPr>
          <p:nvPr>
            <p:ph type="body" idx="1"/>
          </p:nvPr>
        </p:nvSpPr>
        <p:spPr>
          <a:xfrm>
            <a:off x="304800" y="850996"/>
            <a:ext cx="6172200" cy="3773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171450" indent="-171450" algn="l" rtl="0">
              <a:lnSpc>
                <a:spcPct val="70000"/>
              </a:lnSpc>
              <a:buClr>
                <a:srgbClr val="7B7B7B"/>
              </a:buClr>
              <a:buSzPts val="1120"/>
            </a:pPr>
            <a:r>
              <a:rPr lang="en-US" sz="840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html, body, div, span, applet, object, iframe,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 algn="l" rtl="0">
              <a:lnSpc>
                <a:spcPct val="70000"/>
              </a:lnSpc>
              <a:spcBef>
                <a:spcPts val="750"/>
              </a:spcBef>
              <a:buClr>
                <a:srgbClr val="7B7B7B"/>
              </a:buClr>
              <a:buSzPts val="1120"/>
            </a:pPr>
            <a:r>
              <a:rPr lang="en-US" sz="840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h1, h2, h3, h4, h5, h6, p, blockquote, pre,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 algn="l" rtl="0">
              <a:lnSpc>
                <a:spcPct val="70000"/>
              </a:lnSpc>
              <a:spcBef>
                <a:spcPts val="750"/>
              </a:spcBef>
              <a:buClr>
                <a:srgbClr val="7B7B7B"/>
              </a:buClr>
              <a:buSzPts val="1120"/>
            </a:pPr>
            <a:r>
              <a:rPr lang="en-US" sz="840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a, </a:t>
            </a:r>
            <a:r>
              <a:rPr lang="en-US" sz="840" err="1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abbr</a:t>
            </a:r>
            <a:r>
              <a:rPr lang="en-US" sz="840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, acronym, address, big, cite, code,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 algn="l" rtl="0">
              <a:lnSpc>
                <a:spcPct val="70000"/>
              </a:lnSpc>
              <a:spcBef>
                <a:spcPts val="750"/>
              </a:spcBef>
              <a:buClr>
                <a:srgbClr val="7B7B7B"/>
              </a:buClr>
              <a:buSzPts val="1120"/>
            </a:pPr>
            <a:r>
              <a:rPr lang="en-US" sz="840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del, </a:t>
            </a:r>
            <a:r>
              <a:rPr lang="en-US" sz="840" err="1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dfn</a:t>
            </a:r>
            <a:r>
              <a:rPr lang="en-US" sz="840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840" err="1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840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840" err="1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img</a:t>
            </a:r>
            <a:r>
              <a:rPr lang="en-US" sz="840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, ins, </a:t>
            </a:r>
            <a:r>
              <a:rPr lang="en-US" sz="840" err="1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kbd</a:t>
            </a:r>
            <a:r>
              <a:rPr lang="en-US" sz="840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, q, s, </a:t>
            </a:r>
            <a:r>
              <a:rPr lang="en-US" sz="840" err="1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samp</a:t>
            </a:r>
            <a:r>
              <a:rPr lang="en-US" sz="840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 algn="l" rtl="0">
              <a:lnSpc>
                <a:spcPct val="70000"/>
              </a:lnSpc>
              <a:spcBef>
                <a:spcPts val="750"/>
              </a:spcBef>
              <a:buClr>
                <a:srgbClr val="7B7B7B"/>
              </a:buClr>
              <a:buSzPts val="1120"/>
            </a:pPr>
            <a:r>
              <a:rPr lang="en-US" sz="840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small, strike, strong, sub, sup, </a:t>
            </a:r>
            <a:r>
              <a:rPr lang="en-US" sz="840" err="1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tt</a:t>
            </a:r>
            <a:r>
              <a:rPr lang="en-US" sz="840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, var,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 algn="l" rtl="0">
              <a:lnSpc>
                <a:spcPct val="70000"/>
              </a:lnSpc>
              <a:spcBef>
                <a:spcPts val="750"/>
              </a:spcBef>
              <a:buClr>
                <a:srgbClr val="7B7B7B"/>
              </a:buClr>
              <a:buSzPts val="1120"/>
            </a:pPr>
            <a:r>
              <a:rPr lang="en-US" sz="840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b, u, </a:t>
            </a:r>
            <a:r>
              <a:rPr lang="en-US" sz="840" err="1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840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, center,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 algn="l" rtl="0">
              <a:lnSpc>
                <a:spcPct val="70000"/>
              </a:lnSpc>
              <a:spcBef>
                <a:spcPts val="750"/>
              </a:spcBef>
              <a:buClr>
                <a:srgbClr val="7B7B7B"/>
              </a:buClr>
              <a:buSzPts val="1120"/>
            </a:pPr>
            <a:r>
              <a:rPr lang="en-US" sz="840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dl, dt, dd, </a:t>
            </a:r>
            <a:r>
              <a:rPr lang="en-US" sz="840" err="1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ol</a:t>
            </a:r>
            <a:r>
              <a:rPr lang="en-US" sz="840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, ul, li,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 algn="l" rtl="0">
              <a:lnSpc>
                <a:spcPct val="70000"/>
              </a:lnSpc>
              <a:spcBef>
                <a:spcPts val="750"/>
              </a:spcBef>
              <a:buClr>
                <a:srgbClr val="7B7B7B"/>
              </a:buClr>
              <a:buSzPts val="1120"/>
            </a:pPr>
            <a:r>
              <a:rPr lang="en-US" sz="840" err="1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fieldset</a:t>
            </a:r>
            <a:r>
              <a:rPr lang="en-US" sz="840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, form, label, legend,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 algn="l" rtl="0">
              <a:lnSpc>
                <a:spcPct val="70000"/>
              </a:lnSpc>
              <a:spcBef>
                <a:spcPts val="750"/>
              </a:spcBef>
              <a:buClr>
                <a:srgbClr val="198297"/>
              </a:buClr>
              <a:buSzPts val="1120"/>
            </a:pPr>
            <a:r>
              <a:rPr lang="en-US" sz="840">
                <a:solidFill>
                  <a:srgbClr val="198297"/>
                </a:solidFill>
                <a:latin typeface="Calibri"/>
                <a:ea typeface="Calibri"/>
                <a:cs typeface="Calibri"/>
                <a:sym typeface="Calibri"/>
              </a:rPr>
              <a:t>table, caption, </a:t>
            </a:r>
            <a:r>
              <a:rPr lang="en-US" sz="840" err="1">
                <a:solidFill>
                  <a:srgbClr val="198297"/>
                </a:solidFill>
                <a:latin typeface="Calibri"/>
                <a:ea typeface="Calibri"/>
                <a:cs typeface="Calibri"/>
                <a:sym typeface="Calibri"/>
              </a:rPr>
              <a:t>tbody</a:t>
            </a:r>
            <a:r>
              <a:rPr lang="en-US" sz="840">
                <a:solidFill>
                  <a:srgbClr val="198297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840" err="1">
                <a:solidFill>
                  <a:srgbClr val="198297"/>
                </a:solidFill>
                <a:latin typeface="Calibri"/>
                <a:ea typeface="Calibri"/>
                <a:cs typeface="Calibri"/>
                <a:sym typeface="Calibri"/>
              </a:rPr>
              <a:t>tfoot</a:t>
            </a:r>
            <a:r>
              <a:rPr lang="en-US" sz="840">
                <a:solidFill>
                  <a:srgbClr val="198297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840" err="1">
                <a:solidFill>
                  <a:srgbClr val="198297"/>
                </a:solidFill>
                <a:latin typeface="Calibri"/>
                <a:ea typeface="Calibri"/>
                <a:cs typeface="Calibri"/>
                <a:sym typeface="Calibri"/>
              </a:rPr>
              <a:t>thead</a:t>
            </a:r>
            <a:r>
              <a:rPr lang="en-US" sz="840">
                <a:solidFill>
                  <a:srgbClr val="198297"/>
                </a:solidFill>
                <a:latin typeface="Calibri"/>
                <a:ea typeface="Calibri"/>
                <a:cs typeface="Calibri"/>
                <a:sym typeface="Calibri"/>
              </a:rPr>
              <a:t>, tr, </a:t>
            </a:r>
            <a:r>
              <a:rPr lang="en-US" sz="840" err="1">
                <a:solidFill>
                  <a:srgbClr val="198297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840">
                <a:solidFill>
                  <a:srgbClr val="198297"/>
                </a:solidFill>
                <a:latin typeface="Calibri"/>
                <a:ea typeface="Calibri"/>
                <a:cs typeface="Calibri"/>
                <a:sym typeface="Calibri"/>
              </a:rPr>
              <a:t>, td,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 algn="l" rtl="0">
              <a:lnSpc>
                <a:spcPct val="70000"/>
              </a:lnSpc>
              <a:spcBef>
                <a:spcPts val="750"/>
              </a:spcBef>
              <a:buClr>
                <a:srgbClr val="198297"/>
              </a:buClr>
              <a:buSzPts val="1120"/>
            </a:pPr>
            <a:r>
              <a:rPr lang="en-US" sz="840">
                <a:solidFill>
                  <a:srgbClr val="198297"/>
                </a:solidFill>
                <a:latin typeface="Calibri"/>
                <a:ea typeface="Calibri"/>
                <a:cs typeface="Calibri"/>
                <a:sym typeface="Calibri"/>
              </a:rPr>
              <a:t>article, aside, canvas, details, embed,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 algn="l" rtl="0">
              <a:lnSpc>
                <a:spcPct val="70000"/>
              </a:lnSpc>
              <a:spcBef>
                <a:spcPts val="750"/>
              </a:spcBef>
              <a:buClr>
                <a:srgbClr val="198297"/>
              </a:buClr>
              <a:buSzPts val="1120"/>
            </a:pPr>
            <a:r>
              <a:rPr lang="en-US" sz="840">
                <a:solidFill>
                  <a:srgbClr val="198297"/>
                </a:solidFill>
                <a:latin typeface="Calibri"/>
                <a:ea typeface="Calibri"/>
                <a:cs typeface="Calibri"/>
                <a:sym typeface="Calibri"/>
              </a:rPr>
              <a:t>figure, </a:t>
            </a:r>
            <a:r>
              <a:rPr lang="en-US" sz="840" err="1">
                <a:solidFill>
                  <a:srgbClr val="198297"/>
                </a:solidFill>
                <a:latin typeface="Calibri"/>
                <a:ea typeface="Calibri"/>
                <a:cs typeface="Calibri"/>
                <a:sym typeface="Calibri"/>
              </a:rPr>
              <a:t>figcaption</a:t>
            </a:r>
            <a:r>
              <a:rPr lang="en-US" sz="840">
                <a:solidFill>
                  <a:srgbClr val="198297"/>
                </a:solidFill>
                <a:latin typeface="Calibri"/>
                <a:ea typeface="Calibri"/>
                <a:cs typeface="Calibri"/>
                <a:sym typeface="Calibri"/>
              </a:rPr>
              <a:t>, footer, header, </a:t>
            </a:r>
            <a:r>
              <a:rPr lang="en-US" sz="840" err="1">
                <a:solidFill>
                  <a:srgbClr val="198297"/>
                </a:solidFill>
                <a:latin typeface="Calibri"/>
                <a:ea typeface="Calibri"/>
                <a:cs typeface="Calibri"/>
                <a:sym typeface="Calibri"/>
              </a:rPr>
              <a:t>hgroup</a:t>
            </a:r>
            <a:r>
              <a:rPr lang="en-US" sz="840">
                <a:solidFill>
                  <a:srgbClr val="198297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 algn="l" rtl="0">
              <a:lnSpc>
                <a:spcPct val="70000"/>
              </a:lnSpc>
              <a:spcBef>
                <a:spcPts val="750"/>
              </a:spcBef>
              <a:buClr>
                <a:srgbClr val="AEABAB"/>
              </a:buClr>
              <a:buSzPts val="1120"/>
            </a:pPr>
            <a:r>
              <a:rPr lang="en-US" sz="84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main, menu, nav, output, ruby, section, summary,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 algn="l" rtl="0">
              <a:lnSpc>
                <a:spcPct val="70000"/>
              </a:lnSpc>
              <a:spcBef>
                <a:spcPts val="750"/>
              </a:spcBef>
              <a:buClr>
                <a:srgbClr val="AEABAB"/>
              </a:buClr>
              <a:buSzPts val="1120"/>
            </a:pPr>
            <a:r>
              <a:rPr lang="en-US" sz="84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time, mark, audio, video {</a:t>
            </a:r>
            <a:endParaRPr sz="21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 algn="l" rtl="0">
              <a:lnSpc>
                <a:spcPct val="70000"/>
              </a:lnSpc>
              <a:spcBef>
                <a:spcPts val="750"/>
              </a:spcBef>
              <a:buClr>
                <a:srgbClr val="EFEFEF"/>
              </a:buClr>
              <a:buSzPts val="1120"/>
            </a:pPr>
            <a:r>
              <a:rPr lang="en-US" sz="84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900"/>
              <a:t>margin: 0; </a:t>
            </a:r>
            <a:endParaRPr sz="900"/>
          </a:p>
          <a:p>
            <a:pPr marL="171450" indent="-171450" algn="l" rtl="0">
              <a:lnSpc>
                <a:spcPct val="70000"/>
              </a:lnSpc>
              <a:spcBef>
                <a:spcPts val="750"/>
              </a:spcBef>
              <a:buClr>
                <a:srgbClr val="EFEFEF"/>
              </a:buClr>
              <a:buSzPts val="1120"/>
            </a:pPr>
            <a:r>
              <a:rPr lang="en-US" sz="900"/>
              <a:t>       padding: 0; </a:t>
            </a:r>
            <a:endParaRPr sz="900"/>
          </a:p>
          <a:p>
            <a:pPr marL="171450" indent="-171450" algn="l" rtl="0">
              <a:lnSpc>
                <a:spcPct val="70000"/>
              </a:lnSpc>
              <a:spcBef>
                <a:spcPts val="750"/>
              </a:spcBef>
              <a:buClr>
                <a:srgbClr val="EFEFEF"/>
              </a:buClr>
              <a:buSzPts val="1120"/>
            </a:pPr>
            <a:r>
              <a:rPr lang="en-US" sz="900"/>
              <a:t>	border: 0; </a:t>
            </a:r>
            <a:endParaRPr sz="900"/>
          </a:p>
          <a:p>
            <a:pPr marL="171450" indent="-171450" algn="l" rtl="0">
              <a:lnSpc>
                <a:spcPct val="70000"/>
              </a:lnSpc>
              <a:spcBef>
                <a:spcPts val="750"/>
              </a:spcBef>
              <a:buClr>
                <a:srgbClr val="EFEFEF"/>
              </a:buClr>
              <a:buSzPts val="1120"/>
            </a:pPr>
            <a:r>
              <a:rPr lang="en-US" sz="900"/>
              <a:t>	font-size: 100%; </a:t>
            </a:r>
            <a:endParaRPr sz="900"/>
          </a:p>
          <a:p>
            <a:pPr marL="171450" indent="-171450" algn="l" rtl="0">
              <a:lnSpc>
                <a:spcPct val="70000"/>
              </a:lnSpc>
              <a:spcBef>
                <a:spcPts val="750"/>
              </a:spcBef>
              <a:buClr>
                <a:srgbClr val="EFEFEF"/>
              </a:buClr>
              <a:buSzPts val="1120"/>
            </a:pPr>
            <a:r>
              <a:rPr lang="en-US" sz="900"/>
              <a:t>	font: inherit; </a:t>
            </a:r>
            <a:endParaRPr sz="900"/>
          </a:p>
          <a:p>
            <a:pPr marL="171450" indent="-171450" algn="l" rtl="0">
              <a:lnSpc>
                <a:spcPct val="70000"/>
              </a:lnSpc>
              <a:spcBef>
                <a:spcPts val="750"/>
              </a:spcBef>
              <a:buClr>
                <a:srgbClr val="EFEFEF"/>
              </a:buClr>
              <a:buSzPts val="1120"/>
            </a:pPr>
            <a:r>
              <a:rPr lang="en-US" sz="900"/>
              <a:t>	vertical-align: baseline;</a:t>
            </a:r>
            <a:endParaRPr/>
          </a:p>
          <a:p>
            <a:pPr marL="171450" indent="-171450" algn="l" rtl="0">
              <a:lnSpc>
                <a:spcPct val="70000"/>
              </a:lnSpc>
              <a:spcBef>
                <a:spcPts val="750"/>
              </a:spcBef>
              <a:buClr>
                <a:srgbClr val="EFEFEF"/>
              </a:buClr>
              <a:buSzPts val="1120"/>
            </a:pPr>
            <a:r>
              <a:rPr lang="en-US" sz="84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1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35"/>
          <p:cNvSpPr/>
          <p:nvPr/>
        </p:nvSpPr>
        <p:spPr>
          <a:xfrm>
            <a:off x="4724400" y="742950"/>
            <a:ext cx="4219280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http://meyerweb.com/eric/tools/css/reset/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24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473;p33">
            <a:extLst>
              <a:ext uri="{FF2B5EF4-FFF2-40B4-BE49-F238E27FC236}">
                <a16:creationId xmlns="" xmlns:a16="http://schemas.microsoft.com/office/drawing/2014/main" id="{4E4797A5-A8FF-4FF6-AE50-89C09363FC13}"/>
              </a:ext>
            </a:extLst>
          </p:cNvPr>
          <p:cNvSpPr txBox="1">
            <a:spLocks/>
          </p:cNvSpPr>
          <p:nvPr/>
        </p:nvSpPr>
        <p:spPr>
          <a:xfrm>
            <a:off x="0" y="-44389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8627"/>
              </a:srgbClr>
            </a:outerShdw>
          </a:effectLst>
        </p:spPr>
        <p:txBody>
          <a:bodyPr spcFirstLastPara="1" wrap="square" lIns="205725" tIns="25706" rIns="51431" bIns="25706" anchor="ctr" anchorCtr="0">
            <a:noAutofit/>
          </a:bodyPr>
          <a:lstStyle>
            <a:lvl1pPr marL="0">
              <a:defRPr sz="1400" b="0" i="0">
                <a:solidFill>
                  <a:srgbClr val="464546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n-US" b="1" kern="0">
              <a:latin typeface="Arial Black" panose="020B0A040201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2794959-DF5D-4365-AB74-78A0D2858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1480"/>
            <a:ext cx="8620759" cy="307777"/>
          </a:xfrm>
        </p:spPr>
        <p:txBody>
          <a:bodyPr/>
          <a:lstStyle/>
          <a:p>
            <a:r>
              <a:rPr lang="en-US"/>
              <a:t>Reset</a:t>
            </a:r>
          </a:p>
        </p:txBody>
      </p:sp>
    </p:spTree>
    <p:extLst>
      <p:ext uri="{BB962C8B-B14F-4D97-AF65-F5344CB8AC3E}">
        <p14:creationId xmlns="" xmlns:p14="http://schemas.microsoft.com/office/powerpoint/2010/main" val="25767556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171450" indent="-171450" algn="l" rtl="0">
              <a:lnSpc>
                <a:spcPct val="9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HTML5 Reset :: style.css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2800"/>
            </a:pPr>
            <a:endParaRPr sz="2100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3"/>
            </a:endParaRPr>
          </a:p>
          <a:p>
            <a:pPr marL="171450" indent="-17145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https://github.com/murtaugh/HTML5-Reset/blob/master/assets/css/reset.css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2800"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396" indent="-9518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2800"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2800"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473;p33">
            <a:extLst>
              <a:ext uri="{FF2B5EF4-FFF2-40B4-BE49-F238E27FC236}">
                <a16:creationId xmlns="" xmlns:a16="http://schemas.microsoft.com/office/drawing/2014/main" id="{BBD6D58C-CC4E-43DC-96A5-01518AD2AF5A}"/>
              </a:ext>
            </a:extLst>
          </p:cNvPr>
          <p:cNvSpPr txBox="1">
            <a:spLocks/>
          </p:cNvSpPr>
          <p:nvPr/>
        </p:nvSpPr>
        <p:spPr>
          <a:xfrm>
            <a:off x="0" y="27122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8627"/>
              </a:srgbClr>
            </a:outerShdw>
          </a:effectLst>
        </p:spPr>
        <p:txBody>
          <a:bodyPr spcFirstLastPara="1" wrap="square" lIns="205725" tIns="25706" rIns="51431" bIns="25706" anchor="ctr" anchorCtr="0">
            <a:noAutofit/>
          </a:bodyPr>
          <a:lstStyle>
            <a:lvl1pPr marL="0">
              <a:defRPr sz="1400" b="0" i="0">
                <a:solidFill>
                  <a:srgbClr val="464546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n-US" b="1" kern="0">
              <a:latin typeface="Arial Black" panose="020B0A040201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21F2F76-9920-4152-9351-947CE5F48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0" y="168020"/>
            <a:ext cx="8620759" cy="615553"/>
          </a:xfrm>
        </p:spPr>
        <p:txBody>
          <a:bodyPr/>
          <a:lstStyle/>
          <a:p>
            <a:r>
              <a:rPr lang="en-US" b="1">
                <a:latin typeface="Arial Black" panose="020B0A04020102020204" pitchFamily="34" charset="0"/>
              </a:rPr>
              <a:t>Reset</a:t>
            </a:r>
            <a:br>
              <a:rPr lang="en-US" b="1">
                <a:latin typeface="Arial Black" panose="020B0A04020102020204" pitchFamily="34" charset="0"/>
              </a:rPr>
            </a:b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72362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171450" indent="-171450" algn="l" rt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2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http://necolas.github.io/normalize.css/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2800"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2800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Normalize.css makes browsers render all elements more consistently and in line with modern standards. It precisely targets only the styles that need normalizing.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473;p33">
            <a:extLst>
              <a:ext uri="{FF2B5EF4-FFF2-40B4-BE49-F238E27FC236}">
                <a16:creationId xmlns="" xmlns:a16="http://schemas.microsoft.com/office/drawing/2014/main" id="{FF00C424-790F-4D84-AC65-B20CB657F19C}"/>
              </a:ext>
            </a:extLst>
          </p:cNvPr>
          <p:cNvSpPr txBox="1">
            <a:spLocks/>
          </p:cNvSpPr>
          <p:nvPr/>
        </p:nvSpPr>
        <p:spPr>
          <a:xfrm>
            <a:off x="0" y="489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8627"/>
              </a:srgbClr>
            </a:outerShdw>
          </a:effectLst>
        </p:spPr>
        <p:txBody>
          <a:bodyPr spcFirstLastPara="1" wrap="square" lIns="205725" tIns="25706" rIns="51431" bIns="25706" anchor="ctr" anchorCtr="0">
            <a:noAutofit/>
          </a:bodyPr>
          <a:lstStyle>
            <a:lvl1pPr marL="0">
              <a:defRPr sz="1400" b="0" i="0">
                <a:solidFill>
                  <a:srgbClr val="464546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dk1"/>
                </a:solidFill>
                <a:latin typeface="Arial Black" panose="020B0A04020102020204" pitchFamily="34" charset="0"/>
                <a:ea typeface="Calibri"/>
                <a:cs typeface="Calibri"/>
                <a:sym typeface="Calibri"/>
              </a:rPr>
              <a:t>Normalize.css</a:t>
            </a:r>
            <a:endParaRPr lang="en-US" sz="1800" b="1" ker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00614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color</a:t>
            </a:r>
          </a:p>
        </p:txBody>
      </p:sp>
      <p:pic>
        <p:nvPicPr>
          <p:cNvPr id="14342" name="Picture 6" descr="Похожее изображе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86" y="747006"/>
            <a:ext cx="6096000" cy="40767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869824" y="1130929"/>
            <a:ext cx="7072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B22746"/>
                </a:solidFill>
              </a:rPr>
              <a:t>rgba</a:t>
            </a:r>
            <a:endParaRPr lang="en-US" sz="2000" b="1" dirty="0">
              <a:solidFill>
                <a:srgbClr val="B2274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158" y="3907995"/>
            <a:ext cx="570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7030A0"/>
                </a:solidFill>
              </a:rPr>
              <a:t>rgb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9958" y="1181728"/>
            <a:ext cx="659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00B050"/>
                </a:solidFill>
              </a:rPr>
              <a:t>hsla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60136" y="3941861"/>
            <a:ext cx="5229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FFC000"/>
                </a:solidFill>
              </a:rPr>
              <a:t>hsl</a:t>
            </a:r>
            <a:endParaRPr lang="en-US" sz="2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5654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45720"/>
            <a:ext cx="9144000" cy="755015"/>
            <a:chOff x="0" y="0"/>
            <a:chExt cx="9144000" cy="755015"/>
          </a:xfrm>
        </p:grpSpPr>
        <p:sp>
          <p:nvSpPr>
            <p:cNvPr id="3" name="object 3"/>
            <p:cNvSpPr/>
            <p:nvPr/>
          </p:nvSpPr>
          <p:spPr>
            <a:xfrm>
              <a:off x="79247" y="103606"/>
              <a:ext cx="5847588" cy="6141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99770"/>
            </a:xfrm>
            <a:custGeom>
              <a:avLst/>
              <a:gdLst/>
              <a:ahLst/>
              <a:cxnLst/>
              <a:rect l="l" t="t" r="r" b="b"/>
              <a:pathLst>
                <a:path w="9144000" h="699770">
                  <a:moveTo>
                    <a:pt x="9144000" y="0"/>
                  </a:moveTo>
                  <a:lnTo>
                    <a:pt x="0" y="0"/>
                  </a:lnTo>
                  <a:lnTo>
                    <a:pt x="0" y="699515"/>
                  </a:lnTo>
                  <a:lnTo>
                    <a:pt x="9144000" y="69951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620" y="168020"/>
            <a:ext cx="548767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</a:pPr>
            <a:r>
              <a:rPr lang="en-US">
                <a:solidFill>
                  <a:schemeClr val="dk1"/>
                </a:solidFill>
                <a:ea typeface="Arial Black"/>
                <a:sym typeface="Arial Black"/>
              </a:rPr>
              <a:t>CSS Style Guide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/>
              <a:t>CONFIDENTIAL</a:t>
            </a:r>
          </a:p>
        </p:txBody>
      </p:sp>
      <p:sp>
        <p:nvSpPr>
          <p:cNvPr id="10" name="Google Shape;167;p4">
            <a:extLst>
              <a:ext uri="{FF2B5EF4-FFF2-40B4-BE49-F238E27FC236}">
                <a16:creationId xmlns="" xmlns:a16="http://schemas.microsoft.com/office/drawing/2014/main" id="{0CB6FFAC-80CE-4F7A-AD25-F9E805FDD046}"/>
              </a:ext>
            </a:extLst>
          </p:cNvPr>
          <p:cNvSpPr txBox="1"/>
          <p:nvPr/>
        </p:nvSpPr>
        <p:spPr>
          <a:xfrm>
            <a:off x="256692" y="720648"/>
            <a:ext cx="8870505" cy="370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cs typeface="Arial"/>
                <a:sym typeface="Arial"/>
              </a:rPr>
              <a:t>Use soft tabs (2 spaces) for indentation</a:t>
            </a:r>
            <a:endParaRPr lang="en-US">
              <a:solidFill>
                <a:schemeClr val="dk1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cs typeface="Arial"/>
                <a:sym typeface="Arial"/>
              </a:rPr>
              <a:t>Prefer dashes over </a:t>
            </a:r>
            <a:r>
              <a:rPr lang="en-US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camelCasing</a:t>
            </a:r>
            <a:r>
              <a:rPr lang="en-US">
                <a:solidFill>
                  <a:schemeClr val="dk1"/>
                </a:solidFill>
                <a:latin typeface="Arial"/>
                <a:cs typeface="Arial"/>
                <a:sym typeface="Arial"/>
              </a:rPr>
              <a:t> in class names</a:t>
            </a:r>
            <a:endParaRPr lang="en-US">
              <a:solidFill>
                <a:schemeClr val="dk1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cs typeface="Arial"/>
                <a:sym typeface="Arial"/>
              </a:rPr>
              <a:t>Underscores and </a:t>
            </a:r>
            <a:r>
              <a:rPr lang="en-US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PascalCasing</a:t>
            </a:r>
            <a:r>
              <a:rPr lang="en-US">
                <a:solidFill>
                  <a:schemeClr val="dk1"/>
                </a:solidFill>
                <a:latin typeface="Arial"/>
                <a:cs typeface="Arial"/>
                <a:sym typeface="Arial"/>
              </a:rPr>
              <a:t> are okay if you are using BEM</a:t>
            </a:r>
            <a:endParaRPr lang="en-US">
              <a:solidFill>
                <a:schemeClr val="dk1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cs typeface="Arial"/>
                <a:sym typeface="Arial"/>
              </a:rPr>
              <a:t>Do not use ID selectors</a:t>
            </a:r>
            <a:endParaRPr lang="en-US">
              <a:solidFill>
                <a:schemeClr val="dk1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cs typeface="Arial"/>
                <a:sym typeface="Arial"/>
              </a:rPr>
              <a:t>When using multiple selectors in a rule declaration, give each selector its own line</a:t>
            </a:r>
            <a:endParaRPr lang="en-US">
              <a:solidFill>
                <a:schemeClr val="dk1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cs typeface="Arial"/>
                <a:sym typeface="Arial"/>
              </a:rPr>
              <a:t>Related selectors on the same line </a:t>
            </a:r>
            <a:endParaRPr lang="en-US">
              <a:solidFill>
                <a:schemeClr val="dk1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cs typeface="Arial"/>
                <a:sym typeface="Arial"/>
              </a:rPr>
              <a:t>Unrelated selectors on new lines</a:t>
            </a:r>
            <a:endParaRPr lang="en-US">
              <a:solidFill>
                <a:schemeClr val="dk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02514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Color units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438400" y="819150"/>
          <a:ext cx="3972344" cy="3875796"/>
        </p:xfrm>
        <a:graphic>
          <a:graphicData uri="http://schemas.openxmlformats.org/drawingml/2006/table">
            <a:tbl>
              <a:tblPr/>
              <a:tblGrid>
                <a:gridCol w="993086">
                  <a:extLst>
                    <a:ext uri="{9D8B030D-6E8A-4147-A177-3AD203B41FA5}">
                      <a16:colId xmlns="" xmlns:a16="http://schemas.microsoft.com/office/drawing/2014/main" val="2205216302"/>
                    </a:ext>
                  </a:extLst>
                </a:gridCol>
                <a:gridCol w="993086">
                  <a:extLst>
                    <a:ext uri="{9D8B030D-6E8A-4147-A177-3AD203B41FA5}">
                      <a16:colId xmlns="" xmlns:a16="http://schemas.microsoft.com/office/drawing/2014/main" val="3590342878"/>
                    </a:ext>
                  </a:extLst>
                </a:gridCol>
                <a:gridCol w="993086">
                  <a:extLst>
                    <a:ext uri="{9D8B030D-6E8A-4147-A177-3AD203B41FA5}">
                      <a16:colId xmlns="" xmlns:a16="http://schemas.microsoft.com/office/drawing/2014/main" val="1068015238"/>
                    </a:ext>
                  </a:extLst>
                </a:gridCol>
                <a:gridCol w="993086">
                  <a:extLst>
                    <a:ext uri="{9D8B030D-6E8A-4147-A177-3AD203B41FA5}">
                      <a16:colId xmlns="" xmlns:a16="http://schemas.microsoft.com/office/drawing/2014/main" val="2131378868"/>
                    </a:ext>
                  </a:extLst>
                </a:gridCol>
              </a:tblGrid>
              <a:tr h="22798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Color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570" marR="57570" marT="28785" marB="287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Color name</a:t>
                      </a:r>
                    </a:p>
                  </a:txBody>
                  <a:tcPr marL="57570" marR="57570" marT="28785" marB="287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Hex rgb</a:t>
                      </a:r>
                    </a:p>
                  </a:txBody>
                  <a:tcPr marL="57570" marR="57570" marT="28785" marB="287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Decimal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570" marR="57570" marT="28785" marB="287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67850957"/>
                  </a:ext>
                </a:extLst>
              </a:tr>
              <a:tr h="227988">
                <a:tc>
                  <a:txBody>
                    <a:bodyPr/>
                    <a:lstStyle/>
                    <a:p>
                      <a:pPr algn="ctr"/>
                      <a:r>
                        <a:rPr lang="en-US" sz="900" cap="all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7570" marR="57570" marT="28785" marB="287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1">
                          <a:effectLst/>
                          <a:latin typeface="Arial" panose="020B0604020202020204" pitchFamily="34" charset="0"/>
                        </a:rPr>
                        <a:t>black</a:t>
                      </a:r>
                      <a:endParaRPr lang="en-US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570" marR="57570" marT="28785" marB="287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cap="all">
                          <a:effectLst/>
                          <a:latin typeface="Arial" panose="020B0604020202020204" pitchFamily="34" charset="0"/>
                        </a:rPr>
                        <a:t>#000000</a:t>
                      </a:r>
                    </a:p>
                  </a:txBody>
                  <a:tcPr marL="57570" marR="57570" marT="28785" marB="287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cap="all" dirty="0">
                          <a:effectLst/>
                          <a:latin typeface="Arial" panose="020B0604020202020204" pitchFamily="34" charset="0"/>
                        </a:rPr>
                        <a:t>0,0,0</a:t>
                      </a:r>
                    </a:p>
                  </a:txBody>
                  <a:tcPr marL="57570" marR="57570" marT="28785" marB="287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4764028"/>
                  </a:ext>
                </a:extLst>
              </a:tr>
              <a:tr h="227988">
                <a:tc>
                  <a:txBody>
                    <a:bodyPr/>
                    <a:lstStyle/>
                    <a:p>
                      <a:pPr algn="ctr"/>
                      <a:r>
                        <a:rPr lang="en-US" sz="900" cap="all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7570" marR="57570" marT="28785" marB="287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1">
                          <a:effectLst/>
                          <a:latin typeface="Arial" panose="020B0604020202020204" pitchFamily="34" charset="0"/>
                        </a:rPr>
                        <a:t>silver</a:t>
                      </a:r>
                      <a:endParaRPr lang="en-US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570" marR="57570" marT="28785" marB="287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cap="all">
                          <a:effectLst/>
                          <a:latin typeface="Arial" panose="020B0604020202020204" pitchFamily="34" charset="0"/>
                        </a:rPr>
                        <a:t>#C0C0C0</a:t>
                      </a:r>
                    </a:p>
                  </a:txBody>
                  <a:tcPr marL="57570" marR="57570" marT="28785" marB="287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cap="all">
                          <a:effectLst/>
                          <a:latin typeface="Arial" panose="020B0604020202020204" pitchFamily="34" charset="0"/>
                        </a:rPr>
                        <a:t>192,192,192</a:t>
                      </a:r>
                    </a:p>
                  </a:txBody>
                  <a:tcPr marL="57570" marR="57570" marT="28785" marB="287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89454899"/>
                  </a:ext>
                </a:extLst>
              </a:tr>
              <a:tr h="227988">
                <a:tc>
                  <a:txBody>
                    <a:bodyPr/>
                    <a:lstStyle/>
                    <a:p>
                      <a:pPr algn="ctr"/>
                      <a:r>
                        <a:rPr lang="en-US" sz="900" cap="all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7570" marR="57570" marT="28785" marB="287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1">
                          <a:effectLst/>
                          <a:latin typeface="Arial" panose="020B0604020202020204" pitchFamily="34" charset="0"/>
                        </a:rPr>
                        <a:t>gray</a:t>
                      </a:r>
                      <a:endParaRPr lang="en-US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570" marR="57570" marT="28785" marB="287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cap="all">
                          <a:effectLst/>
                          <a:latin typeface="Arial" panose="020B0604020202020204" pitchFamily="34" charset="0"/>
                        </a:rPr>
                        <a:t>#808080</a:t>
                      </a:r>
                    </a:p>
                  </a:txBody>
                  <a:tcPr marL="57570" marR="57570" marT="28785" marB="287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cap="all">
                          <a:effectLst/>
                          <a:latin typeface="Arial" panose="020B0604020202020204" pitchFamily="34" charset="0"/>
                        </a:rPr>
                        <a:t>128,128,128</a:t>
                      </a:r>
                    </a:p>
                  </a:txBody>
                  <a:tcPr marL="57570" marR="57570" marT="28785" marB="287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0130827"/>
                  </a:ext>
                </a:extLst>
              </a:tr>
              <a:tr h="227988">
                <a:tc>
                  <a:txBody>
                    <a:bodyPr/>
                    <a:lstStyle/>
                    <a:p>
                      <a:pPr algn="ctr"/>
                      <a:r>
                        <a:rPr lang="en-US" sz="900" cap="all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7570" marR="57570" marT="28785" marB="287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1">
                          <a:effectLst/>
                          <a:latin typeface="Arial" panose="020B0604020202020204" pitchFamily="34" charset="0"/>
                        </a:rPr>
                        <a:t>white</a:t>
                      </a:r>
                      <a:endParaRPr lang="en-US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570" marR="57570" marT="28785" marB="287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cap="all">
                          <a:effectLst/>
                          <a:latin typeface="Arial" panose="020B0604020202020204" pitchFamily="34" charset="0"/>
                        </a:rPr>
                        <a:t>#FFFFFF</a:t>
                      </a:r>
                    </a:p>
                  </a:txBody>
                  <a:tcPr marL="57570" marR="57570" marT="28785" marB="287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cap="all" dirty="0">
                          <a:effectLst/>
                          <a:latin typeface="Arial" panose="020B0604020202020204" pitchFamily="34" charset="0"/>
                        </a:rPr>
                        <a:t>255,255,255</a:t>
                      </a:r>
                    </a:p>
                  </a:txBody>
                  <a:tcPr marL="57570" marR="57570" marT="28785" marB="287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65952630"/>
                  </a:ext>
                </a:extLst>
              </a:tr>
              <a:tr h="227988">
                <a:tc>
                  <a:txBody>
                    <a:bodyPr/>
                    <a:lstStyle/>
                    <a:p>
                      <a:pPr algn="ctr"/>
                      <a:r>
                        <a:rPr lang="en-US" sz="900" cap="all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7570" marR="57570" marT="28785" marB="287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1">
                          <a:effectLst/>
                          <a:latin typeface="Arial" panose="020B0604020202020204" pitchFamily="34" charset="0"/>
                        </a:rPr>
                        <a:t>maroon</a:t>
                      </a:r>
                      <a:endParaRPr lang="en-US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570" marR="57570" marT="28785" marB="287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cap="all">
                          <a:effectLst/>
                          <a:latin typeface="Arial" panose="020B0604020202020204" pitchFamily="34" charset="0"/>
                        </a:rPr>
                        <a:t>#800000</a:t>
                      </a:r>
                    </a:p>
                  </a:txBody>
                  <a:tcPr marL="57570" marR="57570" marT="28785" marB="287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cap="all">
                          <a:effectLst/>
                          <a:latin typeface="Arial" panose="020B0604020202020204" pitchFamily="34" charset="0"/>
                        </a:rPr>
                        <a:t>128,0,0</a:t>
                      </a:r>
                    </a:p>
                  </a:txBody>
                  <a:tcPr marL="57570" marR="57570" marT="28785" marB="287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99099835"/>
                  </a:ext>
                </a:extLst>
              </a:tr>
              <a:tr h="227988">
                <a:tc>
                  <a:txBody>
                    <a:bodyPr/>
                    <a:lstStyle/>
                    <a:p>
                      <a:pPr algn="ctr"/>
                      <a:r>
                        <a:rPr lang="en-US" sz="900" cap="all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7570" marR="57570" marT="28785" marB="287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1">
                          <a:effectLst/>
                          <a:latin typeface="Arial" panose="020B0604020202020204" pitchFamily="34" charset="0"/>
                        </a:rPr>
                        <a:t>red</a:t>
                      </a:r>
                      <a:endParaRPr lang="en-US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570" marR="57570" marT="28785" marB="287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cap="all">
                          <a:effectLst/>
                          <a:latin typeface="Arial" panose="020B0604020202020204" pitchFamily="34" charset="0"/>
                        </a:rPr>
                        <a:t>#FF0000</a:t>
                      </a:r>
                    </a:p>
                  </a:txBody>
                  <a:tcPr marL="57570" marR="57570" marT="28785" marB="287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cap="all">
                          <a:effectLst/>
                          <a:latin typeface="Arial" panose="020B0604020202020204" pitchFamily="34" charset="0"/>
                        </a:rPr>
                        <a:t>255,0,0</a:t>
                      </a:r>
                    </a:p>
                  </a:txBody>
                  <a:tcPr marL="57570" marR="57570" marT="28785" marB="287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21708892"/>
                  </a:ext>
                </a:extLst>
              </a:tr>
              <a:tr h="227988">
                <a:tc>
                  <a:txBody>
                    <a:bodyPr/>
                    <a:lstStyle/>
                    <a:p>
                      <a:pPr algn="ctr"/>
                      <a:r>
                        <a:rPr lang="en-US" sz="900" cap="all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7570" marR="57570" marT="28785" marB="287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1">
                          <a:effectLst/>
                          <a:latin typeface="Arial" panose="020B0604020202020204" pitchFamily="34" charset="0"/>
                        </a:rPr>
                        <a:t>purple</a:t>
                      </a:r>
                      <a:endParaRPr lang="en-US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570" marR="57570" marT="28785" marB="287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cap="all">
                          <a:effectLst/>
                          <a:latin typeface="Arial" panose="020B0604020202020204" pitchFamily="34" charset="0"/>
                        </a:rPr>
                        <a:t>#800080</a:t>
                      </a:r>
                    </a:p>
                  </a:txBody>
                  <a:tcPr marL="57570" marR="57570" marT="28785" marB="287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cap="all">
                          <a:effectLst/>
                          <a:latin typeface="Arial" panose="020B0604020202020204" pitchFamily="34" charset="0"/>
                        </a:rPr>
                        <a:t>128,0,128</a:t>
                      </a:r>
                    </a:p>
                  </a:txBody>
                  <a:tcPr marL="57570" marR="57570" marT="28785" marB="287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6949251"/>
                  </a:ext>
                </a:extLst>
              </a:tr>
              <a:tr h="227988">
                <a:tc>
                  <a:txBody>
                    <a:bodyPr/>
                    <a:lstStyle/>
                    <a:p>
                      <a:pPr algn="ctr"/>
                      <a:r>
                        <a:rPr lang="en-US" sz="900" cap="all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7570" marR="57570" marT="28785" marB="287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1">
                          <a:effectLst/>
                          <a:latin typeface="Arial" panose="020B0604020202020204" pitchFamily="34" charset="0"/>
                        </a:rPr>
                        <a:t>fuchsia</a:t>
                      </a:r>
                      <a:endParaRPr lang="en-US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570" marR="57570" marT="28785" marB="287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cap="all">
                          <a:effectLst/>
                          <a:latin typeface="Arial" panose="020B0604020202020204" pitchFamily="34" charset="0"/>
                        </a:rPr>
                        <a:t>#FF00FF</a:t>
                      </a:r>
                    </a:p>
                  </a:txBody>
                  <a:tcPr marL="57570" marR="57570" marT="28785" marB="287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cap="all">
                          <a:effectLst/>
                          <a:latin typeface="Arial" panose="020B0604020202020204" pitchFamily="34" charset="0"/>
                        </a:rPr>
                        <a:t>255,0,255</a:t>
                      </a:r>
                    </a:p>
                  </a:txBody>
                  <a:tcPr marL="57570" marR="57570" marT="28785" marB="287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06593083"/>
                  </a:ext>
                </a:extLst>
              </a:tr>
              <a:tr h="227988">
                <a:tc>
                  <a:txBody>
                    <a:bodyPr/>
                    <a:lstStyle/>
                    <a:p>
                      <a:pPr algn="ctr"/>
                      <a:r>
                        <a:rPr lang="en-US" sz="900" cap="all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7570" marR="57570" marT="28785" marB="287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1">
                          <a:effectLst/>
                          <a:latin typeface="Arial" panose="020B0604020202020204" pitchFamily="34" charset="0"/>
                        </a:rPr>
                        <a:t>green</a:t>
                      </a:r>
                      <a:endParaRPr lang="en-US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570" marR="57570" marT="28785" marB="287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cap="all">
                          <a:effectLst/>
                          <a:latin typeface="Arial" panose="020B0604020202020204" pitchFamily="34" charset="0"/>
                        </a:rPr>
                        <a:t>#008000</a:t>
                      </a:r>
                    </a:p>
                  </a:txBody>
                  <a:tcPr marL="57570" marR="57570" marT="28785" marB="287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cap="all">
                          <a:effectLst/>
                          <a:latin typeface="Arial" panose="020B0604020202020204" pitchFamily="34" charset="0"/>
                        </a:rPr>
                        <a:t>0,128,0</a:t>
                      </a:r>
                    </a:p>
                  </a:txBody>
                  <a:tcPr marL="57570" marR="57570" marT="28785" marB="287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99737246"/>
                  </a:ext>
                </a:extLst>
              </a:tr>
              <a:tr h="227988">
                <a:tc>
                  <a:txBody>
                    <a:bodyPr/>
                    <a:lstStyle/>
                    <a:p>
                      <a:pPr algn="ctr"/>
                      <a:r>
                        <a:rPr lang="en-US" sz="900" cap="all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7570" marR="57570" marT="28785" marB="287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1">
                          <a:effectLst/>
                          <a:latin typeface="Arial" panose="020B0604020202020204" pitchFamily="34" charset="0"/>
                        </a:rPr>
                        <a:t>lime</a:t>
                      </a:r>
                      <a:endParaRPr lang="en-US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570" marR="57570" marT="28785" marB="287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cap="all">
                          <a:effectLst/>
                          <a:latin typeface="Arial" panose="020B0604020202020204" pitchFamily="34" charset="0"/>
                        </a:rPr>
                        <a:t>#00FF00</a:t>
                      </a:r>
                    </a:p>
                  </a:txBody>
                  <a:tcPr marL="57570" marR="57570" marT="28785" marB="287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cap="all">
                          <a:effectLst/>
                          <a:latin typeface="Arial" panose="020B0604020202020204" pitchFamily="34" charset="0"/>
                        </a:rPr>
                        <a:t>0,255,0</a:t>
                      </a:r>
                    </a:p>
                  </a:txBody>
                  <a:tcPr marL="57570" marR="57570" marT="28785" marB="287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58864212"/>
                  </a:ext>
                </a:extLst>
              </a:tr>
              <a:tr h="227988">
                <a:tc>
                  <a:txBody>
                    <a:bodyPr/>
                    <a:lstStyle/>
                    <a:p>
                      <a:pPr algn="ctr"/>
                      <a:r>
                        <a:rPr lang="en-US" sz="900" cap="all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7570" marR="57570" marT="28785" marB="287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1">
                          <a:effectLst/>
                          <a:latin typeface="Arial" panose="020B0604020202020204" pitchFamily="34" charset="0"/>
                        </a:rPr>
                        <a:t>olive</a:t>
                      </a:r>
                      <a:endParaRPr lang="en-US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570" marR="57570" marT="28785" marB="287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cap="all">
                          <a:effectLst/>
                          <a:latin typeface="Arial" panose="020B0604020202020204" pitchFamily="34" charset="0"/>
                        </a:rPr>
                        <a:t>#808000</a:t>
                      </a:r>
                    </a:p>
                  </a:txBody>
                  <a:tcPr marL="57570" marR="57570" marT="28785" marB="287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cap="all">
                          <a:effectLst/>
                          <a:latin typeface="Arial" panose="020B0604020202020204" pitchFamily="34" charset="0"/>
                        </a:rPr>
                        <a:t>128,128,0</a:t>
                      </a:r>
                    </a:p>
                  </a:txBody>
                  <a:tcPr marL="57570" marR="57570" marT="28785" marB="287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2332101"/>
                  </a:ext>
                </a:extLst>
              </a:tr>
              <a:tr h="227988">
                <a:tc>
                  <a:txBody>
                    <a:bodyPr/>
                    <a:lstStyle/>
                    <a:p>
                      <a:pPr algn="ctr"/>
                      <a:r>
                        <a:rPr lang="en-US" sz="900" cap="all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7570" marR="57570" marT="28785" marB="287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1">
                          <a:effectLst/>
                          <a:latin typeface="Arial" panose="020B0604020202020204" pitchFamily="34" charset="0"/>
                        </a:rPr>
                        <a:t>yellow</a:t>
                      </a:r>
                      <a:endParaRPr lang="en-US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570" marR="57570" marT="28785" marB="287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cap="all">
                          <a:effectLst/>
                          <a:latin typeface="Arial" panose="020B0604020202020204" pitchFamily="34" charset="0"/>
                        </a:rPr>
                        <a:t>#FFFF00</a:t>
                      </a:r>
                    </a:p>
                  </a:txBody>
                  <a:tcPr marL="57570" marR="57570" marT="28785" marB="287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cap="all">
                          <a:effectLst/>
                          <a:latin typeface="Arial" panose="020B0604020202020204" pitchFamily="34" charset="0"/>
                        </a:rPr>
                        <a:t>255,255,0</a:t>
                      </a:r>
                    </a:p>
                  </a:txBody>
                  <a:tcPr marL="57570" marR="57570" marT="28785" marB="287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0535313"/>
                  </a:ext>
                </a:extLst>
              </a:tr>
              <a:tr h="227988">
                <a:tc>
                  <a:txBody>
                    <a:bodyPr/>
                    <a:lstStyle/>
                    <a:p>
                      <a:pPr algn="ctr"/>
                      <a:r>
                        <a:rPr lang="en-US" sz="900" cap="all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7570" marR="57570" marT="28785" marB="287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1">
                          <a:effectLst/>
                          <a:latin typeface="Arial" panose="020B0604020202020204" pitchFamily="34" charset="0"/>
                        </a:rPr>
                        <a:t>navy</a:t>
                      </a:r>
                      <a:endParaRPr lang="en-US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570" marR="57570" marT="28785" marB="287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cap="all">
                          <a:effectLst/>
                          <a:latin typeface="Arial" panose="020B0604020202020204" pitchFamily="34" charset="0"/>
                        </a:rPr>
                        <a:t>#000080</a:t>
                      </a:r>
                    </a:p>
                  </a:txBody>
                  <a:tcPr marL="57570" marR="57570" marT="28785" marB="287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cap="all">
                          <a:effectLst/>
                          <a:latin typeface="Arial" panose="020B0604020202020204" pitchFamily="34" charset="0"/>
                        </a:rPr>
                        <a:t>0,0,128</a:t>
                      </a:r>
                    </a:p>
                  </a:txBody>
                  <a:tcPr marL="57570" marR="57570" marT="28785" marB="287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6899437"/>
                  </a:ext>
                </a:extLst>
              </a:tr>
              <a:tr h="227988">
                <a:tc>
                  <a:txBody>
                    <a:bodyPr/>
                    <a:lstStyle/>
                    <a:p>
                      <a:pPr algn="ctr"/>
                      <a:r>
                        <a:rPr lang="en-US" sz="900" cap="all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7570" marR="57570" marT="28785" marB="287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1">
                          <a:effectLst/>
                          <a:latin typeface="Arial" panose="020B0604020202020204" pitchFamily="34" charset="0"/>
                        </a:rPr>
                        <a:t>blue</a:t>
                      </a:r>
                      <a:endParaRPr lang="en-US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570" marR="57570" marT="28785" marB="287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cap="all">
                          <a:effectLst/>
                          <a:latin typeface="Arial" panose="020B0604020202020204" pitchFamily="34" charset="0"/>
                        </a:rPr>
                        <a:t>#0000FF</a:t>
                      </a:r>
                    </a:p>
                  </a:txBody>
                  <a:tcPr marL="57570" marR="57570" marT="28785" marB="287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cap="all">
                          <a:effectLst/>
                          <a:latin typeface="Arial" panose="020B0604020202020204" pitchFamily="34" charset="0"/>
                        </a:rPr>
                        <a:t>0,0,255</a:t>
                      </a:r>
                    </a:p>
                  </a:txBody>
                  <a:tcPr marL="57570" marR="57570" marT="28785" marB="287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79854847"/>
                  </a:ext>
                </a:extLst>
              </a:tr>
              <a:tr h="227988">
                <a:tc>
                  <a:txBody>
                    <a:bodyPr/>
                    <a:lstStyle/>
                    <a:p>
                      <a:pPr algn="ctr"/>
                      <a:r>
                        <a:rPr lang="en-US" sz="900" cap="all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7570" marR="57570" marT="28785" marB="287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1">
                          <a:effectLst/>
                          <a:latin typeface="Arial" panose="020B0604020202020204" pitchFamily="34" charset="0"/>
                        </a:rPr>
                        <a:t>teal</a:t>
                      </a:r>
                      <a:endParaRPr lang="en-US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570" marR="57570" marT="28785" marB="287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cap="all">
                          <a:effectLst/>
                          <a:latin typeface="Arial" panose="020B0604020202020204" pitchFamily="34" charset="0"/>
                        </a:rPr>
                        <a:t>#008080</a:t>
                      </a:r>
                    </a:p>
                  </a:txBody>
                  <a:tcPr marL="57570" marR="57570" marT="28785" marB="287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cap="all">
                          <a:effectLst/>
                          <a:latin typeface="Arial" panose="020B0604020202020204" pitchFamily="34" charset="0"/>
                        </a:rPr>
                        <a:t>0,128,128</a:t>
                      </a:r>
                    </a:p>
                  </a:txBody>
                  <a:tcPr marL="57570" marR="57570" marT="28785" marB="287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51212191"/>
                  </a:ext>
                </a:extLst>
              </a:tr>
              <a:tr h="227988">
                <a:tc>
                  <a:txBody>
                    <a:bodyPr/>
                    <a:lstStyle/>
                    <a:p>
                      <a:pPr algn="ctr"/>
                      <a:r>
                        <a:rPr lang="en-US" sz="900" cap="all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7570" marR="57570" marT="28785" marB="287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1">
                          <a:effectLst/>
                          <a:latin typeface="Arial" panose="020B0604020202020204" pitchFamily="34" charset="0"/>
                        </a:rPr>
                        <a:t>aqua</a:t>
                      </a:r>
                      <a:endParaRPr lang="en-US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570" marR="57570" marT="28785" marB="287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cap="all">
                          <a:effectLst/>
                          <a:latin typeface="Arial" panose="020B0604020202020204" pitchFamily="34" charset="0"/>
                        </a:rPr>
                        <a:t>#00FFFF</a:t>
                      </a:r>
                    </a:p>
                  </a:txBody>
                  <a:tcPr marL="57570" marR="57570" marT="28785" marB="287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cap="all" dirty="0">
                          <a:effectLst/>
                          <a:latin typeface="Arial" panose="020B0604020202020204" pitchFamily="34" charset="0"/>
                        </a:rPr>
                        <a:t>0,255,255</a:t>
                      </a:r>
                    </a:p>
                  </a:txBody>
                  <a:tcPr marL="57570" marR="57570" marT="28785" marB="287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9600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156824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 RGB color values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8600" y="1200150"/>
            <a:ext cx="3762568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 #f00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#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 #ff0000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#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rrggbb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(255,0,0)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(100%, 0%, 0%)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90600" y="3486150"/>
            <a:ext cx="654538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(255,0,0)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integer range 0 - 255 */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(300,0,0)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clipped to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(255,0,0) */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(255,-10,0)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clipped to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(255,0,0) */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(110%, 0%, 0%)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clipped to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(100%,0%,0%) */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923819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rgb</a:t>
            </a:r>
            <a:r>
              <a:rPr lang="en-US" dirty="0"/>
              <a:t>() function accepts the RGB value as a parameter. The RGB value is provided as a comma-separated list of three values — providing the red, green, and blue hues respectively</a:t>
            </a:r>
          </a:p>
        </p:txBody>
      </p:sp>
    </p:spTree>
    <p:extLst>
      <p:ext uri="{BB962C8B-B14F-4D97-AF65-F5344CB8AC3E}">
        <p14:creationId xmlns="" xmlns:p14="http://schemas.microsoft.com/office/powerpoint/2010/main" val="30083399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2600" y="3028950"/>
            <a:ext cx="3581400" cy="1604266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rgba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0" y="74295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CSS </a:t>
            </a:r>
            <a:r>
              <a:rPr lang="en-US" dirty="0" err="1"/>
              <a:t>rgba</a:t>
            </a:r>
            <a:r>
              <a:rPr lang="en-US" dirty="0"/>
              <a:t>() function can be used to provide a color value with alpha transparency when using CSS. It allows you to specify an RGB color value, as well as an alpha value to determine the color's transparency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23746" y="1227078"/>
            <a:ext cx="21723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(255,0,0,0.5)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(100%,0%,0%,0.5)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46216" y="1783385"/>
            <a:ext cx="77777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01445" y="2064081"/>
            <a:ext cx="4855816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('/pix/samples/bg2.png') beige;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(0, 0, 0, 1);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 2em;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article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(30, 255, 50, 0.5);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 5px solid olive;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 20px;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 center;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226835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HSL</a:t>
            </a:r>
          </a:p>
        </p:txBody>
      </p:sp>
      <p:pic>
        <p:nvPicPr>
          <p:cNvPr id="6146" name="Picture 2" descr="HSL mod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10" y="927333"/>
            <a:ext cx="1918551" cy="3837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587022" y="3035914"/>
            <a:ext cx="3563796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nsolas" panose="020B06090202040302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hsl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(30, 100%, 50%);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nsolas" panose="020B06090202040302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hsl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(30, 100%, 75%);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nsolas" panose="020B06090202040302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 1.3em;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8987" y="1045876"/>
            <a:ext cx="597832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/>
              <a:t>Hue</a:t>
            </a:r>
            <a:r>
              <a:rPr lang="en-US" dirty="0"/>
              <a:t> a value ranging from 0 to 360, defines which color you want.</a:t>
            </a:r>
          </a:p>
          <a:p>
            <a:pPr fontAlgn="base"/>
            <a:r>
              <a:rPr lang="en-US" b="1" dirty="0"/>
              <a:t>Saturation</a:t>
            </a:r>
            <a:r>
              <a:rPr lang="en-US" dirty="0"/>
              <a:t> percentage, ranging from 0% to 100%, defines how much of that color you want.</a:t>
            </a:r>
          </a:p>
          <a:p>
            <a:pPr fontAlgn="base"/>
            <a:r>
              <a:rPr lang="en-US" b="1" dirty="0"/>
              <a:t>Lightness</a:t>
            </a:r>
            <a:r>
              <a:rPr lang="en-US" dirty="0"/>
              <a:t> percentage, ranging from 0% to 100%, defines how bright you want that color to be</a:t>
            </a:r>
          </a:p>
        </p:txBody>
      </p:sp>
    </p:spTree>
    <p:extLst>
      <p:ext uri="{BB962C8B-B14F-4D97-AF65-F5344CB8AC3E}">
        <p14:creationId xmlns="" xmlns:p14="http://schemas.microsoft.com/office/powerpoint/2010/main" val="28894027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HSLA</a:t>
            </a:r>
          </a:p>
        </p:txBody>
      </p:sp>
      <p:sp>
        <p:nvSpPr>
          <p:cNvPr id="4" name="Rectangle 3"/>
          <p:cNvSpPr/>
          <p:nvPr/>
        </p:nvSpPr>
        <p:spPr>
          <a:xfrm>
            <a:off x="446048" y="916238"/>
            <a:ext cx="78727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CSS </a:t>
            </a:r>
            <a:r>
              <a:rPr lang="en-US" dirty="0" err="1"/>
              <a:t>hsla</a:t>
            </a:r>
            <a:r>
              <a:rPr lang="en-US" dirty="0"/>
              <a:t>() function can be used to add transparency to a color when using the HSL model.</a:t>
            </a:r>
          </a:p>
        </p:txBody>
      </p:sp>
      <p:pic>
        <p:nvPicPr>
          <p:cNvPr id="8195" name="Picture 3" descr="Color Whe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55" y="1503517"/>
            <a:ext cx="3011371" cy="30113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160021" y="2038721"/>
            <a:ext cx="21916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hsla</a:t>
            </a:r>
            <a:r>
              <a:rPr lang="en-US" dirty="0"/>
              <a:t>(30, 100%, 50%, 0.5);</a:t>
            </a:r>
          </a:p>
        </p:txBody>
      </p:sp>
    </p:spTree>
    <p:extLst>
      <p:ext uri="{BB962C8B-B14F-4D97-AF65-F5344CB8AC3E}">
        <p14:creationId xmlns="" xmlns:p14="http://schemas.microsoft.com/office/powerpoint/2010/main" val="16241662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Image Sprites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20389"/>
            <a:ext cx="8452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C3C3C"/>
                </a:solidFill>
                <a:latin typeface="Helvetica Neue"/>
              </a:rPr>
              <a:t>Sprites are two-dimensional images which are made up of combining small images into one larger image at defined X and Y coordinates.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0654" y="1711765"/>
            <a:ext cx="80177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44261"/>
                </a:solidFill>
                <a:latin typeface="Helvetica Neue"/>
              </a:rPr>
              <a:t>Reducing the number of HTTP requests has the major impact on reducing response time that makes the web page more responsive for the user.</a:t>
            </a:r>
            <a:endParaRPr lang="en-US" dirty="0"/>
          </a:p>
        </p:txBody>
      </p:sp>
      <p:pic>
        <p:nvPicPr>
          <p:cNvPr id="1026" name="Picture 2" descr="Example 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19350"/>
            <a:ext cx="2180993" cy="21809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xample 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78" y="2391007"/>
            <a:ext cx="2130424" cy="21304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26521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prite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540" y="473337"/>
            <a:ext cx="3136712" cy="33981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Making the Image Sprite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13316" y="1940972"/>
            <a:ext cx="505150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F808C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1280"/>
                </a:solidFill>
                <a:effectLst/>
                <a:latin typeface="Consolas" panose="020B0609020204030204" pitchFamily="49" charset="0"/>
              </a:rPr>
              <a:t>"menu"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AFAF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 &lt;li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F808C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12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81280"/>
                </a:solidFill>
                <a:effectLst/>
                <a:latin typeface="Consolas" panose="020B0609020204030204" pitchFamily="49" charset="0"/>
              </a:rPr>
              <a:t>firefox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12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&gt;&lt;a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F808C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1280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Firefox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&lt;/a&gt;&lt;/li&gt;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AFAF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 &lt;li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F808C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1280"/>
                </a:solidFill>
                <a:effectLst/>
                <a:latin typeface="Consolas" panose="020B0609020204030204" pitchFamily="49" charset="0"/>
              </a:rPr>
              <a:t>"chrome"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&gt;&lt;a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F808C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1280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Chrome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&lt;/a&gt;&lt;/li&gt;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AFAF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 &lt;li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F808C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12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81280"/>
                </a:solidFill>
                <a:effectLst/>
                <a:latin typeface="Consolas" panose="020B0609020204030204" pitchFamily="49" charset="0"/>
              </a:rPr>
              <a:t>ie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12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&gt;&lt;a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F808C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1280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Explorer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&lt;/a&gt;&lt;/li&gt;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AFAF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 &lt;li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F808C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1280"/>
                </a:solidFill>
                <a:effectLst/>
                <a:latin typeface="Consolas" panose="020B0609020204030204" pitchFamily="49" charset="0"/>
              </a:rPr>
              <a:t>"opera"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&gt;&lt;a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F808C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1280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Opera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&lt;/a&gt;&lt;/li&gt;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AFAF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 &lt;li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F808C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1280"/>
                </a:solidFill>
                <a:effectLst/>
                <a:latin typeface="Consolas" panose="020B0609020204030204" pitchFamily="49" charset="0"/>
              </a:rPr>
              <a:t>"safari"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&gt;&lt;a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F808C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1280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Safari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&lt;/a&gt;&lt;/li&gt;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AFAF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C3C3C"/>
              </a:solidFill>
              <a:effectLst/>
              <a:latin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797450" y="3715673"/>
            <a:ext cx="52013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hlinkClick r:id="rId4"/>
              </a:rPr>
              <a:t>https://www.tutorialrepublic.com/codelab.php?topic=css&amp;file=complete-navigation-menu-based-on-image-sprite</a:t>
            </a:r>
            <a:endParaRPr lang="uk-UA" sz="1600" dirty="0" smtClean="0"/>
          </a:p>
          <a:p>
            <a:r>
              <a:rPr lang="en-US" sz="1600" dirty="0" smtClean="0">
                <a:hlinkClick r:id="rId5"/>
              </a:rPr>
              <a:t>https://www.tutorialrepublic.com/css-tutorial/css-sprites.php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31160960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prite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169" y="529928"/>
            <a:ext cx="3769654" cy="40837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Setting Default State of Each Links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69500" y="975360"/>
            <a:ext cx="4861931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.menu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.firefox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AFAF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background-position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AFAF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AFAF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.menu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.chrome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AFAF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background-position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</a:rPr>
              <a:t>-100px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AFAF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AFAF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.menu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.ie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AFAF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background-position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</a:rPr>
              <a:t>-200px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AFAF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AFAF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.menu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.safari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AFAF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background-position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</a:rPr>
              <a:t>-300px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AFAF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AFAF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.menu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.opera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AFAF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background-position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</a:rPr>
              <a:t>-400px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AFAF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C3C3C"/>
              </a:solidFill>
              <a:effectLst/>
              <a:latin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96175" y="1030707"/>
            <a:ext cx="1647825" cy="30765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612386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63485" y="1551547"/>
            <a:ext cx="5943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empus Sans ITC" panose="04020404030D07020202" pitchFamily="82" charset="0"/>
              </a:rPr>
              <a:t>The reader should be able to read the message of a text easily and comfortably. This depends to a not inconsiderable extent on the size of the type, the length of the lines and the leading (line-height).</a:t>
            </a:r>
          </a:p>
          <a:p>
            <a:r>
              <a:rPr lang="en-US" sz="2400" i="1" dirty="0">
                <a:solidFill>
                  <a:srgbClr val="000000"/>
                </a:solidFill>
                <a:latin typeface="Tempus Sans ITC" panose="04020404030D07020202" pitchFamily="82" charset="0"/>
              </a:rPr>
              <a:t>—Josef Mueller–</a:t>
            </a:r>
            <a:r>
              <a:rPr lang="en-US" sz="2400" i="1" dirty="0" err="1">
                <a:solidFill>
                  <a:srgbClr val="000000"/>
                </a:solidFill>
                <a:latin typeface="Tempus Sans ITC" panose="04020404030D07020202" pitchFamily="82" charset="0"/>
              </a:rPr>
              <a:t>Brockmann</a:t>
            </a:r>
            <a:endParaRPr lang="en-US" sz="2400" b="0" i="0" dirty="0">
              <a:solidFill>
                <a:srgbClr val="000000"/>
              </a:solidFill>
              <a:effectLst/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99314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212558" y="-64732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20414" y="1200151"/>
            <a:ext cx="8355724" cy="3394472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font-style: normal | italic</a:t>
            </a:r>
          </a:p>
          <a:p>
            <a:pPr marL="0" indent="0">
              <a:spcBef>
                <a:spcPts val="48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font-variant: normal | small-caps</a:t>
            </a:r>
          </a:p>
          <a:p>
            <a:pPr marL="0" indent="0">
              <a:spcBef>
                <a:spcPts val="48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font-weight: normal | bold</a:t>
            </a:r>
          </a:p>
          <a:p>
            <a:pPr marL="0" indent="0">
              <a:spcBef>
                <a:spcPts val="48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font-size: &lt;length&gt; | &lt;percentage&gt;</a:t>
            </a:r>
          </a:p>
          <a:p>
            <a:pPr marL="0" indent="0">
              <a:spcBef>
                <a:spcPts val="48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line-height: &lt;number&gt; | &lt;length&gt; | &lt;percentage&gt;</a:t>
            </a:r>
          </a:p>
          <a:p>
            <a:pPr marL="0" indent="0">
              <a:spcBef>
                <a:spcPts val="48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font-family: [ &lt;family-name&gt; | &lt;generic-family&gt; ]#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DA5BE02-2303-4295-B60D-528EF84BA0E6}"/>
              </a:ext>
            </a:extLst>
          </p:cNvPr>
          <p:cNvSpPr txBox="1"/>
          <p:nvPr/>
        </p:nvSpPr>
        <p:spPr>
          <a:xfrm>
            <a:off x="3200400" y="23431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Black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570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8627"/>
              </a:srgbClr>
            </a:outerShdw>
          </a:effectLst>
        </p:spPr>
        <p:txBody>
          <a:bodyPr spcFirstLastPara="1" wrap="square" lIns="205725" tIns="25706" rIns="51431" bIns="25706" anchor="ctr" anchorCtr="0">
            <a:noAutofit/>
          </a:bodyPr>
          <a:lstStyle/>
          <a:p>
            <a:pPr marL="0" indent="0" rtl="0">
              <a:spcBef>
                <a:spcPts val="0"/>
              </a:spcBef>
            </a:pPr>
            <a:r>
              <a:rPr lang="en-US"/>
              <a:t>CSS Style Guide</a:t>
            </a:r>
            <a:endParaRPr/>
          </a:p>
        </p:txBody>
      </p:sp>
      <p:sp>
        <p:nvSpPr>
          <p:cNvPr id="180" name="Google Shape;180;p6"/>
          <p:cNvSpPr txBox="1">
            <a:spLocks noGrp="1"/>
          </p:cNvSpPr>
          <p:nvPr>
            <p:ph type="body" idx="2"/>
          </p:nvPr>
        </p:nvSpPr>
        <p:spPr>
          <a:xfrm>
            <a:off x="3861581" y="1909689"/>
            <a:ext cx="4830220" cy="2552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0" indent="0" rtl="0">
              <a:buSzPts val="2400"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rtl="0">
              <a:buSzPts val="2400"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rtl="0"/>
            <a:endParaRPr/>
          </a:p>
        </p:txBody>
      </p:sp>
      <p:sp>
        <p:nvSpPr>
          <p:cNvPr id="181" name="Google Shape;181;p6"/>
          <p:cNvSpPr/>
          <p:nvPr/>
        </p:nvSpPr>
        <p:spPr>
          <a:xfrm>
            <a:off x="5544108" y="1942201"/>
            <a:ext cx="3598704" cy="1342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dirty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.snapshot-box h2 </a:t>
            </a:r>
            <a:endParaRPr dirty="0">
              <a:solidFill>
                <a:srgbClr val="66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2400"/>
            </a:pP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50" dirty="0"/>
          </a:p>
          <a:p>
            <a:pPr>
              <a:buClr>
                <a:srgbClr val="000000"/>
              </a:buClr>
              <a:buSzPts val="24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px </a:t>
            </a:r>
            <a:r>
              <a:rPr lang="en-US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0;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50" dirty="0"/>
          </a:p>
          <a:p>
            <a:pPr>
              <a:buClr>
                <a:srgbClr val="000000"/>
              </a:buClr>
              <a:buSzPts val="2400"/>
            </a:pP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2" name="Google Shape;182;p6" descr="Картинки по запросу ok"/>
          <p:cNvPicPr preferRelativeResize="0"/>
          <p:nvPr/>
        </p:nvPicPr>
        <p:blipFill rotWithShape="1">
          <a:blip r:embed="rId3" cstate="print">
            <a:alphaModFix/>
          </a:blip>
          <a:srcRect r="49723"/>
          <a:stretch/>
        </p:blipFill>
        <p:spPr>
          <a:xfrm>
            <a:off x="7173249" y="2795432"/>
            <a:ext cx="1075991" cy="105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6" descr="Картинки по запросу ok"/>
          <p:cNvPicPr preferRelativeResize="0"/>
          <p:nvPr/>
        </p:nvPicPr>
        <p:blipFill rotWithShape="1">
          <a:blip r:embed="rId3" cstate="print">
            <a:alphaModFix/>
          </a:blip>
          <a:srcRect r="49723"/>
          <a:stretch/>
        </p:blipFill>
        <p:spPr>
          <a:xfrm>
            <a:off x="3491881" y="2486221"/>
            <a:ext cx="1075991" cy="105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6" descr="Картинки по запросу ok"/>
          <p:cNvPicPr preferRelativeResize="0"/>
          <p:nvPr/>
        </p:nvPicPr>
        <p:blipFill rotWithShape="1">
          <a:blip r:embed="rId4" cstate="print">
            <a:alphaModFix/>
          </a:blip>
          <a:srcRect l="50638"/>
          <a:stretch/>
        </p:blipFill>
        <p:spPr>
          <a:xfrm>
            <a:off x="1" y="683860"/>
            <a:ext cx="615407" cy="588033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6"/>
          <p:cNvSpPr/>
          <p:nvPr/>
        </p:nvSpPr>
        <p:spPr>
          <a:xfrm>
            <a:off x="777240" y="906656"/>
            <a:ext cx="8117059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Clr>
                <a:srgbClr val="000000"/>
              </a:buClr>
              <a:buSzPts val="2200"/>
            </a:pPr>
            <a:r>
              <a:rPr lang="en-US" sz="165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.snapshot-box h2 </a:t>
            </a:r>
            <a:r>
              <a:rPr lang="en-US" sz="165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6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5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lang="en-US" sz="165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6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5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6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5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6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5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-US" sz="16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px </a:t>
            </a:r>
            <a:r>
              <a:rPr lang="en-US" sz="165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65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6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5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font-weight</a:t>
            </a:r>
            <a:r>
              <a:rPr lang="en-US" sz="165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6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bold</a:t>
            </a:r>
            <a:r>
              <a:rPr lang="en-US" sz="165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6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5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n-US" sz="165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6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absolute</a:t>
            </a:r>
            <a:r>
              <a:rPr lang="en-US" sz="165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6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5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US" sz="165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6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5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65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6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5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lang="en-US" sz="165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6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5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65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6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5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307704" y="1931926"/>
            <a:ext cx="3454206" cy="247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en-US" dirty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.snapshot-box h2 </a:t>
            </a:r>
            <a:endParaRPr dirty="0">
              <a:solidFill>
                <a:srgbClr val="66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absolute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px </a:t>
            </a:r>
            <a:r>
              <a:rPr lang="en-US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font-weight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bold;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711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002631" y="1770856"/>
            <a:ext cx="5038725" cy="20002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580888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9340" y="1011524"/>
            <a:ext cx="324074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2980B9"/>
                </a:solidFill>
                <a:latin typeface="Source Sans Pro Light"/>
              </a:rPr>
              <a:t>Sans Serif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16A085"/>
              </a:solidFill>
              <a:latin typeface="Source Sans Pro Light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4546A"/>
                </a:solidFill>
                <a:latin typeface="Verdana" charset="0"/>
                <a:ea typeface="Verdana" charset="0"/>
                <a:cs typeface="Verdana" charset="0"/>
              </a:rPr>
              <a:t>Verdana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4546A"/>
                </a:solidFill>
                <a:latin typeface="Arial" charset="0"/>
                <a:ea typeface="Arial" charset="0"/>
                <a:cs typeface="Arial" charset="0"/>
              </a:rPr>
              <a:t>Arial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4546A"/>
                </a:solidFill>
                <a:latin typeface="Helvetica" charset="0"/>
                <a:ea typeface="Helvetica" charset="0"/>
                <a:cs typeface="Helvetica" charset="0"/>
              </a:rPr>
              <a:t>Helvetica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4546A"/>
                </a:solidFill>
                <a:latin typeface="Tahoma" charset="0"/>
                <a:ea typeface="Tahoma" charset="0"/>
                <a:cs typeface="Tahoma" charset="0"/>
              </a:rPr>
              <a:t>Tahoma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4546A"/>
                </a:solidFill>
                <a:latin typeface="Trebuchet MS" charset="0"/>
                <a:ea typeface="Trebuchet MS" charset="0"/>
                <a:cs typeface="Trebuchet MS" charset="0"/>
              </a:rPr>
              <a:t>Trebuchet </a:t>
            </a:r>
            <a:r>
              <a:rPr lang="en-US" sz="1800" dirty="0" err="1">
                <a:solidFill>
                  <a:srgbClr val="44546A"/>
                </a:solidFill>
                <a:latin typeface="Trebuchet MS" charset="0"/>
                <a:ea typeface="Trebuchet MS" charset="0"/>
                <a:cs typeface="Trebuchet MS" charset="0"/>
              </a:rPr>
              <a:t>Ms</a:t>
            </a:r>
            <a:endParaRPr lang="en-US" sz="1800" dirty="0">
              <a:solidFill>
                <a:srgbClr val="44546A"/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2119" y="1011523"/>
            <a:ext cx="259504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16A085"/>
                </a:solidFill>
                <a:latin typeface="Times" charset="0"/>
                <a:ea typeface="Times" charset="0"/>
                <a:cs typeface="Times" charset="0"/>
              </a:rPr>
              <a:t>Serif</a:t>
            </a:r>
          </a:p>
          <a:p>
            <a:endParaRPr lang="en-US" sz="1800" dirty="0">
              <a:solidFill>
                <a:srgbClr val="16A085"/>
              </a:solidFill>
              <a:latin typeface="Source Sans Pro Light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4546A"/>
                </a:solidFill>
                <a:latin typeface="Times" charset="0"/>
                <a:ea typeface="Times" charset="0"/>
                <a:cs typeface="Times" charset="0"/>
              </a:rPr>
              <a:t>Times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4546A"/>
                </a:solidFill>
                <a:latin typeface="Georgia" charset="0"/>
                <a:ea typeface="Georgia" charset="0"/>
                <a:cs typeface="Georgia" charset="0"/>
              </a:rPr>
              <a:t>Georgia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4546A"/>
                </a:solidFill>
                <a:latin typeface="Palatino" charset="0"/>
                <a:ea typeface="Palatino" charset="0"/>
                <a:cs typeface="Palatino" charset="0"/>
              </a:rPr>
              <a:t>Palatino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4546A"/>
                </a:solidFill>
                <a:latin typeface="Cambria" charset="0"/>
                <a:ea typeface="Cambria" charset="0"/>
                <a:cs typeface="Cambria" charset="0"/>
              </a:rPr>
              <a:t>Cambria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30519" y="1011524"/>
            <a:ext cx="259504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F39C12"/>
                </a:solidFill>
                <a:latin typeface="Times" charset="0"/>
                <a:ea typeface="Times" charset="0"/>
                <a:cs typeface="Times" charset="0"/>
              </a:rPr>
              <a:t>Monospace</a:t>
            </a:r>
          </a:p>
          <a:p>
            <a:endParaRPr lang="en-US" sz="1800" dirty="0">
              <a:solidFill>
                <a:srgbClr val="44546A"/>
              </a:solidFill>
              <a:latin typeface="Times" charset="0"/>
              <a:ea typeface="Times" charset="0"/>
              <a:cs typeface="Times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4546A"/>
                </a:solidFill>
                <a:latin typeface="Courier New" panose="02070309020205020404" pitchFamily="49" charset="0"/>
                <a:ea typeface="Georgia" charset="0"/>
                <a:cs typeface="Courier New" panose="02070309020205020404" pitchFamily="49" charset="0"/>
              </a:rPr>
              <a:t>Courier New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4546A"/>
                </a:solidFill>
                <a:latin typeface="Lucida Console" panose="020B0609040504020204" pitchFamily="49" charset="0"/>
                <a:ea typeface="Palatino" charset="0"/>
                <a:cs typeface="Palatino" charset="0"/>
              </a:rPr>
              <a:t>Lucida Console</a:t>
            </a:r>
          </a:p>
          <a:p>
            <a:endParaRPr lang="en-US" sz="1800" dirty="0">
              <a:solidFill>
                <a:srgbClr val="44546A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0459" y="1011524"/>
            <a:ext cx="259504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9BBB59"/>
                </a:solidFill>
                <a:latin typeface="Times" charset="0"/>
                <a:ea typeface="Times" charset="0"/>
                <a:cs typeface="Times" charset="0"/>
              </a:rPr>
              <a:t>Cursive</a:t>
            </a:r>
          </a:p>
          <a:p>
            <a:endParaRPr lang="en-US" sz="1800" dirty="0">
              <a:solidFill>
                <a:srgbClr val="16A085"/>
              </a:solidFill>
              <a:latin typeface="Source Sans Pro Light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4546A"/>
                </a:solidFill>
                <a:latin typeface="Comic Sans MS" panose="030F0702030302020204" pitchFamily="66" charset="0"/>
                <a:ea typeface="Times" charset="0"/>
                <a:cs typeface="Times" charset="0"/>
              </a:rPr>
              <a:t>Comic Sans </a:t>
            </a:r>
            <a:r>
              <a:rPr lang="en-US" sz="1800" dirty="0" err="1">
                <a:solidFill>
                  <a:srgbClr val="44546A"/>
                </a:solidFill>
                <a:latin typeface="Comic Sans MS" panose="030F0702030302020204" pitchFamily="66" charset="0"/>
                <a:ea typeface="Times" charset="0"/>
                <a:cs typeface="Times" charset="0"/>
              </a:rPr>
              <a:t>Ms</a:t>
            </a:r>
            <a:endParaRPr lang="en-US" sz="1800" dirty="0">
              <a:solidFill>
                <a:srgbClr val="44546A"/>
              </a:solidFill>
              <a:latin typeface="Comic Sans MS" panose="030F0702030302020204" pitchFamily="66" charset="0"/>
              <a:ea typeface="Times" charset="0"/>
              <a:cs typeface="Times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WEB SAFE BROWSER FONTS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780929" y="361942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b="1" dirty="0">
                <a:solidFill>
                  <a:srgbClr val="5566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3A1A1"/>
                </a:solidFill>
                <a:latin typeface="SourceCodePro"/>
              </a:rPr>
              <a:t>body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{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    	  </a:t>
            </a:r>
            <a:r>
              <a:rPr lang="en-US" dirty="0">
                <a:solidFill>
                  <a:srgbClr val="2AA198"/>
                </a:solidFill>
                <a:latin typeface="SourceCodePro"/>
              </a:rPr>
              <a:t>font-family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: </a:t>
            </a:r>
            <a:r>
              <a:rPr lang="en-US" dirty="0">
                <a:solidFill>
                  <a:srgbClr val="268BD2"/>
                </a:solidFill>
                <a:latin typeface="SourceCodePro"/>
              </a:rPr>
              <a:t>Arial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, </a:t>
            </a:r>
            <a:r>
              <a:rPr lang="en-US" dirty="0">
                <a:solidFill>
                  <a:srgbClr val="268BD2"/>
                </a:solidFill>
                <a:latin typeface="SourceCodePro"/>
              </a:rPr>
              <a:t>Helvetica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, </a:t>
            </a:r>
            <a:r>
              <a:rPr lang="en-US" dirty="0">
                <a:solidFill>
                  <a:srgbClr val="D33682"/>
                </a:solidFill>
                <a:latin typeface="SourceCodePro"/>
              </a:rPr>
              <a:t>sans-serif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;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    }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​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07594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746"/>
          <a:stretch/>
        </p:blipFill>
        <p:spPr>
          <a:xfrm>
            <a:off x="974598" y="941848"/>
            <a:ext cx="4178147" cy="345548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CUSTOM FONTS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22988" y="988590"/>
            <a:ext cx="3554114" cy="2462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/>
              <a:t>FOIT</a:t>
            </a:r>
            <a:r>
              <a:rPr lang="en-US" sz="2200" dirty="0" smtClean="0"/>
              <a:t> (Flash of Invisible Text)</a:t>
            </a:r>
          </a:p>
          <a:p>
            <a:endParaRPr lang="en-US" sz="2200" dirty="0" smtClean="0"/>
          </a:p>
          <a:p>
            <a:r>
              <a:rPr lang="en-US" sz="2200" b="1" dirty="0" smtClean="0"/>
              <a:t>FOUT</a:t>
            </a:r>
            <a:r>
              <a:rPr lang="en-US" sz="2200" dirty="0" smtClean="0"/>
              <a:t> (Flash of </a:t>
            </a:r>
            <a:r>
              <a:rPr lang="en-US" sz="2200" dirty="0" err="1" smtClean="0"/>
              <a:t>Unstyled</a:t>
            </a:r>
            <a:r>
              <a:rPr lang="en-US" sz="2200" dirty="0" smtClean="0"/>
              <a:t> Text)</a:t>
            </a:r>
          </a:p>
          <a:p>
            <a:endParaRPr lang="en-US" sz="2200" dirty="0" smtClean="0"/>
          </a:p>
          <a:p>
            <a:r>
              <a:rPr lang="en-US" sz="2200" b="1" dirty="0" smtClean="0"/>
              <a:t>FOFT</a:t>
            </a:r>
            <a:r>
              <a:rPr lang="en-US" sz="2200" dirty="0" smtClean="0"/>
              <a:t> (Flash of Faux Text)</a:t>
            </a:r>
          </a:p>
          <a:p>
            <a:endParaRPr lang="en-US" sz="2200" dirty="0" smtClean="0"/>
          </a:p>
          <a:p>
            <a:r>
              <a:rPr lang="en-US" sz="2200" dirty="0" smtClean="0"/>
              <a:t> </a:t>
            </a: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38803685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4"/>
          <p:cNvGrpSpPr/>
          <p:nvPr/>
        </p:nvGrpSpPr>
        <p:grpSpPr>
          <a:xfrm>
            <a:off x="1259440" y="1038812"/>
            <a:ext cx="1232705" cy="1159496"/>
            <a:chOff x="1627495" y="2469824"/>
            <a:chExt cx="1643606" cy="1545995"/>
          </a:xfrm>
        </p:grpSpPr>
        <p:sp>
          <p:nvSpPr>
            <p:cNvPr id="26" name="Rectangle 25"/>
            <p:cNvSpPr/>
            <p:nvPr/>
          </p:nvSpPr>
          <p:spPr>
            <a:xfrm>
              <a:off x="1627495" y="2469824"/>
              <a:ext cx="1521058" cy="154599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 dirty="0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627496" y="2469824"/>
              <a:ext cx="1643605" cy="137631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627497" y="2469824"/>
              <a:ext cx="1376313" cy="13763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PX</a:t>
              </a:r>
            </a:p>
          </p:txBody>
        </p:sp>
      </p:grpSp>
      <p:grpSp>
        <p:nvGrpSpPr>
          <p:cNvPr id="4" name="Group 28"/>
          <p:cNvGrpSpPr/>
          <p:nvPr/>
        </p:nvGrpSpPr>
        <p:grpSpPr>
          <a:xfrm>
            <a:off x="3097666" y="1038812"/>
            <a:ext cx="1232705" cy="1159496"/>
            <a:chOff x="4078464" y="2469824"/>
            <a:chExt cx="1643606" cy="1545995"/>
          </a:xfrm>
        </p:grpSpPr>
        <p:sp>
          <p:nvSpPr>
            <p:cNvPr id="30" name="Rectangle 29"/>
            <p:cNvSpPr/>
            <p:nvPr/>
          </p:nvSpPr>
          <p:spPr>
            <a:xfrm>
              <a:off x="4078465" y="2469824"/>
              <a:ext cx="1643605" cy="137631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78464" y="2469824"/>
              <a:ext cx="1521058" cy="154599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78466" y="2469824"/>
              <a:ext cx="1376313" cy="13763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EM</a:t>
              </a:r>
              <a:endParaRPr lang="id-ID" sz="2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32"/>
          <p:cNvGrpSpPr/>
          <p:nvPr/>
        </p:nvGrpSpPr>
        <p:grpSpPr>
          <a:xfrm>
            <a:off x="4935893" y="1038812"/>
            <a:ext cx="1232705" cy="1159496"/>
            <a:chOff x="6529433" y="2469824"/>
            <a:chExt cx="1643606" cy="1545995"/>
          </a:xfrm>
        </p:grpSpPr>
        <p:sp>
          <p:nvSpPr>
            <p:cNvPr id="34" name="Rectangle 33"/>
            <p:cNvSpPr/>
            <p:nvPr/>
          </p:nvSpPr>
          <p:spPr>
            <a:xfrm>
              <a:off x="6529434" y="2469824"/>
              <a:ext cx="1643605" cy="1376313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solidFill>
                  <a:prstClr val="white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29433" y="2469824"/>
              <a:ext cx="1521058" cy="1545995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solidFill>
                  <a:prstClr val="white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29435" y="2469824"/>
              <a:ext cx="1376313" cy="13763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%</a:t>
              </a:r>
              <a:endParaRPr lang="id-ID" sz="2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6798889" y="1038812"/>
            <a:ext cx="1232705" cy="1159496"/>
            <a:chOff x="9013428" y="2469824"/>
            <a:chExt cx="1643606" cy="1545995"/>
          </a:xfrm>
        </p:grpSpPr>
        <p:sp>
          <p:nvSpPr>
            <p:cNvPr id="38" name="Rectangle 37"/>
            <p:cNvSpPr/>
            <p:nvPr/>
          </p:nvSpPr>
          <p:spPr>
            <a:xfrm>
              <a:off x="9013429" y="2469824"/>
              <a:ext cx="1643605" cy="1376313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solidFill>
                  <a:prstClr val="white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013428" y="2469824"/>
              <a:ext cx="1521058" cy="1545995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solidFill>
                  <a:prstClr val="white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013430" y="2469824"/>
              <a:ext cx="1376313" cy="137631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REM</a:t>
              </a:r>
              <a:endParaRPr lang="id-ID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41" name="TextBox 11"/>
          <p:cNvSpPr txBox="1"/>
          <p:nvPr/>
        </p:nvSpPr>
        <p:spPr>
          <a:xfrm>
            <a:off x="1179002" y="2296802"/>
            <a:ext cx="126774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>
                <a:solidFill>
                  <a:prstClr val="white">
                    <a:lumMod val="50000"/>
                  </a:prstClr>
                </a:solidFill>
                <a:latin typeface="+mj-lt"/>
              </a:rPr>
              <a:t>If you need fine-grained control, renders the letters exactly that number of pixels in height</a:t>
            </a:r>
            <a:endParaRPr lang="id-ID" sz="1050" b="1" dirty="0">
              <a:solidFill>
                <a:prstClr val="white">
                  <a:lumMod val="50000"/>
                </a:prstClr>
              </a:solidFill>
              <a:latin typeface="+mj-lt"/>
            </a:endParaRPr>
          </a:p>
        </p:txBody>
      </p:sp>
      <p:sp>
        <p:nvSpPr>
          <p:cNvPr id="42" name="TextBox 57"/>
          <p:cNvSpPr txBox="1"/>
          <p:nvPr/>
        </p:nvSpPr>
        <p:spPr>
          <a:xfrm>
            <a:off x="3019788" y="2296803"/>
            <a:ext cx="1367680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>
                <a:solidFill>
                  <a:prstClr val="white">
                    <a:lumMod val="50000"/>
                  </a:prstClr>
                </a:solidFill>
                <a:latin typeface="+mj-lt"/>
              </a:rPr>
              <a:t>1em is equal to the current font-size of the element in question.</a:t>
            </a:r>
          </a:p>
          <a:p>
            <a:endParaRPr lang="en-US" sz="1050" b="1" dirty="0">
              <a:solidFill>
                <a:prstClr val="white">
                  <a:lumMod val="50000"/>
                </a:prstClr>
              </a:solidFill>
              <a:latin typeface="+mj-lt"/>
            </a:endParaRPr>
          </a:p>
          <a:p>
            <a:r>
              <a:rPr lang="en-US" sz="1050" b="1" dirty="0">
                <a:solidFill>
                  <a:prstClr val="white">
                    <a:lumMod val="50000"/>
                  </a:prstClr>
                </a:solidFill>
                <a:latin typeface="+mj-lt"/>
              </a:rPr>
              <a:t>By default </a:t>
            </a:r>
            <a:r>
              <a:rPr lang="en-US" sz="1050" b="1" dirty="0">
                <a:solidFill>
                  <a:srgbClr val="16A085"/>
                </a:solidFill>
                <a:latin typeface="+mj-lt"/>
              </a:rPr>
              <a:t>1em = 16px</a:t>
            </a:r>
            <a:r>
              <a:rPr lang="en-US" sz="1050" b="1" dirty="0">
                <a:solidFill>
                  <a:prstClr val="white">
                    <a:lumMod val="50000"/>
                  </a:prstClr>
                </a:solidFill>
                <a:latin typeface="+mj-lt"/>
              </a:rPr>
              <a:t>. </a:t>
            </a:r>
          </a:p>
          <a:p>
            <a:r>
              <a:rPr lang="en-US" sz="1050" b="1" dirty="0">
                <a:solidFill>
                  <a:prstClr val="white">
                    <a:lumMod val="50000"/>
                  </a:prstClr>
                </a:solidFill>
                <a:latin typeface="+mj-lt"/>
              </a:rPr>
              <a:t>If you were to go and set a font-size of 20px on your body, then 1em = 20px.</a:t>
            </a:r>
            <a:endParaRPr lang="id-ID" sz="1050" b="1" dirty="0">
              <a:solidFill>
                <a:prstClr val="white">
                  <a:lumMod val="50000"/>
                </a:prstClr>
              </a:solidFill>
              <a:latin typeface="+mj-lt"/>
            </a:endParaRPr>
          </a:p>
        </p:txBody>
      </p:sp>
      <p:sp>
        <p:nvSpPr>
          <p:cNvPr id="43" name="TextBox 58"/>
          <p:cNvSpPr txBox="1"/>
          <p:nvPr/>
        </p:nvSpPr>
        <p:spPr>
          <a:xfrm>
            <a:off x="4868562" y="2296803"/>
            <a:ext cx="14463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>
                <a:solidFill>
                  <a:prstClr val="white">
                    <a:lumMod val="50000"/>
                  </a:prstClr>
                </a:solidFill>
                <a:latin typeface="+mj-lt"/>
              </a:rPr>
              <a:t>Just like </a:t>
            </a:r>
            <a:r>
              <a:rPr lang="en-US" sz="1050" b="1" dirty="0" err="1">
                <a:solidFill>
                  <a:prstClr val="white">
                    <a:lumMod val="50000"/>
                  </a:prstClr>
                </a:solidFill>
                <a:latin typeface="+mj-lt"/>
              </a:rPr>
              <a:t>em's</a:t>
            </a:r>
            <a:r>
              <a:rPr lang="en-US" sz="1050" b="1" dirty="0">
                <a:solidFill>
                  <a:prstClr val="white">
                    <a:lumMod val="50000"/>
                  </a:prstClr>
                </a:solidFill>
                <a:latin typeface="+mj-lt"/>
              </a:rPr>
              <a:t> the very nature of percentage sizing is that it is relative. It also cascades in the same way.</a:t>
            </a:r>
          </a:p>
          <a:p>
            <a:endParaRPr lang="en-US" sz="1050" b="1" dirty="0">
              <a:solidFill>
                <a:prstClr val="white">
                  <a:lumMod val="50000"/>
                </a:prstClr>
              </a:solidFill>
              <a:latin typeface="+mj-lt"/>
            </a:endParaRPr>
          </a:p>
          <a:p>
            <a:r>
              <a:rPr lang="en-US" sz="1050" b="1" dirty="0">
                <a:solidFill>
                  <a:prstClr val="white">
                    <a:lumMod val="50000"/>
                  </a:prstClr>
                </a:solidFill>
                <a:latin typeface="+mj-lt"/>
              </a:rPr>
              <a:t>If a parent has the font-size of 20px and the child has a font-size of 50%, it will be 10px.</a:t>
            </a:r>
            <a:endParaRPr lang="id-ID" sz="1050" b="1" dirty="0">
              <a:solidFill>
                <a:prstClr val="white">
                  <a:lumMod val="50000"/>
                </a:prstClr>
              </a:solidFill>
              <a:latin typeface="+mj-lt"/>
            </a:endParaRPr>
          </a:p>
        </p:txBody>
      </p:sp>
      <p:sp>
        <p:nvSpPr>
          <p:cNvPr id="44" name="TextBox 59"/>
          <p:cNvSpPr txBox="1"/>
          <p:nvPr/>
        </p:nvSpPr>
        <p:spPr>
          <a:xfrm>
            <a:off x="6746832" y="2296803"/>
            <a:ext cx="12847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>
                <a:solidFill>
                  <a:prstClr val="white">
                    <a:lumMod val="50000"/>
                  </a:prstClr>
                </a:solidFill>
                <a:latin typeface="+mj-lt"/>
              </a:rPr>
              <a:t>Inherited from the root element (html) and do not cascade.</a:t>
            </a:r>
            <a:endParaRPr lang="id-ID" sz="1050" b="1" dirty="0">
              <a:solidFill>
                <a:prstClr val="white">
                  <a:lumMod val="50000"/>
                </a:prstClr>
              </a:solidFill>
              <a:latin typeface="+mj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FONT-SIZE UNITS</a:t>
            </a:r>
          </a:p>
        </p:txBody>
      </p:sp>
    </p:spTree>
    <p:extLst>
      <p:ext uri="{BB962C8B-B14F-4D97-AF65-F5344CB8AC3E}">
        <p14:creationId xmlns="" xmlns:p14="http://schemas.microsoft.com/office/powerpoint/2010/main" val="15239381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-5172"/>
            <a:ext cx="9144000" cy="699516"/>
          </a:xfrm>
        </p:spPr>
        <p:txBody>
          <a:bodyPr>
            <a:normAutofit/>
          </a:bodyPr>
          <a:lstStyle/>
          <a:p>
            <a:r>
              <a:rPr lang="en-US" dirty="0"/>
              <a:t>Font-size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742950"/>
            <a:ext cx="4572001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93A1A1"/>
                </a:solidFill>
                <a:latin typeface="SourceCodePro"/>
              </a:rPr>
              <a:t>div</a:t>
            </a:r>
            <a:r>
              <a:rPr lang="fr-FR" dirty="0">
                <a:solidFill>
                  <a:srgbClr val="535353"/>
                </a:solidFill>
                <a:latin typeface="SourceCodePro"/>
              </a:rPr>
              <a:t> {</a:t>
            </a:r>
          </a:p>
          <a:p>
            <a:r>
              <a:rPr lang="fr-FR" dirty="0">
                <a:solidFill>
                  <a:srgbClr val="535353"/>
                </a:solidFill>
                <a:latin typeface="SourceCodePro"/>
              </a:rPr>
              <a:t>  </a:t>
            </a:r>
            <a:r>
              <a:rPr lang="fr-FR" dirty="0">
                <a:solidFill>
                  <a:srgbClr val="2AA198"/>
                </a:solidFill>
                <a:latin typeface="SourceCodePro"/>
              </a:rPr>
              <a:t>font-size</a:t>
            </a:r>
            <a:r>
              <a:rPr lang="fr-FR" dirty="0">
                <a:solidFill>
                  <a:srgbClr val="535353"/>
                </a:solidFill>
                <a:latin typeface="SourceCodePro"/>
              </a:rPr>
              <a:t>: </a:t>
            </a:r>
            <a:r>
              <a:rPr lang="fr-FR" dirty="0">
                <a:solidFill>
                  <a:srgbClr val="D33682"/>
                </a:solidFill>
                <a:latin typeface="SourceCodePro"/>
              </a:rPr>
              <a:t>14px</a:t>
            </a:r>
            <a:r>
              <a:rPr lang="fr-FR" dirty="0">
                <a:solidFill>
                  <a:srgbClr val="535353"/>
                </a:solidFill>
                <a:latin typeface="SourceCodePro"/>
              </a:rPr>
              <a:t>;</a:t>
            </a:r>
          </a:p>
          <a:p>
            <a:r>
              <a:rPr lang="fr-FR" dirty="0">
                <a:solidFill>
                  <a:srgbClr val="535353"/>
                </a:solidFill>
                <a:latin typeface="SourceCodePro"/>
              </a:rPr>
              <a:t>  </a:t>
            </a:r>
            <a:r>
              <a:rPr lang="fr-FR" dirty="0">
                <a:solidFill>
                  <a:srgbClr val="2AA198"/>
                </a:solidFill>
                <a:latin typeface="SourceCodePro"/>
              </a:rPr>
              <a:t>font-size</a:t>
            </a:r>
            <a:r>
              <a:rPr lang="fr-FR" dirty="0">
                <a:solidFill>
                  <a:srgbClr val="535353"/>
                </a:solidFill>
                <a:latin typeface="SourceCodePro"/>
              </a:rPr>
              <a:t>: </a:t>
            </a:r>
            <a:r>
              <a:rPr lang="fr-FR" dirty="0">
                <a:solidFill>
                  <a:srgbClr val="D33682"/>
                </a:solidFill>
                <a:latin typeface="SourceCodePro"/>
              </a:rPr>
              <a:t>2em</a:t>
            </a:r>
            <a:r>
              <a:rPr lang="fr-FR" dirty="0">
                <a:solidFill>
                  <a:srgbClr val="535353"/>
                </a:solidFill>
                <a:latin typeface="SourceCodePro"/>
              </a:rPr>
              <a:t>; </a:t>
            </a:r>
            <a:r>
              <a:rPr lang="fr-FR" i="1" dirty="0">
                <a:solidFill>
                  <a:srgbClr val="586E75"/>
                </a:solidFill>
                <a:latin typeface="SourceCodePro"/>
              </a:rPr>
              <a:t>/* ==200% */</a:t>
            </a:r>
            <a:endParaRPr lang="fr-FR" dirty="0">
              <a:solidFill>
                <a:srgbClr val="535353"/>
              </a:solidFill>
              <a:latin typeface="SourceCodePro"/>
            </a:endParaRPr>
          </a:p>
          <a:p>
            <a:r>
              <a:rPr lang="fr-FR" dirty="0">
                <a:solidFill>
                  <a:srgbClr val="535353"/>
                </a:solidFill>
                <a:latin typeface="SourceCodePro"/>
              </a:rPr>
              <a:t>}</a:t>
            </a:r>
          </a:p>
          <a:p>
            <a:r>
              <a:rPr lang="fr-FR" dirty="0">
                <a:solidFill>
                  <a:srgbClr val="93A1A1"/>
                </a:solidFill>
                <a:latin typeface="SourceCodePro"/>
              </a:rPr>
              <a:t>div</a:t>
            </a:r>
            <a:r>
              <a:rPr lang="fr-FR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fr-FR" dirty="0">
                <a:solidFill>
                  <a:srgbClr val="93A1A1"/>
                </a:solidFill>
                <a:latin typeface="SourceCodePro"/>
              </a:rPr>
              <a:t>p</a:t>
            </a:r>
            <a:r>
              <a:rPr lang="fr-FR" dirty="0">
                <a:solidFill>
                  <a:srgbClr val="535353"/>
                </a:solidFill>
                <a:latin typeface="SourceCodePro"/>
              </a:rPr>
              <a:t> {</a:t>
            </a:r>
          </a:p>
          <a:p>
            <a:r>
              <a:rPr lang="fr-FR" dirty="0">
                <a:solidFill>
                  <a:srgbClr val="535353"/>
                </a:solidFill>
                <a:latin typeface="SourceCodePro"/>
              </a:rPr>
              <a:t>  </a:t>
            </a:r>
            <a:r>
              <a:rPr lang="fr-FR" dirty="0">
                <a:solidFill>
                  <a:srgbClr val="2AA198"/>
                </a:solidFill>
                <a:latin typeface="SourceCodePro"/>
              </a:rPr>
              <a:t>font-size</a:t>
            </a:r>
            <a:r>
              <a:rPr lang="fr-FR" dirty="0">
                <a:solidFill>
                  <a:srgbClr val="535353"/>
                </a:solidFill>
                <a:latin typeface="SourceCodePro"/>
              </a:rPr>
              <a:t>: </a:t>
            </a:r>
            <a:r>
              <a:rPr lang="fr-FR" dirty="0">
                <a:solidFill>
                  <a:srgbClr val="D33682"/>
                </a:solidFill>
                <a:latin typeface="SourceCodePro"/>
              </a:rPr>
              <a:t>2em</a:t>
            </a:r>
            <a:r>
              <a:rPr lang="fr-FR" dirty="0">
                <a:solidFill>
                  <a:srgbClr val="535353"/>
                </a:solidFill>
                <a:latin typeface="SourceCodePro"/>
              </a:rPr>
              <a:t>; </a:t>
            </a:r>
            <a:r>
              <a:rPr lang="fr-FR" i="1" dirty="0">
                <a:solidFill>
                  <a:srgbClr val="586E75"/>
                </a:solidFill>
                <a:latin typeface="SourceCodePro"/>
              </a:rPr>
              <a:t>/* ==200% */</a:t>
            </a:r>
            <a:endParaRPr lang="fr-FR" dirty="0">
              <a:solidFill>
                <a:srgbClr val="535353"/>
              </a:solidFill>
              <a:latin typeface="SourceCodePro"/>
            </a:endParaRPr>
          </a:p>
          <a:p>
            <a:r>
              <a:rPr lang="fr-FR" dirty="0">
                <a:solidFill>
                  <a:srgbClr val="535353"/>
                </a:solidFill>
                <a:latin typeface="SourceCodePro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105150"/>
            <a:ext cx="36238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93A1A1"/>
                </a:solidFill>
                <a:latin typeface="SourceCodePro"/>
              </a:rPr>
              <a:t>div</a:t>
            </a:r>
            <a:r>
              <a:rPr lang="fr-FR" dirty="0">
                <a:solidFill>
                  <a:srgbClr val="535353"/>
                </a:solidFill>
                <a:latin typeface="SourceCodePro"/>
              </a:rPr>
              <a:t> {</a:t>
            </a:r>
          </a:p>
          <a:p>
            <a:r>
              <a:rPr lang="fr-FR" dirty="0">
                <a:solidFill>
                  <a:srgbClr val="535353"/>
                </a:solidFill>
                <a:latin typeface="SourceCodePro"/>
              </a:rPr>
              <a:t>  </a:t>
            </a:r>
            <a:r>
              <a:rPr lang="fr-FR" dirty="0">
                <a:solidFill>
                  <a:srgbClr val="2AA198"/>
                </a:solidFill>
                <a:latin typeface="SourceCodePro"/>
              </a:rPr>
              <a:t>font-size</a:t>
            </a:r>
            <a:r>
              <a:rPr lang="fr-FR" dirty="0">
                <a:solidFill>
                  <a:srgbClr val="535353"/>
                </a:solidFill>
                <a:latin typeface="SourceCodePro"/>
              </a:rPr>
              <a:t>: </a:t>
            </a:r>
            <a:r>
              <a:rPr lang="fr-FR" dirty="0">
                <a:solidFill>
                  <a:srgbClr val="D33682"/>
                </a:solidFill>
                <a:latin typeface="SourceCodePro"/>
              </a:rPr>
              <a:t>20px</a:t>
            </a:r>
            <a:r>
              <a:rPr lang="fr-FR" dirty="0">
                <a:solidFill>
                  <a:srgbClr val="535353"/>
                </a:solidFill>
                <a:latin typeface="SourceCodePro"/>
              </a:rPr>
              <a:t>;</a:t>
            </a:r>
          </a:p>
          <a:p>
            <a:r>
              <a:rPr lang="fr-FR" dirty="0">
                <a:solidFill>
                  <a:srgbClr val="535353"/>
                </a:solidFill>
                <a:latin typeface="SourceCodePro"/>
              </a:rPr>
              <a:t>}</a:t>
            </a:r>
          </a:p>
          <a:p>
            <a:r>
              <a:rPr lang="fr-FR" dirty="0">
                <a:solidFill>
                  <a:srgbClr val="93A1A1"/>
                </a:solidFill>
                <a:latin typeface="SourceCodePro"/>
              </a:rPr>
              <a:t>div</a:t>
            </a:r>
            <a:r>
              <a:rPr lang="fr-FR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fr-FR" dirty="0">
                <a:solidFill>
                  <a:srgbClr val="93A1A1"/>
                </a:solidFill>
                <a:latin typeface="SourceCodePro"/>
              </a:rPr>
              <a:t>p</a:t>
            </a:r>
            <a:r>
              <a:rPr lang="fr-FR" dirty="0">
                <a:solidFill>
                  <a:srgbClr val="535353"/>
                </a:solidFill>
                <a:latin typeface="SourceCodePro"/>
              </a:rPr>
              <a:t> {</a:t>
            </a:r>
          </a:p>
          <a:p>
            <a:r>
              <a:rPr lang="fr-FR" dirty="0">
                <a:solidFill>
                  <a:srgbClr val="535353"/>
                </a:solidFill>
                <a:latin typeface="SourceCodePro"/>
              </a:rPr>
              <a:t>  </a:t>
            </a:r>
            <a:r>
              <a:rPr lang="fr-FR" dirty="0">
                <a:solidFill>
                  <a:srgbClr val="2AA198"/>
                </a:solidFill>
                <a:latin typeface="SourceCodePro"/>
              </a:rPr>
              <a:t>font-size</a:t>
            </a:r>
            <a:r>
              <a:rPr lang="fr-FR" dirty="0">
                <a:solidFill>
                  <a:srgbClr val="535353"/>
                </a:solidFill>
                <a:latin typeface="SourceCodePro"/>
              </a:rPr>
              <a:t>: </a:t>
            </a:r>
            <a:r>
              <a:rPr lang="fr-FR" dirty="0">
                <a:solidFill>
                  <a:srgbClr val="D33682"/>
                </a:solidFill>
                <a:latin typeface="SourceCodePro"/>
              </a:rPr>
              <a:t>50%</a:t>
            </a:r>
            <a:r>
              <a:rPr lang="fr-FR" dirty="0">
                <a:solidFill>
                  <a:srgbClr val="535353"/>
                </a:solidFill>
                <a:latin typeface="SourceCodePro"/>
              </a:rPr>
              <a:t>;</a:t>
            </a:r>
          </a:p>
          <a:p>
            <a:r>
              <a:rPr lang="fr-FR" dirty="0">
                <a:solidFill>
                  <a:srgbClr val="535353"/>
                </a:solidFill>
                <a:latin typeface="SourceCodePro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257800" y="1428750"/>
            <a:ext cx="3200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3A1A1"/>
                </a:solidFill>
                <a:latin typeface="SourceCodePro"/>
              </a:rPr>
              <a:t>html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{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  </a:t>
            </a:r>
            <a:r>
              <a:rPr lang="en-US" dirty="0">
                <a:solidFill>
                  <a:srgbClr val="2AA198"/>
                </a:solidFill>
                <a:latin typeface="SourceCodePro"/>
              </a:rPr>
              <a:t>font-size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: </a:t>
            </a:r>
            <a:r>
              <a:rPr lang="en-US" dirty="0">
                <a:solidFill>
                  <a:srgbClr val="D33682"/>
                </a:solidFill>
                <a:latin typeface="SourceCodePro"/>
              </a:rPr>
              <a:t>20px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;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}</a:t>
            </a:r>
          </a:p>
          <a:p>
            <a:r>
              <a:rPr lang="en-US" dirty="0">
                <a:solidFill>
                  <a:srgbClr val="93A1A1"/>
                </a:solidFill>
                <a:latin typeface="SourceCodePro"/>
              </a:rPr>
              <a:t>div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{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  </a:t>
            </a:r>
            <a:r>
              <a:rPr lang="en-US" dirty="0">
                <a:solidFill>
                  <a:srgbClr val="2AA198"/>
                </a:solidFill>
                <a:latin typeface="SourceCodePro"/>
              </a:rPr>
              <a:t>font-size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: </a:t>
            </a:r>
            <a:r>
              <a:rPr lang="en-US" dirty="0">
                <a:solidFill>
                  <a:srgbClr val="D33682"/>
                </a:solidFill>
                <a:latin typeface="SourceCodePro"/>
              </a:rPr>
              <a:t>40px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;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}</a:t>
            </a:r>
          </a:p>
          <a:p>
            <a:r>
              <a:rPr lang="en-US" dirty="0">
                <a:solidFill>
                  <a:srgbClr val="93A1A1"/>
                </a:solidFill>
                <a:latin typeface="SourceCodePro"/>
              </a:rPr>
              <a:t>div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US" dirty="0">
                <a:solidFill>
                  <a:srgbClr val="93A1A1"/>
                </a:solidFill>
                <a:latin typeface="SourceCodePro"/>
              </a:rPr>
              <a:t>p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{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  </a:t>
            </a:r>
            <a:r>
              <a:rPr lang="en-US" dirty="0">
                <a:solidFill>
                  <a:srgbClr val="2AA198"/>
                </a:solidFill>
                <a:latin typeface="SourceCodePro"/>
              </a:rPr>
              <a:t>font-size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: </a:t>
            </a:r>
            <a:r>
              <a:rPr lang="en-US" dirty="0">
                <a:solidFill>
                  <a:srgbClr val="D33682"/>
                </a:solidFill>
                <a:latin typeface="SourceCodePro"/>
              </a:rPr>
              <a:t>1.5rem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;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2705300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font-size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6838" y="1048879"/>
            <a:ext cx="2967479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="a"&gt;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="b"&gt;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="c"&gt;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946927" y="1368645"/>
            <a:ext cx="295563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nsolas" panose="020B06090202040302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 100px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nsolas" panose="020B06090202040302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 Helvetica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.b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nsolas" panose="020B06090202040302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Gruppo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nsolas" panose="020B06090202040302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 Catamaran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2" descr="https://iamvdo.me/content/01-blog/30-css-avance-metriques-des-fontes-line-height-et-vertical-align/font-size-line-heig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76" y="2416963"/>
            <a:ext cx="4634748" cy="20392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030089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4"/>
          <p:cNvGrpSpPr/>
          <p:nvPr/>
        </p:nvGrpSpPr>
        <p:grpSpPr>
          <a:xfrm>
            <a:off x="1248682" y="1006539"/>
            <a:ext cx="1232705" cy="1159496"/>
            <a:chOff x="1627495" y="2469824"/>
            <a:chExt cx="1643606" cy="1545995"/>
          </a:xfrm>
        </p:grpSpPr>
        <p:sp>
          <p:nvSpPr>
            <p:cNvPr id="26" name="Rectangle 25"/>
            <p:cNvSpPr/>
            <p:nvPr/>
          </p:nvSpPr>
          <p:spPr>
            <a:xfrm>
              <a:off x="1627495" y="2469824"/>
              <a:ext cx="1521058" cy="154599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 dirty="0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627496" y="2469824"/>
              <a:ext cx="1643605" cy="137631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627498" y="2469824"/>
              <a:ext cx="1466581" cy="13763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prstClr val="white"/>
                  </a:solidFill>
                </a:rPr>
                <a:t>number</a:t>
              </a:r>
            </a:p>
          </p:txBody>
        </p:sp>
      </p:grpSp>
      <p:grpSp>
        <p:nvGrpSpPr>
          <p:cNvPr id="4" name="Group 28"/>
          <p:cNvGrpSpPr/>
          <p:nvPr/>
        </p:nvGrpSpPr>
        <p:grpSpPr>
          <a:xfrm>
            <a:off x="3097666" y="1038812"/>
            <a:ext cx="1232705" cy="1159496"/>
            <a:chOff x="4078464" y="2469824"/>
            <a:chExt cx="1643606" cy="1545995"/>
          </a:xfrm>
        </p:grpSpPr>
        <p:sp>
          <p:nvSpPr>
            <p:cNvPr id="30" name="Rectangle 29"/>
            <p:cNvSpPr/>
            <p:nvPr/>
          </p:nvSpPr>
          <p:spPr>
            <a:xfrm>
              <a:off x="4078465" y="2469824"/>
              <a:ext cx="1643605" cy="137631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78464" y="2469824"/>
              <a:ext cx="1521058" cy="154599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78467" y="2469824"/>
              <a:ext cx="1376313" cy="1376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length</a:t>
              </a:r>
              <a:endParaRPr lang="id-ID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32"/>
          <p:cNvGrpSpPr/>
          <p:nvPr/>
        </p:nvGrpSpPr>
        <p:grpSpPr>
          <a:xfrm>
            <a:off x="4935893" y="1038812"/>
            <a:ext cx="1232705" cy="1159496"/>
            <a:chOff x="6529433" y="2469824"/>
            <a:chExt cx="1643606" cy="1545995"/>
          </a:xfrm>
        </p:grpSpPr>
        <p:sp>
          <p:nvSpPr>
            <p:cNvPr id="34" name="Rectangle 33"/>
            <p:cNvSpPr/>
            <p:nvPr/>
          </p:nvSpPr>
          <p:spPr>
            <a:xfrm>
              <a:off x="6529434" y="2469824"/>
              <a:ext cx="1643605" cy="1376313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solidFill>
                  <a:prstClr val="white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29433" y="2469824"/>
              <a:ext cx="1521058" cy="1545995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solidFill>
                  <a:prstClr val="white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29436" y="2469824"/>
              <a:ext cx="1486598" cy="1376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percentage</a:t>
              </a:r>
              <a:endParaRPr lang="id-ID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6798889" y="1038812"/>
            <a:ext cx="1232705" cy="1159496"/>
            <a:chOff x="9013428" y="2469824"/>
            <a:chExt cx="1643606" cy="1545995"/>
          </a:xfrm>
        </p:grpSpPr>
        <p:sp>
          <p:nvSpPr>
            <p:cNvPr id="38" name="Rectangle 37"/>
            <p:cNvSpPr/>
            <p:nvPr/>
          </p:nvSpPr>
          <p:spPr>
            <a:xfrm>
              <a:off x="9013429" y="2469824"/>
              <a:ext cx="1643605" cy="1376313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solidFill>
                  <a:prstClr val="white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013428" y="2469824"/>
              <a:ext cx="1521058" cy="1545995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solidFill>
                  <a:prstClr val="white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013430" y="2469824"/>
              <a:ext cx="1376313" cy="137631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prstClr val="white"/>
                  </a:solidFill>
                </a:rPr>
                <a:t>normal</a:t>
              </a:r>
              <a:endParaRPr lang="id-ID" sz="2000" dirty="0">
                <a:solidFill>
                  <a:prstClr val="white"/>
                </a:solidFill>
              </a:endParaRPr>
            </a:p>
          </p:txBody>
        </p:sp>
      </p:grpSp>
      <p:sp>
        <p:nvSpPr>
          <p:cNvPr id="41" name="TextBox 11"/>
          <p:cNvSpPr txBox="1"/>
          <p:nvPr/>
        </p:nvSpPr>
        <p:spPr>
          <a:xfrm>
            <a:off x="1179002" y="2296802"/>
            <a:ext cx="1267747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>
                <a:solidFill>
                  <a:prstClr val="white">
                    <a:lumMod val="50000"/>
                  </a:prstClr>
                </a:solidFill>
                <a:latin typeface="+mj-lt"/>
              </a:rPr>
              <a:t>The used value is this </a:t>
            </a:r>
            <a:r>
              <a:rPr lang="en-US" sz="1050" b="1" dirty="0" err="1">
                <a:solidFill>
                  <a:prstClr val="white">
                    <a:lumMod val="50000"/>
                  </a:prstClr>
                </a:solidFill>
                <a:latin typeface="+mj-lt"/>
              </a:rPr>
              <a:t>unitless</a:t>
            </a:r>
            <a:r>
              <a:rPr lang="en-US" sz="1050" b="1" dirty="0">
                <a:solidFill>
                  <a:prstClr val="white">
                    <a:lumMod val="50000"/>
                  </a:prstClr>
                </a:solidFill>
                <a:latin typeface="+mj-lt"/>
              </a:rPr>
              <a:t> &lt;number&gt; multiplied by the element's own font size. In most cases, this is the preferred way to set line-height and avoid unexpected results due to inheritance</a:t>
            </a:r>
            <a:endParaRPr lang="id-ID" sz="1050" b="1" dirty="0">
              <a:solidFill>
                <a:prstClr val="white">
                  <a:lumMod val="50000"/>
                </a:prstClr>
              </a:solidFill>
              <a:latin typeface="+mj-lt"/>
            </a:endParaRPr>
          </a:p>
        </p:txBody>
      </p:sp>
      <p:sp>
        <p:nvSpPr>
          <p:cNvPr id="42" name="TextBox 57"/>
          <p:cNvSpPr txBox="1"/>
          <p:nvPr/>
        </p:nvSpPr>
        <p:spPr>
          <a:xfrm>
            <a:off x="3019788" y="2296803"/>
            <a:ext cx="1367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>
                <a:solidFill>
                  <a:prstClr val="white">
                    <a:lumMod val="50000"/>
                  </a:prstClr>
                </a:solidFill>
                <a:latin typeface="+mj-lt"/>
              </a:rPr>
              <a:t>The specified &lt;length&gt; is used in the calculation of the line box height</a:t>
            </a:r>
            <a:endParaRPr lang="id-ID" sz="1050" b="1" dirty="0">
              <a:solidFill>
                <a:prstClr val="white">
                  <a:lumMod val="50000"/>
                </a:prstClr>
              </a:solidFill>
              <a:latin typeface="+mj-lt"/>
            </a:endParaRPr>
          </a:p>
        </p:txBody>
      </p:sp>
      <p:sp>
        <p:nvSpPr>
          <p:cNvPr id="43" name="TextBox 58"/>
          <p:cNvSpPr txBox="1"/>
          <p:nvPr/>
        </p:nvSpPr>
        <p:spPr>
          <a:xfrm>
            <a:off x="4868562" y="2296803"/>
            <a:ext cx="14463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>
                <a:solidFill>
                  <a:prstClr val="white">
                    <a:lumMod val="50000"/>
                  </a:prstClr>
                </a:solidFill>
                <a:latin typeface="+mj-lt"/>
              </a:rPr>
              <a:t>Relative to the font size of the element itself. The computed value is this &lt;percentage&gt; multiplied by the element's computed font size.</a:t>
            </a:r>
            <a:endParaRPr lang="id-ID" sz="1050" b="1" dirty="0">
              <a:solidFill>
                <a:prstClr val="white">
                  <a:lumMod val="50000"/>
                </a:prstClr>
              </a:solidFill>
              <a:latin typeface="+mj-lt"/>
            </a:endParaRPr>
          </a:p>
        </p:txBody>
      </p:sp>
      <p:sp>
        <p:nvSpPr>
          <p:cNvPr id="44" name="TextBox 59"/>
          <p:cNvSpPr txBox="1"/>
          <p:nvPr/>
        </p:nvSpPr>
        <p:spPr>
          <a:xfrm>
            <a:off x="6780699" y="2364536"/>
            <a:ext cx="12847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>
                <a:solidFill>
                  <a:prstClr val="white">
                    <a:lumMod val="50000"/>
                  </a:prstClr>
                </a:solidFill>
                <a:latin typeface="+mj-lt"/>
              </a:rPr>
              <a:t>Depends on the user agent</a:t>
            </a:r>
            <a:endParaRPr lang="id-ID" sz="1050" b="1" dirty="0">
              <a:solidFill>
                <a:prstClr val="white">
                  <a:lumMod val="50000"/>
                </a:prstClr>
              </a:solidFill>
              <a:latin typeface="+mj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LINE-HEIGHT</a:t>
            </a:r>
          </a:p>
        </p:txBody>
      </p:sp>
    </p:spTree>
    <p:extLst>
      <p:ext uri="{BB962C8B-B14F-4D97-AF65-F5344CB8AC3E}">
        <p14:creationId xmlns="" xmlns:p14="http://schemas.microsoft.com/office/powerpoint/2010/main" val="38406967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line-height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90344" y="985910"/>
            <a:ext cx="8244055" cy="11849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500" dirty="0">
                <a:solidFill>
                  <a:srgbClr val="44546A"/>
                </a:solidFill>
                <a:latin typeface="+mj-lt"/>
                <a:ea typeface="Verdana" charset="0"/>
                <a:cs typeface="Verdana" charset="0"/>
              </a:rPr>
              <a:t>the content-area height is defined by the font metrics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500" dirty="0">
                <a:solidFill>
                  <a:srgbClr val="44546A"/>
                </a:solidFill>
                <a:latin typeface="+mj-lt"/>
                <a:ea typeface="Verdana" charset="0"/>
                <a:cs typeface="Verdana" charset="0"/>
              </a:rPr>
              <a:t>the virtual-area height is the line-height, and it is the height used to compute the line-box’s height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7" name="Picture 3" descr="https://iamvdo.me/content/01-blog/30-css-avance-metriques-des-fontes-line-height-et-vertical-align/line-heig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886" y="2089644"/>
            <a:ext cx="4201936" cy="25211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367810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line-height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8600" y="507767"/>
            <a:ext cx="6400800" cy="46357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3805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E8E01"/>
                </a:solidFill>
                <a:effectLst/>
                <a:latin typeface="SFMono-Regular"/>
              </a:rPr>
              <a:t>div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FMono-Regular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SFMono-Regular"/>
              </a:rPr>
              <a:t>line-height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FMono-Regular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1.2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FMono-Regular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SFMono-Regular"/>
              </a:rPr>
              <a:t>font-size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FMono-Regular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10px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FMono-Regular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FMono-Regular"/>
              </a:rPr>
              <a:t>/* number */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E8E01"/>
                </a:solidFill>
                <a:effectLst/>
                <a:latin typeface="SFMono-Regular"/>
              </a:rPr>
              <a:t>div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FMono-Regular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SFMono-Regular"/>
              </a:rPr>
              <a:t>line-height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FMono-Regular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1.2em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FMono-Regular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SFMono-Regular"/>
              </a:rPr>
              <a:t>font-size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FMono-Regular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18px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FMono-Regular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FMono-Regular"/>
              </a:rPr>
              <a:t>/* length */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E8E01"/>
                </a:solidFill>
                <a:effectLst/>
                <a:latin typeface="SFMono-Regular"/>
              </a:rPr>
              <a:t>div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FMono-Regular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SFMono-Regular"/>
              </a:rPr>
              <a:t>line-height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FMono-Regular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150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%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FMono-Regular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SFMono-Regular"/>
              </a:rPr>
              <a:t>font-size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FMono-Regular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10px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33333"/>
                </a:solidFill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FMono-Regular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FMono-Regular"/>
              </a:rPr>
              <a:t>/* percentage */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E8E01"/>
                </a:solidFill>
                <a:effectLst/>
                <a:latin typeface="SFMono-Regular"/>
              </a:rPr>
              <a:t>div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FMono-Regular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SFMono-Regular"/>
              </a:rPr>
              <a:t>font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FMono-Regular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10px/1.2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Georgia,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67F59"/>
                </a:solidFill>
                <a:effectLst/>
                <a:latin typeface="SFMono-Regular"/>
              </a:rPr>
              <a:t>"Bitstream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67F59"/>
                </a:solidFill>
                <a:effectLst/>
                <a:latin typeface="SFMono-Regular"/>
              </a:rPr>
              <a:t>Charter"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,serif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FMono-Regular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FMono-Regular"/>
              </a:rPr>
              <a:t>/* font shorthand */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99443" y="863820"/>
            <a:ext cx="6844557" cy="24889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6012418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57641" y="2958112"/>
            <a:ext cx="16514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prstClr val="white">
                    <a:lumMod val="50000"/>
                  </a:prstClr>
                </a:solidFill>
              </a:rPr>
              <a:t>Web Open Font Format</a:t>
            </a:r>
            <a:endParaRPr lang="id-ID" sz="105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72666" y="2958112"/>
            <a:ext cx="15247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prstClr val="white">
                    <a:lumMod val="50000"/>
                  </a:prstClr>
                </a:solidFill>
              </a:rPr>
              <a:t>Embedded </a:t>
            </a:r>
            <a:r>
              <a:rPr lang="en-US" sz="1050" b="1" dirty="0" err="1">
                <a:solidFill>
                  <a:prstClr val="white">
                    <a:lumMod val="50000"/>
                  </a:prstClr>
                </a:solidFill>
              </a:rPr>
              <a:t>OpenType</a:t>
            </a:r>
            <a:endParaRPr lang="id-ID" sz="105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92044" y="2958112"/>
            <a:ext cx="17443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prstClr val="white">
                    <a:lumMod val="50000"/>
                  </a:prstClr>
                </a:solidFill>
              </a:rPr>
              <a:t>Scalable Vector Graphics</a:t>
            </a:r>
            <a:endParaRPr lang="id-ID" sz="105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24314" y="2958112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prstClr val="white">
                    <a:lumMod val="50000"/>
                  </a:prstClr>
                </a:solidFill>
              </a:rPr>
              <a:t>TrueType Font</a:t>
            </a:r>
            <a:endParaRPr lang="id-ID" sz="105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70580" y="3235111"/>
            <a:ext cx="16255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.</a:t>
            </a:r>
            <a:r>
              <a:rPr lang="en-US" sz="1200" dirty="0" err="1">
                <a:solidFill>
                  <a:srgbClr val="0070C0"/>
                </a:solidFill>
              </a:rPr>
              <a:t>woff</a:t>
            </a:r>
            <a:r>
              <a:rPr lang="en-US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files are supported by all modern browsers</a:t>
            </a:r>
            <a:endParaRPr lang="id-ID" sz="1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22287" y="3235111"/>
            <a:ext cx="16255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.</a:t>
            </a:r>
            <a:r>
              <a:rPr lang="en-US" sz="1200" dirty="0" err="1">
                <a:solidFill>
                  <a:srgbClr val="00B050"/>
                </a:solidFill>
              </a:rPr>
              <a:t>eot</a:t>
            </a:r>
            <a:r>
              <a:rPr lang="en-US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files for older Internet Explorer versions (&lt; 8)</a:t>
            </a:r>
            <a:endParaRPr lang="id-ID" sz="1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16841" y="3235110"/>
            <a:ext cx="15142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92D050"/>
                </a:solidFill>
              </a:rPr>
              <a:t>.</a:t>
            </a:r>
            <a:r>
              <a:rPr lang="en-US" sz="1200" dirty="0" err="1">
                <a:solidFill>
                  <a:srgbClr val="92D050"/>
                </a:solidFill>
              </a:rPr>
              <a:t>svg</a:t>
            </a:r>
            <a:r>
              <a:rPr lang="en-US" sz="1200" dirty="0">
                <a:solidFill>
                  <a:srgbClr val="92D050"/>
                </a:solidFill>
              </a:rPr>
              <a:t> </a:t>
            </a:r>
            <a:r>
              <a:rPr lang="en-US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files are supported by </a:t>
            </a:r>
            <a:r>
              <a:rPr 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Safari</a:t>
            </a:r>
            <a:endParaRPr lang="id-ID" sz="1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76203" y="3235111"/>
            <a:ext cx="16255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>
                <a:solidFill>
                  <a:srgbClr val="C00000"/>
                </a:solidFill>
              </a:rPr>
              <a:t>.ttf</a:t>
            </a:r>
            <a:r>
              <a:rPr lang="id-ID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.otf </a:t>
            </a:r>
            <a:r>
              <a:rPr 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id-ID" sz="12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files </a:t>
            </a:r>
            <a:r>
              <a:rPr lang="id-ID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partial support in </a:t>
            </a:r>
            <a:r>
              <a:rPr lang="id-ID" sz="12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IE</a:t>
            </a:r>
            <a:r>
              <a:rPr 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and supported by all modern browsers</a:t>
            </a:r>
            <a:endParaRPr lang="id-ID" sz="1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7091" y="974496"/>
            <a:ext cx="1232705" cy="1781665"/>
            <a:chOff x="1627495" y="2469824"/>
            <a:chExt cx="1643606" cy="2375553"/>
          </a:xfrm>
        </p:grpSpPr>
        <p:grpSp>
          <p:nvGrpSpPr>
            <p:cNvPr id="3" name="Group 72"/>
            <p:cNvGrpSpPr/>
            <p:nvPr/>
          </p:nvGrpSpPr>
          <p:grpSpPr>
            <a:xfrm>
              <a:off x="1627495" y="2469824"/>
              <a:ext cx="1643606" cy="1545995"/>
              <a:chOff x="1627495" y="2469824"/>
              <a:chExt cx="1643606" cy="1545995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1627495" y="2469824"/>
                <a:ext cx="1521058" cy="1545995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627496" y="2469824"/>
                <a:ext cx="1643605" cy="1376313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627497" y="2469824"/>
                <a:ext cx="1376313" cy="137631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prstClr val="white"/>
                    </a:solidFill>
                  </a:rPr>
                  <a:t>WOFF</a:t>
                </a:r>
              </a:p>
            </p:txBody>
          </p:sp>
        </p:grpSp>
        <p:cxnSp>
          <p:nvCxnSpPr>
            <p:cNvPr id="75" name="Straight Connector 74"/>
            <p:cNvCxnSpPr/>
            <p:nvPr/>
          </p:nvCxnSpPr>
          <p:spPr>
            <a:xfrm>
              <a:off x="2374915" y="3667027"/>
              <a:ext cx="0" cy="1178350"/>
            </a:xfrm>
            <a:prstGeom prst="line">
              <a:avLst/>
            </a:prstGeom>
            <a:ln w="41275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2"/>
          <p:cNvGrpSpPr/>
          <p:nvPr/>
        </p:nvGrpSpPr>
        <p:grpSpPr>
          <a:xfrm>
            <a:off x="3065318" y="974496"/>
            <a:ext cx="1232705" cy="1781665"/>
            <a:chOff x="4078464" y="2469824"/>
            <a:chExt cx="1643606" cy="2375553"/>
          </a:xfrm>
        </p:grpSpPr>
        <p:grpSp>
          <p:nvGrpSpPr>
            <p:cNvPr id="5" name="Group 71"/>
            <p:cNvGrpSpPr/>
            <p:nvPr/>
          </p:nvGrpSpPr>
          <p:grpSpPr>
            <a:xfrm>
              <a:off x="4078464" y="2469824"/>
              <a:ext cx="1643606" cy="1545995"/>
              <a:chOff x="4078464" y="2469824"/>
              <a:chExt cx="1643606" cy="154599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4078465" y="2469824"/>
                <a:ext cx="1643605" cy="1376313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078464" y="2469824"/>
                <a:ext cx="1521058" cy="1545995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078466" y="2469824"/>
                <a:ext cx="1376313" cy="137631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prstClr val="white"/>
                    </a:solidFill>
                  </a:rPr>
                  <a:t>EOT</a:t>
                </a:r>
                <a:endParaRPr lang="id-ID" sz="2400" dirty="0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78" name="Straight Connector 77"/>
            <p:cNvCxnSpPr/>
            <p:nvPr/>
          </p:nvCxnSpPr>
          <p:spPr>
            <a:xfrm>
              <a:off x="4841397" y="3667027"/>
              <a:ext cx="0" cy="1178350"/>
            </a:xfrm>
            <a:prstGeom prst="line">
              <a:avLst/>
            </a:prstGeom>
            <a:ln w="41275"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"/>
          <p:cNvGrpSpPr/>
          <p:nvPr/>
        </p:nvGrpSpPr>
        <p:grpSpPr>
          <a:xfrm>
            <a:off x="4903545" y="974496"/>
            <a:ext cx="1232705" cy="1781665"/>
            <a:chOff x="6529433" y="2469824"/>
            <a:chExt cx="1643606" cy="2375553"/>
          </a:xfrm>
        </p:grpSpPr>
        <p:grpSp>
          <p:nvGrpSpPr>
            <p:cNvPr id="7" name="Group 70"/>
            <p:cNvGrpSpPr/>
            <p:nvPr/>
          </p:nvGrpSpPr>
          <p:grpSpPr>
            <a:xfrm>
              <a:off x="6529433" y="2469824"/>
              <a:ext cx="1643606" cy="1545995"/>
              <a:chOff x="6529433" y="2469824"/>
              <a:chExt cx="1643606" cy="1545995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529434" y="2469824"/>
                <a:ext cx="1643605" cy="1376313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529433" y="2469824"/>
                <a:ext cx="1521058" cy="1545995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529435" y="2469824"/>
                <a:ext cx="1376313" cy="137631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prstClr val="white"/>
                    </a:solidFill>
                  </a:rPr>
                  <a:t>SVG</a:t>
                </a:r>
                <a:endParaRPr lang="id-ID" sz="2400" dirty="0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79" name="Straight Connector 78"/>
            <p:cNvCxnSpPr/>
            <p:nvPr/>
          </p:nvCxnSpPr>
          <p:spPr>
            <a:xfrm>
              <a:off x="7273513" y="3667027"/>
              <a:ext cx="0" cy="1178350"/>
            </a:xfrm>
            <a:prstGeom prst="line">
              <a:avLst/>
            </a:prstGeom>
            <a:ln w="41275"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5"/>
          <p:cNvGrpSpPr/>
          <p:nvPr/>
        </p:nvGrpSpPr>
        <p:grpSpPr>
          <a:xfrm>
            <a:off x="6766541" y="974496"/>
            <a:ext cx="1232705" cy="1781665"/>
            <a:chOff x="9013428" y="2469824"/>
            <a:chExt cx="1643606" cy="2375553"/>
          </a:xfrm>
        </p:grpSpPr>
        <p:grpSp>
          <p:nvGrpSpPr>
            <p:cNvPr id="14" name="Group 6"/>
            <p:cNvGrpSpPr/>
            <p:nvPr/>
          </p:nvGrpSpPr>
          <p:grpSpPr>
            <a:xfrm>
              <a:off x="9013428" y="2469824"/>
              <a:ext cx="1643606" cy="1545995"/>
              <a:chOff x="9013428" y="2469824"/>
              <a:chExt cx="1643606" cy="1545995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9013429" y="2469824"/>
                <a:ext cx="1643605" cy="1376313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9013428" y="2469824"/>
                <a:ext cx="1521058" cy="1545995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9013430" y="2469824"/>
                <a:ext cx="1376313" cy="137631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prstClr val="white"/>
                    </a:solidFill>
                  </a:rPr>
                  <a:t>TTF</a:t>
                </a:r>
                <a:endParaRPr lang="id-ID" sz="2400" dirty="0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80" name="Straight Connector 79"/>
            <p:cNvCxnSpPr/>
            <p:nvPr/>
          </p:nvCxnSpPr>
          <p:spPr>
            <a:xfrm>
              <a:off x="9700660" y="3667027"/>
              <a:ext cx="0" cy="1178350"/>
            </a:xfrm>
            <a:prstGeom prst="line">
              <a:avLst/>
            </a:prstGeom>
            <a:ln w="41275">
              <a:solidFill>
                <a:schemeClr val="accent5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FONT FORMATS</a:t>
            </a:r>
          </a:p>
        </p:txBody>
      </p:sp>
    </p:spTree>
    <p:extLst>
      <p:ext uri="{BB962C8B-B14F-4D97-AF65-F5344CB8AC3E}">
        <p14:creationId xmlns="" xmlns:p14="http://schemas.microsoft.com/office/powerpoint/2010/main" val="9909808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22" grpId="0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8627"/>
              </a:srgbClr>
            </a:outerShdw>
          </a:effectLst>
        </p:spPr>
        <p:txBody>
          <a:bodyPr spcFirstLastPara="1" wrap="square" lIns="205725" tIns="25706" rIns="51431" bIns="25706" anchor="ctr" anchorCtr="0">
            <a:noAutofit/>
          </a:bodyPr>
          <a:lstStyle/>
          <a:p>
            <a:pPr marL="0" indent="0" rtl="0">
              <a:spcBef>
                <a:spcPts val="0"/>
              </a:spcBef>
            </a:pPr>
            <a:r>
              <a:rPr lang="en-US"/>
              <a:t>CSS Style Guide</a:t>
            </a:r>
            <a:endParaRPr/>
          </a:p>
        </p:txBody>
      </p:sp>
      <p:sp>
        <p:nvSpPr>
          <p:cNvPr id="192" name="Google Shape;192;p7"/>
          <p:cNvSpPr txBox="1">
            <a:spLocks noGrp="1"/>
          </p:cNvSpPr>
          <p:nvPr>
            <p:ph type="body" idx="2"/>
          </p:nvPr>
        </p:nvSpPr>
        <p:spPr>
          <a:xfrm>
            <a:off x="352473" y="1078992"/>
            <a:ext cx="7244081" cy="140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0" indent="0" rtl="0">
              <a:buClr>
                <a:srgbClr val="669900"/>
              </a:buClr>
              <a:buSzPts val="2200"/>
            </a:pPr>
            <a:r>
              <a:rPr lang="en-US" sz="165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.snapshot-box h2, .profile-box h2, .order-box h2 </a:t>
            </a:r>
            <a:r>
              <a:rPr lang="en-US" sz="165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 rtl="0">
              <a:buClr>
                <a:srgbClr val="000000"/>
              </a:buClr>
              <a:buSzPts val="2200"/>
            </a:pPr>
            <a:r>
              <a:rPr lang="en-US" sz="16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5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lang="en-US" sz="165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6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5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6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5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6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5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-US" sz="16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px </a:t>
            </a:r>
            <a:r>
              <a:rPr lang="en-US" sz="165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65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 rtl="0">
              <a:buClr>
                <a:srgbClr val="000000"/>
              </a:buClr>
              <a:buSzPts val="2200"/>
            </a:pPr>
            <a:r>
              <a:rPr lang="en-US" sz="16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5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font-weight</a:t>
            </a:r>
            <a:r>
              <a:rPr lang="en-US" sz="165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6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bold</a:t>
            </a:r>
            <a:r>
              <a:rPr lang="en-US" sz="165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 rtl="0">
              <a:buClr>
                <a:srgbClr val="999999"/>
              </a:buClr>
              <a:buSzPts val="2200"/>
            </a:pPr>
            <a:r>
              <a:rPr lang="en-US" sz="165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 rtl="0">
              <a:buSzPts val="2400"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rtl="0"/>
            <a:endParaRPr/>
          </a:p>
        </p:txBody>
      </p:sp>
      <p:sp>
        <p:nvSpPr>
          <p:cNvPr id="193" name="Google Shape;193;p7"/>
          <p:cNvSpPr/>
          <p:nvPr/>
        </p:nvSpPr>
        <p:spPr>
          <a:xfrm>
            <a:off x="4430111" y="2856716"/>
            <a:ext cx="4572000" cy="173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dirty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.snapshot-box h2,</a:t>
            </a: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400"/>
            </a:pPr>
            <a:r>
              <a:rPr lang="en-US" dirty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.profile-box h2,</a:t>
            </a: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400"/>
            </a:pPr>
            <a:r>
              <a:rPr lang="en-US" dirty="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.order-box h2 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24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px </a:t>
            </a:r>
            <a:r>
              <a:rPr lang="en-US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24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font-weight</a:t>
            </a: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bold;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2400"/>
            </a:pPr>
            <a:r>
              <a:rPr lang="en-US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4" name="Google Shape;194;p7" descr="Картинки по запросу ok"/>
          <p:cNvPicPr preferRelativeResize="0"/>
          <p:nvPr/>
        </p:nvPicPr>
        <p:blipFill rotWithShape="1">
          <a:blip r:embed="rId3" cstate="print">
            <a:alphaModFix/>
          </a:blip>
          <a:srcRect r="49723"/>
          <a:stretch/>
        </p:blipFill>
        <p:spPr>
          <a:xfrm>
            <a:off x="7218295" y="2856716"/>
            <a:ext cx="1075991" cy="105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7" descr="Картинки по запросу ok"/>
          <p:cNvPicPr preferRelativeResize="0"/>
          <p:nvPr/>
        </p:nvPicPr>
        <p:blipFill rotWithShape="1">
          <a:blip r:embed="rId4" cstate="print">
            <a:alphaModFix/>
          </a:blip>
          <a:srcRect l="50638"/>
          <a:stretch/>
        </p:blipFill>
        <p:spPr>
          <a:xfrm>
            <a:off x="1205235" y="2179028"/>
            <a:ext cx="1101570" cy="1053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10245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414789" y="1284884"/>
            <a:ext cx="6423338" cy="186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prstClr val="white">
                    <a:lumMod val="50000"/>
                  </a:prstClr>
                </a:solidFill>
              </a:rPr>
              <a:t>Compressed TrueType/</a:t>
            </a:r>
            <a:r>
              <a:rPr lang="en-US" sz="1050" dirty="0" err="1">
                <a:solidFill>
                  <a:prstClr val="white">
                    <a:lumMod val="50000"/>
                  </a:prstClr>
                </a:solidFill>
              </a:rPr>
              <a:t>OpenType</a:t>
            </a:r>
            <a:r>
              <a:rPr lang="en-US" sz="1050" dirty="0">
                <a:solidFill>
                  <a:prstClr val="white">
                    <a:lumMod val="50000"/>
                  </a:prstClr>
                </a:solidFill>
              </a:rPr>
              <a:t> font that contains additional meta information about the font's source.</a:t>
            </a:r>
          </a:p>
          <a:p>
            <a:endParaRPr lang="en-US" sz="1050" dirty="0">
              <a:solidFill>
                <a:prstClr val="white">
                  <a:lumMod val="50000"/>
                </a:prstClr>
              </a:solidFill>
            </a:endParaRPr>
          </a:p>
          <a:p>
            <a:r>
              <a:rPr lang="en-US" sz="1050" dirty="0">
                <a:solidFill>
                  <a:prstClr val="white">
                    <a:lumMod val="50000"/>
                  </a:prstClr>
                </a:solidFill>
              </a:rPr>
              <a:t>Created for use on the web (2009), and developed by Mozilla in conjunction with other organizations, WOFF fonts often load faster than other formats because they use a compressed. </a:t>
            </a:r>
          </a:p>
          <a:p>
            <a:endParaRPr lang="en-US" sz="1050" dirty="0">
              <a:solidFill>
                <a:prstClr val="white">
                  <a:lumMod val="50000"/>
                </a:prstClr>
              </a:solidFill>
            </a:endParaRPr>
          </a:p>
          <a:p>
            <a:r>
              <a:rPr lang="en-US" sz="1050" dirty="0">
                <a:solidFill>
                  <a:prstClr val="white">
                    <a:lumMod val="50000"/>
                  </a:prstClr>
                </a:solidFill>
              </a:rPr>
              <a:t>This format can also include metadata and license info within the font file. </a:t>
            </a:r>
          </a:p>
          <a:p>
            <a:endParaRPr lang="en-US" sz="1050" dirty="0">
              <a:solidFill>
                <a:prstClr val="white">
                  <a:lumMod val="50000"/>
                </a:prstClr>
              </a:solidFill>
            </a:endParaRPr>
          </a:p>
          <a:p>
            <a:r>
              <a:rPr lang="en-US" sz="1050" dirty="0">
                <a:solidFill>
                  <a:prstClr val="white">
                    <a:lumMod val="50000"/>
                  </a:prstClr>
                </a:solidFill>
              </a:rPr>
              <a:t>This format seems to be the winner and where all browsers are headed.</a:t>
            </a:r>
          </a:p>
          <a:p>
            <a:endParaRPr lang="en-US" sz="1050" dirty="0">
              <a:solidFill>
                <a:prstClr val="white">
                  <a:lumMod val="50000"/>
                </a:prstClr>
              </a:solidFill>
            </a:endParaRPr>
          </a:p>
          <a:p>
            <a:r>
              <a:rPr lang="en-US" sz="1050" dirty="0">
                <a:solidFill>
                  <a:prstClr val="white">
                    <a:lumMod val="50000"/>
                  </a:prstClr>
                </a:solidFill>
              </a:rPr>
              <a:t>Supported by the W3C, aims to make it the standard. All browsers will support this in the future 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4010" y="4449722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50" dirty="0">
              <a:solidFill>
                <a:prstClr val="black"/>
              </a:solidFill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514072" y="1859821"/>
            <a:ext cx="1232705" cy="1159496"/>
            <a:chOff x="1627495" y="2469824"/>
            <a:chExt cx="1643606" cy="1545995"/>
          </a:xfrm>
        </p:grpSpPr>
        <p:sp>
          <p:nvSpPr>
            <p:cNvPr id="11" name="Rectangle 10"/>
            <p:cNvSpPr/>
            <p:nvPr/>
          </p:nvSpPr>
          <p:spPr>
            <a:xfrm>
              <a:off x="1627495" y="2469824"/>
              <a:ext cx="1521058" cy="154599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27496" y="2469824"/>
              <a:ext cx="1643605" cy="137631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27497" y="2469824"/>
              <a:ext cx="1376313" cy="13763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WOFF</a:t>
              </a:r>
            </a:p>
          </p:txBody>
        </p:sp>
      </p:grpSp>
      <p:cxnSp>
        <p:nvCxnSpPr>
          <p:cNvPr id="17" name="Straight Connector 16"/>
          <p:cNvCxnSpPr/>
          <p:nvPr/>
        </p:nvCxnSpPr>
        <p:spPr>
          <a:xfrm flipH="1">
            <a:off x="2113741" y="893611"/>
            <a:ext cx="9266" cy="309868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WOFF – WEB OPEN FONT FORMAT</a:t>
            </a:r>
          </a:p>
        </p:txBody>
      </p:sp>
    </p:spTree>
    <p:extLst>
      <p:ext uri="{BB962C8B-B14F-4D97-AF65-F5344CB8AC3E}">
        <p14:creationId xmlns="" xmlns:p14="http://schemas.microsoft.com/office/powerpoint/2010/main" val="10873218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88073" y="1645664"/>
            <a:ext cx="643073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prstClr val="white">
                    <a:lumMod val="50000"/>
                  </a:prstClr>
                </a:solidFill>
              </a:rPr>
              <a:t>Type of font that can be derived from a regular font, allowing small files and legal use of high-quality fonts. </a:t>
            </a:r>
          </a:p>
          <a:p>
            <a:endParaRPr lang="en-US" sz="1050" dirty="0">
              <a:solidFill>
                <a:prstClr val="white">
                  <a:lumMod val="50000"/>
                </a:prstClr>
              </a:solidFill>
            </a:endParaRPr>
          </a:p>
          <a:p>
            <a:r>
              <a:rPr lang="en-US" sz="1050" dirty="0">
                <a:solidFill>
                  <a:prstClr val="white">
                    <a:lumMod val="50000"/>
                  </a:prstClr>
                </a:solidFill>
              </a:rPr>
              <a:t>This format was created by Microsoft (the original innovators of @font-face) over 15 years ago.</a:t>
            </a:r>
          </a:p>
          <a:p>
            <a:endParaRPr lang="en-US" sz="1050" dirty="0">
              <a:solidFill>
                <a:prstClr val="white">
                  <a:lumMod val="50000"/>
                </a:prstClr>
              </a:solidFill>
            </a:endParaRPr>
          </a:p>
          <a:p>
            <a:r>
              <a:rPr lang="en-US" sz="1050" dirty="0">
                <a:solidFill>
                  <a:prstClr val="white">
                    <a:lumMod val="50000"/>
                  </a:prstClr>
                </a:solidFill>
              </a:rPr>
              <a:t>It’s the only format that IE8 and below will recognize when using @font-face.</a:t>
            </a:r>
          </a:p>
        </p:txBody>
      </p:sp>
      <p:grpSp>
        <p:nvGrpSpPr>
          <p:cNvPr id="3" name="Group 12"/>
          <p:cNvGrpSpPr/>
          <p:nvPr/>
        </p:nvGrpSpPr>
        <p:grpSpPr>
          <a:xfrm>
            <a:off x="514072" y="1831045"/>
            <a:ext cx="1232705" cy="1159496"/>
            <a:chOff x="4078464" y="2469824"/>
            <a:chExt cx="1643606" cy="1545995"/>
          </a:xfrm>
        </p:grpSpPr>
        <p:sp>
          <p:nvSpPr>
            <p:cNvPr id="14" name="Rectangle 13"/>
            <p:cNvSpPr/>
            <p:nvPr/>
          </p:nvSpPr>
          <p:spPr>
            <a:xfrm>
              <a:off x="4078465" y="2469824"/>
              <a:ext cx="1643605" cy="137631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78464" y="2469824"/>
              <a:ext cx="1521058" cy="154599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78466" y="2469824"/>
              <a:ext cx="1376313" cy="13763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EOT</a:t>
              </a:r>
              <a:endParaRPr lang="id-ID" sz="24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Straight Connector 17"/>
          <p:cNvCxnSpPr/>
          <p:nvPr/>
        </p:nvCxnSpPr>
        <p:spPr>
          <a:xfrm flipH="1">
            <a:off x="2113741" y="861452"/>
            <a:ext cx="9266" cy="309868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EOT – EMBEDDED OPENTYPE FONTS</a:t>
            </a:r>
          </a:p>
        </p:txBody>
      </p:sp>
    </p:spTree>
    <p:extLst>
      <p:ext uri="{BB962C8B-B14F-4D97-AF65-F5344CB8AC3E}">
        <p14:creationId xmlns="" xmlns:p14="http://schemas.microsoft.com/office/powerpoint/2010/main" val="3826982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90640" y="1635748"/>
            <a:ext cx="628360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prstClr val="white">
                    <a:lumMod val="50000"/>
                  </a:prstClr>
                </a:solidFill>
              </a:rPr>
              <a:t>Method of using fonts defined as </a:t>
            </a:r>
            <a:r>
              <a:rPr lang="en-US" sz="1050" dirty="0">
                <a:solidFill>
                  <a:srgbClr val="9BBB59"/>
                </a:solidFill>
              </a:rPr>
              <a:t>SVG</a:t>
            </a:r>
            <a:r>
              <a:rPr lang="en-US" sz="1050" dirty="0">
                <a:solidFill>
                  <a:prstClr val="white">
                    <a:lumMod val="50000"/>
                  </a:prstClr>
                </a:solidFill>
              </a:rPr>
              <a:t> shapes.</a:t>
            </a:r>
          </a:p>
          <a:p>
            <a:endParaRPr lang="en-US" sz="1050" dirty="0">
              <a:solidFill>
                <a:prstClr val="white">
                  <a:lumMod val="50000"/>
                </a:prstClr>
              </a:solidFill>
            </a:endParaRPr>
          </a:p>
          <a:p>
            <a:r>
              <a:rPr lang="en-US" sz="1050" dirty="0">
                <a:solidFill>
                  <a:srgbClr val="9BBB59"/>
                </a:solidFill>
              </a:rPr>
              <a:t>SVG</a:t>
            </a:r>
            <a:r>
              <a:rPr lang="en-US" sz="1050" dirty="0">
                <a:solidFill>
                  <a:prstClr val="white">
                    <a:lumMod val="50000"/>
                  </a:prstClr>
                </a:solidFill>
              </a:rPr>
              <a:t> is a vector re-creation of the font, which makes it much lighter in file size, and also makes it ideal for mobile use. </a:t>
            </a:r>
          </a:p>
          <a:p>
            <a:endParaRPr lang="en-US" sz="1050" dirty="0">
              <a:solidFill>
                <a:prstClr val="white">
                  <a:lumMod val="50000"/>
                </a:prstClr>
              </a:solidFill>
            </a:endParaRPr>
          </a:p>
          <a:p>
            <a:r>
              <a:rPr lang="en-US" sz="1050" dirty="0">
                <a:solidFill>
                  <a:srgbClr val="9BBB59"/>
                </a:solidFill>
              </a:rPr>
              <a:t>SVG</a:t>
            </a:r>
            <a:r>
              <a:rPr lang="en-US" sz="1050" dirty="0">
                <a:solidFill>
                  <a:prstClr val="white">
                    <a:lumMod val="50000"/>
                  </a:prstClr>
                </a:solidFill>
              </a:rPr>
              <a:t> fonts allow SVG to be used as glyphs when displaying text. </a:t>
            </a:r>
          </a:p>
          <a:p>
            <a:endParaRPr lang="en-US" sz="1050" dirty="0">
              <a:solidFill>
                <a:prstClr val="white">
                  <a:lumMod val="50000"/>
                </a:prstClr>
              </a:solidFill>
            </a:endParaRPr>
          </a:p>
          <a:p>
            <a:r>
              <a:rPr lang="en-US" sz="1050" dirty="0">
                <a:solidFill>
                  <a:prstClr val="white">
                    <a:lumMod val="50000"/>
                  </a:prstClr>
                </a:solidFill>
              </a:rPr>
              <a:t>SVGZ is a zipped version of SVG.</a:t>
            </a:r>
          </a:p>
        </p:txBody>
      </p:sp>
      <p:grpSp>
        <p:nvGrpSpPr>
          <p:cNvPr id="3" name="Group 22"/>
          <p:cNvGrpSpPr/>
          <p:nvPr/>
        </p:nvGrpSpPr>
        <p:grpSpPr>
          <a:xfrm>
            <a:off x="501133" y="1921622"/>
            <a:ext cx="1232705" cy="1159496"/>
            <a:chOff x="6529433" y="2469824"/>
            <a:chExt cx="1643606" cy="1545995"/>
          </a:xfrm>
        </p:grpSpPr>
        <p:sp>
          <p:nvSpPr>
            <p:cNvPr id="24" name="Rectangle 23"/>
            <p:cNvSpPr/>
            <p:nvPr/>
          </p:nvSpPr>
          <p:spPr>
            <a:xfrm>
              <a:off x="6529434" y="2469824"/>
              <a:ext cx="1643605" cy="1376313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29433" y="2469824"/>
              <a:ext cx="1521058" cy="1545995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529435" y="2469824"/>
              <a:ext cx="1376313" cy="13763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SVG</a:t>
              </a:r>
              <a:endParaRPr lang="id-ID" sz="24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27" name="Straight Connector 26"/>
          <p:cNvCxnSpPr/>
          <p:nvPr/>
        </p:nvCxnSpPr>
        <p:spPr>
          <a:xfrm flipH="1">
            <a:off x="2100802" y="952029"/>
            <a:ext cx="9266" cy="309868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SVG – SCALABLE VECTOR GRAPHICS</a:t>
            </a:r>
          </a:p>
        </p:txBody>
      </p:sp>
    </p:spTree>
    <p:extLst>
      <p:ext uri="{BB962C8B-B14F-4D97-AF65-F5344CB8AC3E}">
        <p14:creationId xmlns="" xmlns:p14="http://schemas.microsoft.com/office/powerpoint/2010/main" val="41397432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23537" y="1908684"/>
            <a:ext cx="1232705" cy="1159496"/>
            <a:chOff x="9013428" y="2469824"/>
            <a:chExt cx="1643606" cy="1545995"/>
          </a:xfrm>
        </p:grpSpPr>
        <p:sp>
          <p:nvSpPr>
            <p:cNvPr id="4" name="Rectangle 3"/>
            <p:cNvSpPr/>
            <p:nvPr/>
          </p:nvSpPr>
          <p:spPr>
            <a:xfrm>
              <a:off x="9013429" y="2469824"/>
              <a:ext cx="1643605" cy="1376313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solidFill>
                  <a:prstClr val="white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9013428" y="2469824"/>
              <a:ext cx="1521058" cy="1545995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50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013430" y="2469824"/>
              <a:ext cx="1376313" cy="137631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TTF</a:t>
              </a:r>
              <a:endParaRPr lang="id-ID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409698" y="1619667"/>
            <a:ext cx="6470347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16A085"/>
                </a:solidFill>
              </a:rPr>
              <a:t>TTF (True Type Font)</a:t>
            </a:r>
          </a:p>
          <a:p>
            <a:r>
              <a:rPr lang="en-US" sz="1050" dirty="0">
                <a:solidFill>
                  <a:prstClr val="white">
                    <a:lumMod val="50000"/>
                  </a:prstClr>
                </a:solidFill>
              </a:rPr>
              <a:t>Font file format created by Apple, but used on both Macintosh and Windows platforms; can be resized to any size without losing quality; also looks the same when printed as it does on the screen.</a:t>
            </a:r>
          </a:p>
          <a:p>
            <a:endParaRPr lang="en-US" sz="1050" dirty="0">
              <a:solidFill>
                <a:prstClr val="white">
                  <a:lumMod val="50000"/>
                </a:prstClr>
              </a:solidFill>
            </a:endParaRPr>
          </a:p>
          <a:p>
            <a:r>
              <a:rPr lang="en-US" sz="1050" b="1" dirty="0">
                <a:solidFill>
                  <a:srgbClr val="2980B9"/>
                </a:solidFill>
              </a:rPr>
              <a:t>OTF (Open Type)</a:t>
            </a:r>
          </a:p>
          <a:p>
            <a:r>
              <a:rPr lang="en-US" sz="1050" dirty="0">
                <a:solidFill>
                  <a:prstClr val="white">
                    <a:lumMod val="50000"/>
                  </a:prstClr>
                </a:solidFill>
              </a:rPr>
              <a:t>Font format developed by Adobe and Microsoft; combines aspects of PostScript and TrueType font formats; fully scalable, meaning the font can be resized without losing quality.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092826" y="939091"/>
            <a:ext cx="9266" cy="309868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TTF – TRUETYPE / OTF - OPENTYPE</a:t>
            </a:r>
          </a:p>
        </p:txBody>
      </p:sp>
    </p:spTree>
    <p:extLst>
      <p:ext uri="{BB962C8B-B14F-4D97-AF65-F5344CB8AC3E}">
        <p14:creationId xmlns="" xmlns:p14="http://schemas.microsoft.com/office/powerpoint/2010/main" val="12257099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BROWSER SUPPORT FOR FONT FORMATS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107" y="1123950"/>
            <a:ext cx="9103893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105302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@font-face DECLARATION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7935" y="916246"/>
            <a:ext cx="965566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AA198"/>
                </a:solidFill>
                <a:latin typeface="SourceCodePro"/>
              </a:rPr>
              <a:t>@font-face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 {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      </a:t>
            </a:r>
            <a:r>
              <a:rPr lang="en-US" dirty="0">
                <a:solidFill>
                  <a:srgbClr val="2AA198"/>
                </a:solidFill>
                <a:latin typeface="SourceCodePro"/>
              </a:rPr>
              <a:t>font-family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: </a:t>
            </a:r>
            <a:r>
              <a:rPr lang="en-US" dirty="0">
                <a:solidFill>
                  <a:srgbClr val="859900"/>
                </a:solidFill>
                <a:latin typeface="SourceCodePro"/>
              </a:rPr>
              <a:t>'</a:t>
            </a:r>
            <a:r>
              <a:rPr lang="en-US" dirty="0" err="1">
                <a:solidFill>
                  <a:srgbClr val="859900"/>
                </a:solidFill>
                <a:latin typeface="SourceCodePro"/>
              </a:rPr>
              <a:t>MyWebFont</a:t>
            </a:r>
            <a:r>
              <a:rPr lang="en-US" dirty="0">
                <a:solidFill>
                  <a:srgbClr val="859900"/>
                </a:solidFill>
                <a:latin typeface="SourceCodePro"/>
              </a:rPr>
              <a:t>'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;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      </a:t>
            </a:r>
            <a:r>
              <a:rPr lang="en-US" dirty="0" err="1">
                <a:solidFill>
                  <a:srgbClr val="2AA198"/>
                </a:solidFill>
                <a:latin typeface="SourceCodePro"/>
              </a:rPr>
              <a:t>src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: </a:t>
            </a:r>
            <a:r>
              <a:rPr lang="en-US" dirty="0" err="1">
                <a:solidFill>
                  <a:srgbClr val="D33682"/>
                </a:solidFill>
                <a:latin typeface="SourceCodePro"/>
              </a:rPr>
              <a:t>url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(</a:t>
            </a:r>
            <a:r>
              <a:rPr lang="en-US" dirty="0">
                <a:solidFill>
                  <a:srgbClr val="859900"/>
                </a:solidFill>
                <a:latin typeface="SourceCodePro"/>
              </a:rPr>
              <a:t>'</a:t>
            </a:r>
            <a:r>
              <a:rPr lang="en-US" dirty="0" err="1">
                <a:solidFill>
                  <a:srgbClr val="859900"/>
                </a:solidFill>
                <a:latin typeface="SourceCodePro"/>
              </a:rPr>
              <a:t>webfont.eot</a:t>
            </a:r>
            <a:r>
              <a:rPr lang="en-US" dirty="0">
                <a:solidFill>
                  <a:srgbClr val="859900"/>
                </a:solidFill>
                <a:latin typeface="SourceCodePro"/>
              </a:rPr>
              <a:t>'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);                                  </a:t>
            </a:r>
            <a:r>
              <a:rPr lang="en-US" i="1" dirty="0">
                <a:solidFill>
                  <a:srgbClr val="586E75"/>
                </a:solidFill>
                <a:latin typeface="SourceCodePro"/>
              </a:rPr>
              <a:t>/* IE9 </a:t>
            </a:r>
            <a:r>
              <a:rPr lang="en-US" i="1" dirty="0" err="1">
                <a:solidFill>
                  <a:srgbClr val="586E75"/>
                </a:solidFill>
                <a:latin typeface="SourceCodePro"/>
              </a:rPr>
              <a:t>Compat</a:t>
            </a:r>
            <a:r>
              <a:rPr lang="en-US" i="1" dirty="0">
                <a:solidFill>
                  <a:srgbClr val="586E75"/>
                </a:solidFill>
                <a:latin typeface="SourceCodePro"/>
              </a:rPr>
              <a:t> Modes */</a:t>
            </a:r>
            <a:endParaRPr lang="en-US" dirty="0">
              <a:solidFill>
                <a:srgbClr val="535353"/>
              </a:solidFill>
              <a:latin typeface="SourceCodePro"/>
            </a:endParaRP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      </a:t>
            </a:r>
            <a:r>
              <a:rPr lang="en-US" dirty="0" err="1">
                <a:solidFill>
                  <a:srgbClr val="2AA198"/>
                </a:solidFill>
                <a:latin typeface="SourceCodePro"/>
              </a:rPr>
              <a:t>src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: </a:t>
            </a:r>
            <a:r>
              <a:rPr lang="en-US" dirty="0" err="1">
                <a:solidFill>
                  <a:srgbClr val="D33682"/>
                </a:solidFill>
                <a:latin typeface="SourceCodePro"/>
              </a:rPr>
              <a:t>url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(</a:t>
            </a:r>
            <a:r>
              <a:rPr lang="en-US" dirty="0">
                <a:solidFill>
                  <a:srgbClr val="859900"/>
                </a:solidFill>
                <a:latin typeface="SourceCodePro"/>
              </a:rPr>
              <a:t>'</a:t>
            </a:r>
            <a:r>
              <a:rPr lang="en-US" dirty="0" err="1">
                <a:solidFill>
                  <a:srgbClr val="859900"/>
                </a:solidFill>
                <a:latin typeface="SourceCodePro"/>
              </a:rPr>
              <a:t>webfont.eot</a:t>
            </a:r>
            <a:r>
              <a:rPr lang="en-US" dirty="0">
                <a:solidFill>
                  <a:srgbClr val="859900"/>
                </a:solidFill>
                <a:latin typeface="SourceCodePro"/>
              </a:rPr>
              <a:t>?#</a:t>
            </a:r>
            <a:r>
              <a:rPr lang="en-US" dirty="0" err="1">
                <a:solidFill>
                  <a:srgbClr val="859900"/>
                </a:solidFill>
                <a:latin typeface="SourceCodePro"/>
              </a:rPr>
              <a:t>iefix</a:t>
            </a:r>
            <a:r>
              <a:rPr lang="en-US" dirty="0">
                <a:solidFill>
                  <a:srgbClr val="859900"/>
                </a:solidFill>
                <a:latin typeface="SourceCodePro"/>
              </a:rPr>
              <a:t>'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) </a:t>
            </a:r>
            <a:r>
              <a:rPr lang="en-US" dirty="0">
                <a:solidFill>
                  <a:srgbClr val="268BD2"/>
                </a:solidFill>
                <a:latin typeface="SourceCodePro"/>
              </a:rPr>
              <a:t>format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(</a:t>
            </a:r>
            <a:r>
              <a:rPr lang="en-US" dirty="0">
                <a:solidFill>
                  <a:srgbClr val="859900"/>
                </a:solidFill>
                <a:latin typeface="SourceCodePro"/>
              </a:rPr>
              <a:t>'embedded-</a:t>
            </a:r>
            <a:r>
              <a:rPr lang="en-US" dirty="0" err="1">
                <a:solidFill>
                  <a:srgbClr val="859900"/>
                </a:solidFill>
                <a:latin typeface="SourceCodePro"/>
              </a:rPr>
              <a:t>opentype</a:t>
            </a:r>
            <a:r>
              <a:rPr lang="en-US" dirty="0">
                <a:solidFill>
                  <a:srgbClr val="859900"/>
                </a:solidFill>
                <a:latin typeface="SourceCodePro"/>
              </a:rPr>
              <a:t>'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),          </a:t>
            </a:r>
            <a:r>
              <a:rPr lang="en-US" i="1" dirty="0">
                <a:solidFill>
                  <a:srgbClr val="586E75"/>
                </a:solidFill>
                <a:latin typeface="SourceCodePro"/>
              </a:rPr>
              <a:t>/*  IE6-8 */</a:t>
            </a:r>
            <a:endParaRPr lang="en-US" dirty="0">
              <a:solidFill>
                <a:srgbClr val="535353"/>
              </a:solidFill>
              <a:latin typeface="SourceCodePro"/>
            </a:endParaRP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          </a:t>
            </a:r>
            <a:r>
              <a:rPr lang="en-US" dirty="0" err="1">
                <a:solidFill>
                  <a:srgbClr val="D33682"/>
                </a:solidFill>
                <a:latin typeface="SourceCodePro"/>
              </a:rPr>
              <a:t>url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(</a:t>
            </a:r>
            <a:r>
              <a:rPr lang="en-US" dirty="0">
                <a:solidFill>
                  <a:srgbClr val="859900"/>
                </a:solidFill>
                <a:latin typeface="SourceCodePro"/>
              </a:rPr>
              <a:t>'webfont.woff2'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) </a:t>
            </a:r>
            <a:r>
              <a:rPr lang="en-US" dirty="0">
                <a:solidFill>
                  <a:srgbClr val="268BD2"/>
                </a:solidFill>
                <a:latin typeface="SourceCodePro"/>
              </a:rPr>
              <a:t>format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(</a:t>
            </a:r>
            <a:r>
              <a:rPr lang="en-US" dirty="0">
                <a:solidFill>
                  <a:srgbClr val="859900"/>
                </a:solidFill>
                <a:latin typeface="SourceCodePro"/>
              </a:rPr>
              <a:t>'woff2'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),            </a:t>
            </a:r>
            <a:r>
              <a:rPr lang="en-US" i="1" dirty="0">
                <a:solidFill>
                  <a:srgbClr val="586E75"/>
                </a:solidFill>
                <a:latin typeface="SourceCodePro"/>
              </a:rPr>
              <a:t>/* Super Modern Browsers */</a:t>
            </a:r>
            <a:endParaRPr lang="en-US" dirty="0">
              <a:solidFill>
                <a:srgbClr val="535353"/>
              </a:solidFill>
              <a:latin typeface="SourceCodePro"/>
            </a:endParaRP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          </a:t>
            </a:r>
            <a:r>
              <a:rPr lang="en-US" dirty="0" err="1">
                <a:solidFill>
                  <a:srgbClr val="D33682"/>
                </a:solidFill>
                <a:latin typeface="SourceCodePro"/>
              </a:rPr>
              <a:t>url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(</a:t>
            </a:r>
            <a:r>
              <a:rPr lang="en-US" dirty="0">
                <a:solidFill>
                  <a:srgbClr val="859900"/>
                </a:solidFill>
                <a:latin typeface="SourceCodePro"/>
              </a:rPr>
              <a:t>'</a:t>
            </a:r>
            <a:r>
              <a:rPr lang="en-US" dirty="0" err="1">
                <a:solidFill>
                  <a:srgbClr val="859900"/>
                </a:solidFill>
                <a:latin typeface="SourceCodePro"/>
              </a:rPr>
              <a:t>webfont.woff</a:t>
            </a:r>
            <a:r>
              <a:rPr lang="en-US" dirty="0">
                <a:solidFill>
                  <a:srgbClr val="859900"/>
                </a:solidFill>
                <a:latin typeface="SourceCodePro"/>
              </a:rPr>
              <a:t>'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) </a:t>
            </a:r>
            <a:r>
              <a:rPr lang="en-US" dirty="0">
                <a:solidFill>
                  <a:srgbClr val="268BD2"/>
                </a:solidFill>
                <a:latin typeface="SourceCodePro"/>
              </a:rPr>
              <a:t>format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(</a:t>
            </a:r>
            <a:r>
              <a:rPr lang="en-US" dirty="0">
                <a:solidFill>
                  <a:srgbClr val="859900"/>
                </a:solidFill>
                <a:latin typeface="SourceCodePro"/>
              </a:rPr>
              <a:t>'</a:t>
            </a:r>
            <a:r>
              <a:rPr lang="en-US" dirty="0" err="1">
                <a:solidFill>
                  <a:srgbClr val="859900"/>
                </a:solidFill>
                <a:latin typeface="SourceCodePro"/>
              </a:rPr>
              <a:t>woff</a:t>
            </a:r>
            <a:r>
              <a:rPr lang="en-US" dirty="0">
                <a:solidFill>
                  <a:srgbClr val="859900"/>
                </a:solidFill>
                <a:latin typeface="SourceCodePro"/>
              </a:rPr>
              <a:t>'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),            </a:t>
            </a:r>
            <a:r>
              <a:rPr lang="en-US" i="1" dirty="0">
                <a:solidFill>
                  <a:srgbClr val="586E75"/>
                </a:solidFill>
                <a:latin typeface="SourceCodePro"/>
              </a:rPr>
              <a:t>/* Pretty Modern Browsers */</a:t>
            </a:r>
            <a:endParaRPr lang="en-US" dirty="0">
              <a:solidFill>
                <a:srgbClr val="535353"/>
              </a:solidFill>
              <a:latin typeface="SourceCodePro"/>
            </a:endParaRP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          </a:t>
            </a:r>
            <a:r>
              <a:rPr lang="en-US" dirty="0" err="1">
                <a:solidFill>
                  <a:srgbClr val="D33682"/>
                </a:solidFill>
                <a:latin typeface="SourceCodePro"/>
              </a:rPr>
              <a:t>url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(</a:t>
            </a:r>
            <a:r>
              <a:rPr lang="en-US" dirty="0">
                <a:solidFill>
                  <a:srgbClr val="859900"/>
                </a:solidFill>
                <a:latin typeface="SourceCodePro"/>
              </a:rPr>
              <a:t>'webfont.ttf'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)  </a:t>
            </a:r>
            <a:r>
              <a:rPr lang="en-US" dirty="0">
                <a:solidFill>
                  <a:srgbClr val="268BD2"/>
                </a:solidFill>
                <a:latin typeface="SourceCodePro"/>
              </a:rPr>
              <a:t>format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(</a:t>
            </a:r>
            <a:r>
              <a:rPr lang="en-US" dirty="0">
                <a:solidFill>
                  <a:srgbClr val="859900"/>
                </a:solidFill>
                <a:latin typeface="SourceCodePro"/>
              </a:rPr>
              <a:t>'</a:t>
            </a:r>
            <a:r>
              <a:rPr lang="en-US" dirty="0" err="1">
                <a:solidFill>
                  <a:srgbClr val="859900"/>
                </a:solidFill>
                <a:latin typeface="SourceCodePro"/>
              </a:rPr>
              <a:t>truetype</a:t>
            </a:r>
            <a:r>
              <a:rPr lang="en-US" dirty="0">
                <a:solidFill>
                  <a:srgbClr val="859900"/>
                </a:solidFill>
                <a:latin typeface="SourceCodePro"/>
              </a:rPr>
              <a:t>'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),          </a:t>
            </a:r>
            <a:r>
              <a:rPr lang="en-US" i="1" dirty="0">
                <a:solidFill>
                  <a:srgbClr val="586E75"/>
                </a:solidFill>
                <a:latin typeface="SourceCodePro"/>
              </a:rPr>
              <a:t>/* Safari, Android, iOS */</a:t>
            </a:r>
            <a:endParaRPr lang="en-US" dirty="0">
              <a:solidFill>
                <a:srgbClr val="535353"/>
              </a:solidFill>
              <a:latin typeface="SourceCodePro"/>
            </a:endParaRP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          </a:t>
            </a:r>
            <a:r>
              <a:rPr lang="en-US" dirty="0" err="1">
                <a:solidFill>
                  <a:srgbClr val="D33682"/>
                </a:solidFill>
                <a:latin typeface="SourceCodePro"/>
              </a:rPr>
              <a:t>url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(</a:t>
            </a:r>
            <a:r>
              <a:rPr lang="en-US" dirty="0">
                <a:solidFill>
                  <a:srgbClr val="859900"/>
                </a:solidFill>
                <a:latin typeface="SourceCodePro"/>
              </a:rPr>
              <a:t>'</a:t>
            </a:r>
            <a:r>
              <a:rPr lang="en-US" dirty="0" err="1">
                <a:solidFill>
                  <a:srgbClr val="859900"/>
                </a:solidFill>
                <a:latin typeface="SourceCodePro"/>
              </a:rPr>
              <a:t>webfont.svg#svgFontName</a:t>
            </a:r>
            <a:r>
              <a:rPr lang="en-US" dirty="0">
                <a:solidFill>
                  <a:srgbClr val="859900"/>
                </a:solidFill>
                <a:latin typeface="SourceCodePro"/>
              </a:rPr>
              <a:t>'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) </a:t>
            </a:r>
            <a:r>
              <a:rPr lang="en-US" dirty="0">
                <a:solidFill>
                  <a:srgbClr val="268BD2"/>
                </a:solidFill>
                <a:latin typeface="SourceCodePro"/>
              </a:rPr>
              <a:t>format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(</a:t>
            </a:r>
            <a:r>
              <a:rPr lang="en-US" dirty="0">
                <a:solidFill>
                  <a:srgbClr val="859900"/>
                </a:solidFill>
                <a:latin typeface="SourceCodePro"/>
              </a:rPr>
              <a:t>'</a:t>
            </a:r>
            <a:r>
              <a:rPr lang="en-US" dirty="0" err="1">
                <a:solidFill>
                  <a:srgbClr val="859900"/>
                </a:solidFill>
                <a:latin typeface="SourceCodePro"/>
              </a:rPr>
              <a:t>svg</a:t>
            </a:r>
            <a:r>
              <a:rPr lang="en-US" dirty="0">
                <a:solidFill>
                  <a:srgbClr val="859900"/>
                </a:solidFill>
                <a:latin typeface="SourceCodePro"/>
              </a:rPr>
              <a:t>'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);              </a:t>
            </a:r>
            <a:r>
              <a:rPr lang="en-US" i="1" dirty="0">
                <a:solidFill>
                  <a:srgbClr val="586E75"/>
                </a:solidFill>
                <a:latin typeface="SourceCodePro"/>
              </a:rPr>
              <a:t>/* Legacy iOS */</a:t>
            </a:r>
            <a:endParaRPr lang="en-US" dirty="0">
              <a:solidFill>
                <a:srgbClr val="535353"/>
              </a:solidFill>
              <a:latin typeface="SourceCodePr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1273" y="310984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AA198"/>
                </a:solidFill>
                <a:latin typeface="SourceCodePro"/>
              </a:rPr>
              <a:t> body {</a:t>
            </a:r>
          </a:p>
          <a:p>
            <a:r>
              <a:rPr lang="en-US" dirty="0">
                <a:solidFill>
                  <a:srgbClr val="2AA198"/>
                </a:solidFill>
                <a:latin typeface="SourceCodePro"/>
              </a:rPr>
              <a:t>        font-family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: '</a:t>
            </a:r>
            <a:r>
              <a:rPr lang="en-US" dirty="0" err="1">
                <a:solidFill>
                  <a:srgbClr val="535353"/>
                </a:solidFill>
                <a:latin typeface="SourceCodePro"/>
              </a:rPr>
              <a:t>MyWebFont</a:t>
            </a:r>
            <a:r>
              <a:rPr lang="en-US" dirty="0">
                <a:solidFill>
                  <a:srgbClr val="535353"/>
                </a:solidFill>
                <a:latin typeface="SourceCodePro"/>
              </a:rPr>
              <a:t>', Fallback, sans-serif;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    }</a:t>
            </a:r>
          </a:p>
          <a:p>
            <a:r>
              <a:rPr lang="en-US" dirty="0">
                <a:solidFill>
                  <a:srgbClr val="535353"/>
                </a:solidFill>
                <a:latin typeface="SourceCodePro"/>
              </a:rPr>
              <a:t>​</a:t>
            </a:r>
          </a:p>
        </p:txBody>
      </p:sp>
    </p:spTree>
    <p:extLst>
      <p:ext uri="{BB962C8B-B14F-4D97-AF65-F5344CB8AC3E}">
        <p14:creationId xmlns="" xmlns:p14="http://schemas.microsoft.com/office/powerpoint/2010/main" val="4669419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54598"/>
            <a:ext cx="9144000" cy="755015"/>
            <a:chOff x="0" y="0"/>
            <a:chExt cx="9144000" cy="755015"/>
          </a:xfrm>
        </p:grpSpPr>
        <p:sp>
          <p:nvSpPr>
            <p:cNvPr id="3" name="object 3"/>
            <p:cNvSpPr/>
            <p:nvPr/>
          </p:nvSpPr>
          <p:spPr>
            <a:xfrm>
              <a:off x="79247" y="103606"/>
              <a:ext cx="5847588" cy="6141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99770"/>
            </a:xfrm>
            <a:custGeom>
              <a:avLst/>
              <a:gdLst/>
              <a:ahLst/>
              <a:cxnLst/>
              <a:rect l="l" t="t" r="r" b="b"/>
              <a:pathLst>
                <a:path w="9144000" h="699770">
                  <a:moveTo>
                    <a:pt x="9144000" y="0"/>
                  </a:moveTo>
                  <a:lnTo>
                    <a:pt x="0" y="0"/>
                  </a:lnTo>
                  <a:lnTo>
                    <a:pt x="0" y="699515"/>
                  </a:lnTo>
                  <a:lnTo>
                    <a:pt x="9144000" y="69951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620" y="168020"/>
            <a:ext cx="548767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fontAlgn="base"/>
            <a:r>
              <a:rPr lang="en-US"/>
              <a:t>Useful links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86</a:t>
            </a:fld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/>
              <a:t>CONFIDENTIAL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B33F541-AEE8-4A0F-833B-AC4353BB08C9}"/>
              </a:ext>
            </a:extLst>
          </p:cNvPr>
          <p:cNvSpPr/>
          <p:nvPr/>
        </p:nvSpPr>
        <p:spPr>
          <a:xfrm>
            <a:off x="2286000" y="169458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1A9CB0"/>
                </a:solidFill>
                <a:latin typeface="source_sans_proregular"/>
                <a:hlinkClick r:id="rId4"/>
              </a:rPr>
              <a:t>Mozilla Developer Network (MDN)</a:t>
            </a:r>
            <a:endParaRPr lang="en-US">
              <a:solidFill>
                <a:srgbClr val="000000"/>
              </a:solidFill>
              <a:latin typeface="source_sans_proregular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1A9CB0"/>
                </a:solidFill>
                <a:latin typeface="source_sans_proregular"/>
                <a:hlinkClick r:id="rId5"/>
              </a:rPr>
              <a:t>CSS Validation Service</a:t>
            </a:r>
            <a:endParaRPr lang="en-US">
              <a:solidFill>
                <a:srgbClr val="000000"/>
              </a:solidFill>
              <a:latin typeface="source_sans_proregular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1A9CB0"/>
                </a:solidFill>
                <a:latin typeface="source_sans_proregular"/>
                <a:hlinkClick r:id="rId6"/>
              </a:rPr>
              <a:t>CSS CURRENT STATUS by W3C</a:t>
            </a:r>
            <a:endParaRPr lang="en-US">
              <a:solidFill>
                <a:srgbClr val="000000"/>
              </a:solidFill>
              <a:latin typeface="source_sans_proregular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1A9CB0"/>
                </a:solidFill>
                <a:latin typeface="source_sans_proregular"/>
                <a:hlinkClick r:id="rId7"/>
              </a:rPr>
              <a:t>Can I use - Browser's support checker</a:t>
            </a:r>
            <a:endParaRPr lang="en-US">
              <a:solidFill>
                <a:srgbClr val="000000"/>
              </a:solidFill>
              <a:latin typeface="source_sans_proregular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1A9CB0"/>
                </a:solidFill>
                <a:latin typeface="source_sans_proregular"/>
                <a:hlinkClick r:id="rId8"/>
              </a:rPr>
              <a:t>CSS Weekly Newsletter</a:t>
            </a:r>
            <a:endParaRPr lang="en-US">
              <a:solidFill>
                <a:srgbClr val="000000"/>
              </a:solidFill>
              <a:latin typeface="source_sans_proregular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1A9CB0"/>
                </a:solidFill>
                <a:latin typeface="source_sans_proregular"/>
                <a:hlinkClick r:id="rId9"/>
              </a:rPr>
              <a:t>Specificity Calculator</a:t>
            </a:r>
            <a:endParaRPr lang="en-US" b="0" i="0">
              <a:solidFill>
                <a:srgbClr val="000000"/>
              </a:solidFill>
              <a:effectLst/>
              <a:latin typeface="source_sans_proregula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065353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45720"/>
            <a:ext cx="9144000" cy="755015"/>
            <a:chOff x="0" y="0"/>
            <a:chExt cx="9144000" cy="755015"/>
          </a:xfrm>
        </p:grpSpPr>
        <p:sp>
          <p:nvSpPr>
            <p:cNvPr id="3" name="object 3"/>
            <p:cNvSpPr/>
            <p:nvPr/>
          </p:nvSpPr>
          <p:spPr>
            <a:xfrm>
              <a:off x="79247" y="103606"/>
              <a:ext cx="5847588" cy="6141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99770"/>
            </a:xfrm>
            <a:custGeom>
              <a:avLst/>
              <a:gdLst/>
              <a:ahLst/>
              <a:cxnLst/>
              <a:rect l="l" t="t" r="r" b="b"/>
              <a:pathLst>
                <a:path w="9144000" h="699770">
                  <a:moveTo>
                    <a:pt x="9144000" y="0"/>
                  </a:moveTo>
                  <a:lnTo>
                    <a:pt x="0" y="0"/>
                  </a:lnTo>
                  <a:lnTo>
                    <a:pt x="0" y="699515"/>
                  </a:lnTo>
                  <a:lnTo>
                    <a:pt x="9144000" y="69951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620" y="168020"/>
            <a:ext cx="548767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/>
              <a:t>Games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87</a:t>
            </a:fld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"/>
              <a:t>CONFIDENTIAL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69E1376-2EED-4439-9A9B-824744BD5C60}"/>
              </a:ext>
            </a:extLst>
          </p:cNvPr>
          <p:cNvSpPr/>
          <p:nvPr/>
        </p:nvSpPr>
        <p:spPr>
          <a:xfrm>
            <a:off x="457200" y="1047750"/>
            <a:ext cx="2672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4"/>
              </a:rPr>
              <a:t>https://flukeout.github.io/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EB670D8-292B-4A77-BE0E-4C6822156619}"/>
              </a:ext>
            </a:extLst>
          </p:cNvPr>
          <p:cNvSpPr/>
          <p:nvPr/>
        </p:nvSpPr>
        <p:spPr>
          <a:xfrm>
            <a:off x="439214" y="1423417"/>
            <a:ext cx="2708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5"/>
              </a:rPr>
              <a:t>https://flexboxfroggy.com/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7850710-23E4-400C-B6CB-4BDE81EEEA90}"/>
              </a:ext>
            </a:extLst>
          </p:cNvPr>
          <p:cNvSpPr/>
          <p:nvPr/>
        </p:nvSpPr>
        <p:spPr>
          <a:xfrm>
            <a:off x="439214" y="1784585"/>
            <a:ext cx="2745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6"/>
              </a:rPr>
              <a:t>https://cssgridgarden.com/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1315DBE-49C4-4369-BF7D-6635F9701B12}"/>
              </a:ext>
            </a:extLst>
          </p:cNvPr>
          <p:cNvSpPr/>
          <p:nvPr/>
        </p:nvSpPr>
        <p:spPr>
          <a:xfrm>
            <a:off x="439214" y="2145753"/>
            <a:ext cx="2965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7"/>
              </a:rPr>
              <a:t>https://rupl.github.io/unfold/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978388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>
            <a:extLst>
              <a:ext uri="{FF2B5EF4-FFF2-40B4-BE49-F238E27FC236}">
                <a16:creationId xmlns:a16="http://schemas.microsoft.com/office/drawing/2014/main" xmlns="" id="{761EBB77-5A7C-4F1F-8DA2-207E6D199012}"/>
              </a:ext>
            </a:extLst>
          </p:cNvPr>
          <p:cNvGrpSpPr/>
          <p:nvPr/>
        </p:nvGrpSpPr>
        <p:grpSpPr>
          <a:xfrm>
            <a:off x="0" y="-54598"/>
            <a:ext cx="9144000" cy="755015"/>
            <a:chOff x="0" y="0"/>
            <a:chExt cx="9144000" cy="755015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xmlns="" id="{A6FC20B9-DF8D-47B1-BDA9-07D45032BDD2}"/>
                </a:ext>
              </a:extLst>
            </p:cNvPr>
            <p:cNvSpPr/>
            <p:nvPr/>
          </p:nvSpPr>
          <p:spPr>
            <a:xfrm>
              <a:off x="79247" y="103606"/>
              <a:ext cx="5847588" cy="6141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xmlns="" id="{A1CFC57A-F693-4EDA-97E7-F96513010DD7}"/>
                </a:ext>
              </a:extLst>
            </p:cNvPr>
            <p:cNvSpPr/>
            <p:nvPr/>
          </p:nvSpPr>
          <p:spPr>
            <a:xfrm>
              <a:off x="0" y="0"/>
              <a:ext cx="9144000" cy="699770"/>
            </a:xfrm>
            <a:custGeom>
              <a:avLst/>
              <a:gdLst/>
              <a:ahLst/>
              <a:cxnLst/>
              <a:rect l="l" t="t" r="r" b="b"/>
              <a:pathLst>
                <a:path w="9144000" h="699770">
                  <a:moveTo>
                    <a:pt x="9144000" y="0"/>
                  </a:moveTo>
                  <a:lnTo>
                    <a:pt x="0" y="0"/>
                  </a:lnTo>
                  <a:lnTo>
                    <a:pt x="0" y="699515"/>
                  </a:lnTo>
                  <a:lnTo>
                    <a:pt x="9144000" y="69951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251E9-4C44-4319-B7C0-0268DE03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0" y="168020"/>
            <a:ext cx="8620759" cy="307777"/>
          </a:xfrm>
        </p:spPr>
        <p:txBody>
          <a:bodyPr/>
          <a:lstStyle/>
          <a:p>
            <a:r>
              <a:rPr lang="en-US"/>
              <a:t>FE Online UA Training Course Feedback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23EE76-D5B4-4443-B9A3-A767AF972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1352550"/>
            <a:ext cx="6934200" cy="2154436"/>
          </a:xfrm>
        </p:spPr>
        <p:txBody>
          <a:bodyPr/>
          <a:lstStyle/>
          <a:p>
            <a:r>
              <a:rPr lang="en-US"/>
              <a:t>I hope that you will find this material useful.</a:t>
            </a:r>
          </a:p>
          <a:p>
            <a:endParaRPr lang="en-US"/>
          </a:p>
          <a:p>
            <a:r>
              <a:rPr lang="en-US"/>
              <a:t>If you find errors or inaccuracies in this material or know how to improve it, please report on to the electronic address:</a:t>
            </a:r>
          </a:p>
          <a:p>
            <a:endParaRPr lang="en-US"/>
          </a:p>
          <a:p>
            <a:r>
              <a:rPr lang="en-US"/>
              <a:t> serhii_shcherbak@epam.com</a:t>
            </a:r>
          </a:p>
          <a:p>
            <a:endParaRPr lang="en-US"/>
          </a:p>
          <a:p>
            <a:r>
              <a:rPr lang="en-US"/>
              <a:t>With the note [FE Online UA Training Course Feedback]</a:t>
            </a:r>
          </a:p>
          <a:p>
            <a:endParaRPr lang="en-US"/>
          </a:p>
          <a:p>
            <a:r>
              <a:rPr lang="en-US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xmlns="" val="316713282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40775" y="4939115"/>
            <a:ext cx="106680" cy="118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15"/>
              </a:lnSpc>
            </a:pPr>
            <a:r>
              <a:rPr sz="800" spc="-5">
                <a:solidFill>
                  <a:srgbClr val="CCCCCC"/>
                </a:solidFill>
                <a:latin typeface="Trebuchet MS"/>
                <a:cs typeface="Trebuchet MS"/>
              </a:rPr>
              <a:t>32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9452" y="4960698"/>
            <a:ext cx="509270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85"/>
              </a:lnSpc>
            </a:pPr>
            <a:r>
              <a:rPr sz="600" spc="10">
                <a:solidFill>
                  <a:srgbClr val="CCCCCC"/>
                </a:solidFill>
                <a:latin typeface="Trebuchet MS"/>
                <a:cs typeface="Trebuchet MS"/>
              </a:rPr>
              <a:t>C</a:t>
            </a:r>
            <a:r>
              <a:rPr sz="600" spc="15">
                <a:solidFill>
                  <a:srgbClr val="CCCCCC"/>
                </a:solidFill>
                <a:latin typeface="Trebuchet MS"/>
                <a:cs typeface="Trebuchet MS"/>
              </a:rPr>
              <a:t>O</a:t>
            </a:r>
            <a:r>
              <a:rPr sz="600" spc="10">
                <a:solidFill>
                  <a:srgbClr val="CCCCCC"/>
                </a:solidFill>
                <a:latin typeface="Trebuchet MS"/>
                <a:cs typeface="Trebuchet MS"/>
              </a:rPr>
              <a:t>N</a:t>
            </a:r>
            <a:r>
              <a:rPr sz="600" spc="5">
                <a:solidFill>
                  <a:srgbClr val="CCCCCC"/>
                </a:solidFill>
                <a:latin typeface="Trebuchet MS"/>
                <a:cs typeface="Trebuchet MS"/>
              </a:rPr>
              <a:t>F</a:t>
            </a:r>
            <a:r>
              <a:rPr sz="600" spc="10">
                <a:solidFill>
                  <a:srgbClr val="CCCCCC"/>
                </a:solidFill>
                <a:latin typeface="Trebuchet MS"/>
                <a:cs typeface="Trebuchet MS"/>
              </a:rPr>
              <a:t>I</a:t>
            </a:r>
            <a:r>
              <a:rPr sz="600" spc="15">
                <a:solidFill>
                  <a:srgbClr val="CCCCCC"/>
                </a:solidFill>
                <a:latin typeface="Trebuchet MS"/>
                <a:cs typeface="Trebuchet MS"/>
              </a:rPr>
              <a:t>D</a:t>
            </a:r>
            <a:r>
              <a:rPr sz="600" spc="10">
                <a:solidFill>
                  <a:srgbClr val="CCCCCC"/>
                </a:solidFill>
                <a:latin typeface="Trebuchet MS"/>
                <a:cs typeface="Trebuchet MS"/>
              </a:rPr>
              <a:t>ENTI</a:t>
            </a:r>
            <a:r>
              <a:rPr sz="600" spc="5">
                <a:solidFill>
                  <a:srgbClr val="CCCCCC"/>
                </a:solidFill>
                <a:latin typeface="Trebuchet MS"/>
                <a:cs typeface="Trebuchet MS"/>
              </a:rPr>
              <a:t>A</a:t>
            </a:r>
            <a:r>
              <a:rPr sz="600">
                <a:solidFill>
                  <a:srgbClr val="CCCCCC"/>
                </a:solidFill>
                <a:latin typeface="Trebuchet MS"/>
                <a:cs typeface="Trebuchet MS"/>
              </a:rPr>
              <a:t>L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3816" y="4940808"/>
            <a:ext cx="0" cy="123825"/>
          </a:xfrm>
          <a:custGeom>
            <a:avLst/>
            <a:gdLst/>
            <a:ahLst/>
            <a:cxnLst/>
            <a:rect l="l" t="t" r="r" b="b"/>
            <a:pathLst>
              <a:path h="123825">
                <a:moveTo>
                  <a:pt x="0" y="0"/>
                </a:moveTo>
                <a:lnTo>
                  <a:pt x="0" y="123443"/>
                </a:lnTo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6" name="object 6"/>
            <p:cNvSpPr/>
            <p:nvPr/>
          </p:nvSpPr>
          <p:spPr>
            <a:xfrm>
              <a:off x="231647" y="4931664"/>
              <a:ext cx="477012" cy="1691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3999" cy="51434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595883"/>
              <a:ext cx="2251075" cy="647700"/>
            </a:xfrm>
            <a:custGeom>
              <a:avLst/>
              <a:gdLst/>
              <a:ahLst/>
              <a:cxnLst/>
              <a:rect l="l" t="t" r="r" b="b"/>
              <a:pathLst>
                <a:path w="2251075" h="647700">
                  <a:moveTo>
                    <a:pt x="2250948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2250948" y="647700"/>
                  </a:lnTo>
                  <a:lnTo>
                    <a:pt x="2250948" y="0"/>
                  </a:lnTo>
                  <a:close/>
                </a:path>
              </a:pathLst>
            </a:custGeom>
            <a:solidFill>
              <a:srgbClr val="2EC2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97965" y="616077"/>
            <a:ext cx="9283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>
                <a:solidFill>
                  <a:srgbClr val="FFFFFF"/>
                </a:solidFill>
                <a:latin typeface="Trebuchet MS"/>
                <a:cs typeface="Trebuchet MS"/>
              </a:rPr>
              <a:t>Q&amp;A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10000" y="3790950"/>
            <a:ext cx="285064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">
                <a:solidFill>
                  <a:srgbClr val="FFFFFF"/>
                </a:solidFill>
                <a:latin typeface="Trebuchet MS"/>
                <a:cs typeface="Trebuchet MS"/>
              </a:rPr>
              <a:t>UA </a:t>
            </a:r>
            <a:r>
              <a:rPr sz="1400" b="1" spc="-5">
                <a:solidFill>
                  <a:srgbClr val="FFFFFF"/>
                </a:solidFill>
                <a:latin typeface="Trebuchet MS"/>
                <a:cs typeface="Trebuchet MS"/>
              </a:rPr>
              <a:t>Frontend</a:t>
            </a:r>
            <a:r>
              <a:rPr lang="en-US" sz="1400" b="1" spc="-5">
                <a:solidFill>
                  <a:srgbClr val="FFFFFF"/>
                </a:solidFill>
                <a:latin typeface="Trebuchet MS"/>
                <a:cs typeface="Trebuchet MS"/>
              </a:rPr>
              <a:t> Online </a:t>
            </a:r>
            <a:r>
              <a:rPr sz="1400" b="1">
                <a:solidFill>
                  <a:srgbClr val="FFFFFF"/>
                </a:solidFill>
                <a:latin typeface="Trebuchet MS"/>
                <a:cs typeface="Trebuchet MS"/>
              </a:rPr>
              <a:t>LAB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8627"/>
              </a:srgbClr>
            </a:outerShdw>
          </a:effectLst>
        </p:spPr>
        <p:txBody>
          <a:bodyPr spcFirstLastPara="1" wrap="square" lIns="205725" tIns="25706" rIns="51431" bIns="25706" anchor="ctr" anchorCtr="0">
            <a:noAutofit/>
          </a:bodyPr>
          <a:lstStyle/>
          <a:p>
            <a:pPr marL="0" indent="0" rtl="0">
              <a:spcBef>
                <a:spcPts val="0"/>
              </a:spcBef>
            </a:pPr>
            <a:r>
              <a:rPr lang="en-US"/>
              <a:t>CSS Style Guide</a:t>
            </a:r>
            <a:endParaRPr/>
          </a:p>
        </p:txBody>
      </p:sp>
      <p:sp>
        <p:nvSpPr>
          <p:cNvPr id="201" name="Google Shape;201;p8"/>
          <p:cNvSpPr txBox="1">
            <a:spLocks noGrp="1"/>
          </p:cNvSpPr>
          <p:nvPr>
            <p:ph type="body" idx="2"/>
          </p:nvPr>
        </p:nvSpPr>
        <p:spPr>
          <a:xfrm>
            <a:off x="352474" y="1078992"/>
            <a:ext cx="4068299" cy="338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0" indent="0" rtl="0">
              <a:buClr>
                <a:srgbClr val="669900"/>
              </a:buClr>
            </a:pPr>
            <a:r>
              <a:rPr lang="en-US" sz="18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.avatar</a:t>
            </a:r>
            <a:r>
              <a:rPr lang="en-US" sz="18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/>
          </a:p>
          <a:p>
            <a:pPr marL="0" indent="0" rtl="0">
              <a:buClr>
                <a:srgbClr val="24292E"/>
              </a:buClr>
            </a:pPr>
            <a:r>
              <a:rPr lang="en-US" sz="18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border-radius</a:t>
            </a:r>
            <a:r>
              <a:rPr lang="en-US" sz="18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-US" sz="18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/>
          </a:p>
          <a:p>
            <a:pPr marL="0" indent="0" rtl="0">
              <a:buClr>
                <a:srgbClr val="24292E"/>
              </a:buClr>
            </a:pPr>
            <a:r>
              <a:rPr lang="en-US" sz="18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en-US" sz="18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lang="en-US" sz="18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solid white</a:t>
            </a:r>
            <a:r>
              <a:rPr lang="en-US" sz="18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 sz="1800"/>
          </a:p>
          <a:p>
            <a:pPr marL="0" indent="0" rtl="0">
              <a:buClr>
                <a:srgbClr val="669900"/>
              </a:buClr>
            </a:pPr>
            <a:r>
              <a:rPr lang="en-US" sz="18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.no, .nope, .</a:t>
            </a:r>
            <a:r>
              <a:rPr lang="en-US" sz="1800" err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not_good</a:t>
            </a:r>
            <a:r>
              <a:rPr lang="en-US" sz="18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/>
          </a:p>
          <a:p>
            <a:pPr marL="0" indent="0" rtl="0">
              <a:buClr>
                <a:srgbClr val="24292E"/>
              </a:buClr>
            </a:pPr>
            <a:r>
              <a:rPr lang="en-US" sz="18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// ...</a:t>
            </a:r>
            <a:endParaRPr sz="1800"/>
          </a:p>
          <a:p>
            <a:pPr marL="0" indent="0" rtl="0">
              <a:buClr>
                <a:srgbClr val="24292E"/>
              </a:buClr>
            </a:pPr>
            <a:r>
              <a:rPr lang="en-US" sz="18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  <a:p>
            <a:pPr marL="0" indent="0" rtl="0">
              <a:buClr>
                <a:srgbClr val="669900"/>
              </a:buClr>
            </a:pPr>
            <a:r>
              <a:rPr lang="en-US" sz="18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#lol-no </a:t>
            </a:r>
            <a:r>
              <a:rPr lang="en-US" sz="18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/>
          </a:p>
          <a:p>
            <a:pPr marL="0" indent="0" rtl="0">
              <a:buClr>
                <a:srgbClr val="24292E"/>
              </a:buClr>
            </a:pPr>
            <a:r>
              <a:rPr lang="en-US" sz="18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// ...</a:t>
            </a:r>
            <a:endParaRPr sz="1800"/>
          </a:p>
          <a:p>
            <a:pPr marL="0" indent="0" rtl="0">
              <a:buClr>
                <a:srgbClr val="24292E"/>
              </a:buClr>
            </a:pPr>
            <a:r>
              <a:rPr lang="en-US" sz="18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  <a:p>
            <a:pPr marL="0" indent="0" rtl="0"/>
            <a:endParaRPr sz="1800"/>
          </a:p>
        </p:txBody>
      </p:sp>
      <p:sp>
        <p:nvSpPr>
          <p:cNvPr id="202" name="Google Shape;202;p8"/>
          <p:cNvSpPr/>
          <p:nvPr/>
        </p:nvSpPr>
        <p:spPr>
          <a:xfrm>
            <a:off x="5220072" y="1137514"/>
            <a:ext cx="3564396" cy="3329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lnSpc>
                <a:spcPct val="107000"/>
              </a:lnSpc>
              <a:buClr>
                <a:srgbClr val="000000"/>
              </a:buClr>
              <a:buSzPts val="2400"/>
            </a:pP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.avatar </a:t>
            </a:r>
            <a:r>
              <a:rPr lang="en-US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07000"/>
              </a:lnSpc>
              <a:buClr>
                <a:srgbClr val="000000"/>
              </a:buClr>
              <a:buSzPts val="2400"/>
            </a:pPr>
            <a:r>
              <a:rPr lang="en-US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border-radius</a:t>
            </a:r>
            <a:r>
              <a:rPr lang="en-US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-US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07000"/>
              </a:lnSpc>
              <a:buClr>
                <a:srgbClr val="000000"/>
              </a:buClr>
              <a:buSzPts val="2400"/>
            </a:pPr>
            <a:r>
              <a:rPr lang="en-US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en-US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px solid</a:t>
            </a:r>
            <a:r>
              <a:rPr lang="en-US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white</a:t>
            </a:r>
            <a:r>
              <a:rPr lang="en-US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07000"/>
              </a:lnSpc>
              <a:buClr>
                <a:srgbClr val="000000"/>
              </a:buClr>
              <a:buSzPts val="2400"/>
            </a:pPr>
            <a:r>
              <a:rPr lang="en-US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07000"/>
              </a:lnSpc>
              <a:buClr>
                <a:srgbClr val="000000"/>
              </a:buClr>
              <a:buSzPts val="2400"/>
            </a:pPr>
            <a:r>
              <a:rPr lang="en-US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07000"/>
              </a:lnSpc>
              <a:buClr>
                <a:srgbClr val="000000"/>
              </a:buClr>
              <a:buSzPts val="2400"/>
            </a:pP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.one,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07000"/>
              </a:lnSpc>
              <a:buClr>
                <a:srgbClr val="000000"/>
              </a:buClr>
              <a:buSzPts val="2400"/>
            </a:pP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.selector,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07000"/>
              </a:lnSpc>
              <a:buClr>
                <a:srgbClr val="000000"/>
              </a:buClr>
              <a:buSzPts val="2400"/>
            </a:pPr>
            <a:r>
              <a:rPr lang="en-US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.per-line </a:t>
            </a:r>
            <a:r>
              <a:rPr lang="en-US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07000"/>
              </a:lnSpc>
              <a:buClr>
                <a:srgbClr val="000000"/>
              </a:buClr>
              <a:buSzPts val="2400"/>
            </a:pPr>
            <a:r>
              <a:rPr lang="en-US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// ...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07000"/>
              </a:lnSpc>
              <a:buClr>
                <a:srgbClr val="000000"/>
              </a:buClr>
              <a:buSzPts val="2400"/>
            </a:pPr>
            <a:r>
              <a:rPr lang="en-US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8" descr="Картинки по запросу ok"/>
          <p:cNvPicPr preferRelativeResize="0"/>
          <p:nvPr/>
        </p:nvPicPr>
        <p:blipFill rotWithShape="1">
          <a:blip r:embed="rId3" cstate="print">
            <a:alphaModFix/>
          </a:blip>
          <a:srcRect r="49723"/>
          <a:stretch/>
        </p:blipFill>
        <p:spPr>
          <a:xfrm>
            <a:off x="7562643" y="2826872"/>
            <a:ext cx="1075991" cy="105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8" descr="Картинки по запросу ok"/>
          <p:cNvPicPr preferRelativeResize="0"/>
          <p:nvPr/>
        </p:nvPicPr>
        <p:blipFill rotWithShape="1">
          <a:blip r:embed="rId4" cstate="print">
            <a:alphaModFix/>
          </a:blip>
          <a:srcRect l="50638"/>
          <a:stretch/>
        </p:blipFill>
        <p:spPr>
          <a:xfrm>
            <a:off x="3329862" y="2802224"/>
            <a:ext cx="1101570" cy="1053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48947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0BA6A57A0C7F4FB0EAB71172BC9BE1" ma:contentTypeVersion="3" ma:contentTypeDescription="Create a new document." ma:contentTypeScope="" ma:versionID="343a9afd59a1e67aaf994a9f5ba9796a">
  <xsd:schema xmlns:xsd="http://www.w3.org/2001/XMLSchema" xmlns:xs="http://www.w3.org/2001/XMLSchema" xmlns:p="http://schemas.microsoft.com/office/2006/metadata/properties" xmlns:ns2="c79181a3-adaa-421d-bfd3-b7c96289de61" targetNamespace="http://schemas.microsoft.com/office/2006/metadata/properties" ma:root="true" ma:fieldsID="375f419a56aa04f2c8a413184285622a" ns2:_="">
    <xsd:import namespace="c79181a3-adaa-421d-bfd3-b7c96289de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9181a3-adaa-421d-bfd3-b7c96289de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BD5EBD-C025-40FC-944E-59A15466C492}">
  <ds:schemaRefs>
    <ds:schemaRef ds:uri="c79181a3-adaa-421d-bfd3-b7c96289de6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CD261FB-9BF3-4E86-B6A9-E2A45BEEECF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91C9BB6-0374-457F-9A81-0C37B072E2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</TotalTime>
  <Words>5298</Words>
  <Application>Microsoft Office PowerPoint</Application>
  <PresentationFormat>Экран (16:9)</PresentationFormat>
  <Paragraphs>1356</Paragraphs>
  <Slides>89</Slides>
  <Notes>89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89</vt:i4>
      </vt:variant>
    </vt:vector>
  </HeadingPairs>
  <TitlesOfParts>
    <vt:vector size="90" baseType="lpstr">
      <vt:lpstr>Office Theme</vt:lpstr>
      <vt:lpstr>CSS Basics</vt:lpstr>
      <vt:lpstr>AGENDA</vt:lpstr>
      <vt:lpstr>CSS definitions</vt:lpstr>
      <vt:lpstr>The basic syntax of CSS</vt:lpstr>
      <vt:lpstr>CSS Style Guide</vt:lpstr>
      <vt:lpstr>CSS Style Guide</vt:lpstr>
      <vt:lpstr>Слайд 7</vt:lpstr>
      <vt:lpstr>Слайд 8</vt:lpstr>
      <vt:lpstr>Слайд 9</vt:lpstr>
      <vt:lpstr>Слайд 10</vt:lpstr>
      <vt:lpstr>How to add styles to the page. External style </vt:lpstr>
      <vt:lpstr>How to add styles to the page. Global page styles </vt:lpstr>
      <vt:lpstr>How to add styles to the page. Tags inner styles </vt:lpstr>
      <vt:lpstr>How to add styles to the page. Import of styles </vt:lpstr>
      <vt:lpstr>How to add styles to the page</vt:lpstr>
      <vt:lpstr>Specify the type of media. @import</vt:lpstr>
      <vt:lpstr>Device types</vt:lpstr>
      <vt:lpstr>Specify the type of media. @media</vt:lpstr>
      <vt:lpstr>Specify the type of media. Attribute “media” </vt:lpstr>
      <vt:lpstr>Слайд 20</vt:lpstr>
      <vt:lpstr>Слайд 21</vt:lpstr>
      <vt:lpstr>Слайд 22</vt:lpstr>
      <vt:lpstr>Слайд 23</vt:lpstr>
      <vt:lpstr>CSS Variables</vt:lpstr>
      <vt:lpstr>Слайд 25</vt:lpstr>
      <vt:lpstr>Слайд 26</vt:lpstr>
      <vt:lpstr>Main types of style properties </vt:lpstr>
      <vt:lpstr>Слайд 28</vt:lpstr>
      <vt:lpstr>Слайд 29</vt:lpstr>
      <vt:lpstr>Descendant Selectors</vt:lpstr>
      <vt:lpstr>Adjacent Sibling Selector (one next)</vt:lpstr>
      <vt:lpstr>General Sibling Selector (all next)</vt:lpstr>
      <vt:lpstr>Child Selector </vt:lpstr>
      <vt:lpstr>Слайд 34</vt:lpstr>
      <vt:lpstr>Attributes selectors</vt:lpstr>
      <vt:lpstr>Advanced attributes selectors</vt:lpstr>
      <vt:lpstr>Слайд 37</vt:lpstr>
      <vt:lpstr>Слайд 38</vt:lpstr>
      <vt:lpstr>Pseudoclasses </vt:lpstr>
      <vt:lpstr>Слайд 40</vt:lpstr>
      <vt:lpstr>Pseudoelements</vt:lpstr>
      <vt:lpstr>Слайд 42</vt:lpstr>
      <vt:lpstr>Слайд 43</vt:lpstr>
      <vt:lpstr>Grouping</vt:lpstr>
      <vt:lpstr>!important</vt:lpstr>
      <vt:lpstr>Слайд 46</vt:lpstr>
      <vt:lpstr>Cascading</vt:lpstr>
      <vt:lpstr>Слайд 48</vt:lpstr>
      <vt:lpstr>Слайд 49</vt:lpstr>
      <vt:lpstr>Selector’s weight</vt:lpstr>
      <vt:lpstr>Слайд 51</vt:lpstr>
      <vt:lpstr>Слайд 52</vt:lpstr>
      <vt:lpstr>Слайд 53</vt:lpstr>
      <vt:lpstr>Слайд 54</vt:lpstr>
      <vt:lpstr>Reset | Normalize</vt:lpstr>
      <vt:lpstr>Reset</vt:lpstr>
      <vt:lpstr>Reset </vt:lpstr>
      <vt:lpstr>Слайд 58</vt:lpstr>
      <vt:lpstr>Слайд 59</vt:lpstr>
      <vt:lpstr>Слайд 60</vt:lpstr>
      <vt:lpstr>Слайд 61</vt:lpstr>
      <vt:lpstr>Слайд 62</vt:lpstr>
      <vt:lpstr>Слайд 63</vt:lpstr>
      <vt:lpstr>Слайд 64</vt:lpstr>
      <vt:lpstr>Слайд 65</vt:lpstr>
      <vt:lpstr>Слайд 66</vt:lpstr>
      <vt:lpstr>Слайд 67</vt:lpstr>
      <vt:lpstr>Слайд 68</vt:lpstr>
      <vt:lpstr>Font</vt:lpstr>
      <vt:lpstr>Слайд 70</vt:lpstr>
      <vt:lpstr>Слайд 71</vt:lpstr>
      <vt:lpstr>Слайд 72</vt:lpstr>
      <vt:lpstr>Слайд 73</vt:lpstr>
      <vt:lpstr>Слайд 74</vt:lpstr>
      <vt:lpstr>Слайд 75</vt:lpstr>
      <vt:lpstr>Слайд 76</vt:lpstr>
      <vt:lpstr>Слайд 77</vt:lpstr>
      <vt:lpstr>Слайд 78</vt:lpstr>
      <vt:lpstr>Слайд 79</vt:lpstr>
      <vt:lpstr>Слайд 80</vt:lpstr>
      <vt:lpstr>Слайд 81</vt:lpstr>
      <vt:lpstr>Слайд 82</vt:lpstr>
      <vt:lpstr>Слайд 83</vt:lpstr>
      <vt:lpstr>Слайд 84</vt:lpstr>
      <vt:lpstr>Слайд 85</vt:lpstr>
      <vt:lpstr>Useful links</vt:lpstr>
      <vt:lpstr>Games</vt:lpstr>
      <vt:lpstr>FE Online UA Training Course Feedback</vt:lpstr>
      <vt:lpstr>Слайд 89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orgmarketingbrandbaselineteam@epam.com</dc:creator>
  <cp:lastModifiedBy>Дарья Дарья</cp:lastModifiedBy>
  <cp:revision>304</cp:revision>
  <dcterms:created xsi:type="dcterms:W3CDTF">2020-03-27T16:35:43Z</dcterms:created>
  <dcterms:modified xsi:type="dcterms:W3CDTF">2021-02-26T10:52:37Z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2019-09-03T00:00:00Z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2020-03-27T00:00:00Z</vt:filetime>
  </property>
  <property fmtid="{D5CDD505-2E9C-101B-9397-08002B2CF9AE}" pid="5" name="ContentTypeId">
    <vt:lpwstr>0x0101009D0BA6A57A0C7F4FB0EAB71172BC9BE1</vt:lpwstr>
  </property>
</Properties>
</file>