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 id="270" r:id="rId38"/>
    <p:sldId id="271" r:id="rId39"/>
    <p:sldId id="272" r:id="rId40"/>
    <p:sldId id="273" r:id="rId41"/>
    <p:sldId id="274" r:id="rId42"/>
    <p:sldId id="275" r:id="rId43"/>
    <p:sldId id="276" r:id="rId44"/>
    <p:sldId id="277" r:id="rId45"/>
    <p:sldId id="278" r:id="rId46"/>
    <p:sldId id="279" r:id="rId47"/>
    <p:sldId id="280" r:id="rId48"/>
    <p:sldId id="281" r:id="rId49"/>
    <p:sldId id="282" r:id="rId5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Light" charset="1" panose="020B0306030504020204"/>
      <p:regular r:id="rId10"/>
    </p:embeddedFont>
    <p:embeddedFont>
      <p:font typeface="Open Sans Light Bold" charset="1" panose="020B0806030504020204"/>
      <p:regular r:id="rId11"/>
    </p:embeddedFont>
    <p:embeddedFont>
      <p:font typeface="Open Sans Light Italics" charset="1" panose="020B0306030504020204"/>
      <p:regular r:id="rId12"/>
    </p:embeddedFont>
    <p:embeddedFont>
      <p:font typeface="Open Sans Light Bold Italics" charset="1" panose="020B0806030504020204"/>
      <p:regular r:id="rId13"/>
    </p:embeddedFont>
    <p:embeddedFont>
      <p:font typeface="Radley" charset="1" panose="00000500000000000000"/>
      <p:regular r:id="rId14"/>
    </p:embeddedFont>
    <p:embeddedFont>
      <p:font typeface="Radley Italics" charset="1" panose="00000500000000000000"/>
      <p:regular r:id="rId15"/>
    </p:embeddedFont>
    <p:embeddedFont>
      <p:font typeface="Open Sauce Light" charset="1" panose="00000400000000000000"/>
      <p:regular r:id="rId16"/>
    </p:embeddedFont>
    <p:embeddedFont>
      <p:font typeface="Open Sauce Light Bold" charset="1" panose="00000600000000000000"/>
      <p:regular r:id="rId17"/>
    </p:embeddedFont>
    <p:embeddedFont>
      <p:font typeface="Open Sauce Light Italics" charset="1" panose="00000400000000000000"/>
      <p:regular r:id="rId18"/>
    </p:embeddedFont>
    <p:embeddedFont>
      <p:font typeface="Open Sauce Light Bold Italics" charset="1" panose="00000600000000000000"/>
      <p:regular r:id="rId19"/>
    </p:embeddedFont>
    <p:embeddedFont>
      <p:font typeface="Open Sauce" charset="1" panose="00000500000000000000"/>
      <p:regular r:id="rId20"/>
    </p:embeddedFont>
    <p:embeddedFont>
      <p:font typeface="Open Sauce Bold" charset="1" panose="00000800000000000000"/>
      <p:regular r:id="rId21"/>
    </p:embeddedFont>
    <p:embeddedFont>
      <p:font typeface="Open Sauce Italics" charset="1" panose="00000500000000000000"/>
      <p:regular r:id="rId22"/>
    </p:embeddedFont>
    <p:embeddedFont>
      <p:font typeface="Open Sauce Bold Italics" charset="1" panose="000008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slides/slide11.xml" Type="http://schemas.openxmlformats.org/officeDocument/2006/relationships/slide"/><Relationship Id="rId35" Target="slides/slide12.xml" Type="http://schemas.openxmlformats.org/officeDocument/2006/relationships/slide"/><Relationship Id="rId36" Target="slides/slide13.xml" Type="http://schemas.openxmlformats.org/officeDocument/2006/relationships/slide"/><Relationship Id="rId37" Target="slides/slide14.xml" Type="http://schemas.openxmlformats.org/officeDocument/2006/relationships/slide"/><Relationship Id="rId38" Target="slides/slide15.xml" Type="http://schemas.openxmlformats.org/officeDocument/2006/relationships/slide"/><Relationship Id="rId39" Target="slides/slide16.xml" Type="http://schemas.openxmlformats.org/officeDocument/2006/relationships/slide"/><Relationship Id="rId4" Target="theme/theme1.xml" Type="http://schemas.openxmlformats.org/officeDocument/2006/relationships/theme"/><Relationship Id="rId40" Target="slides/slide17.xml" Type="http://schemas.openxmlformats.org/officeDocument/2006/relationships/slide"/><Relationship Id="rId41" Target="slides/slide18.xml" Type="http://schemas.openxmlformats.org/officeDocument/2006/relationships/slide"/><Relationship Id="rId42" Target="slides/slide19.xml" Type="http://schemas.openxmlformats.org/officeDocument/2006/relationships/slide"/><Relationship Id="rId43" Target="slides/slide20.xml" Type="http://schemas.openxmlformats.org/officeDocument/2006/relationships/slide"/><Relationship Id="rId44" Target="slides/slide21.xml" Type="http://schemas.openxmlformats.org/officeDocument/2006/relationships/slide"/><Relationship Id="rId45" Target="slides/slide22.xml" Type="http://schemas.openxmlformats.org/officeDocument/2006/relationships/slide"/><Relationship Id="rId46" Target="slides/slide23.xml" Type="http://schemas.openxmlformats.org/officeDocument/2006/relationships/slide"/><Relationship Id="rId47" Target="slides/slide24.xml" Type="http://schemas.openxmlformats.org/officeDocument/2006/relationships/slide"/><Relationship Id="rId48" Target="slides/slide25.xml" Type="http://schemas.openxmlformats.org/officeDocument/2006/relationships/slide"/><Relationship Id="rId49" Target="slides/slide26.xml" Type="http://schemas.openxmlformats.org/officeDocument/2006/relationships/slide"/><Relationship Id="rId5" Target="tableStyles.xml" Type="http://schemas.openxmlformats.org/officeDocument/2006/relationships/tableStyles"/><Relationship Id="rId50" Target="slides/slide27.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4.png" Type="http://schemas.openxmlformats.org/officeDocument/2006/relationships/image"/><Relationship Id="rId5" Target="../media/image25.png" Type="http://schemas.openxmlformats.org/officeDocument/2006/relationships/image"/><Relationship Id="rId6" Target="../media/image2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7.png" Type="http://schemas.openxmlformats.org/officeDocument/2006/relationships/image"/><Relationship Id="rId5" Target="../media/image2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7.png" Type="http://schemas.openxmlformats.org/officeDocument/2006/relationships/image"/><Relationship Id="rId5" Target="../media/image29.png" Type="http://schemas.openxmlformats.org/officeDocument/2006/relationships/image"/><Relationship Id="rId6" Target="../media/image3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7.png" Type="http://schemas.openxmlformats.org/officeDocument/2006/relationships/image"/><Relationship Id="rId5" Target="../media/image3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7.png" Type="http://schemas.openxmlformats.org/officeDocument/2006/relationships/image"/><Relationship Id="rId5" Target="../media/image3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7.png" Type="http://schemas.openxmlformats.org/officeDocument/2006/relationships/image"/><Relationship Id="rId5" Target="../media/image3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7.png" Type="http://schemas.openxmlformats.org/officeDocument/2006/relationships/image"/><Relationship Id="rId5" Target="../media/image3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7.png" Type="http://schemas.openxmlformats.org/officeDocument/2006/relationships/image"/><Relationship Id="rId5" Target="../media/image35.png" Type="http://schemas.openxmlformats.org/officeDocument/2006/relationships/image"/><Relationship Id="rId6" Target="../media/image3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7.png" Type="http://schemas.openxmlformats.org/officeDocument/2006/relationships/image"/><Relationship Id="rId5" Target="../media/image37.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7.png" Type="http://schemas.openxmlformats.org/officeDocument/2006/relationships/image"/><Relationship Id="rId5" Target="../media/image38.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7.png" Type="http://schemas.openxmlformats.org/officeDocument/2006/relationships/image"/><Relationship Id="rId5" Target="../media/image39.png" Type="http://schemas.openxmlformats.org/officeDocument/2006/relationships/image"/><Relationship Id="rId6" Target="../media/image40.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7.png" Type="http://schemas.openxmlformats.org/officeDocument/2006/relationships/image"/><Relationship Id="rId5" Target="../media/image41.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7.png" Type="http://schemas.openxmlformats.org/officeDocument/2006/relationships/image"/><Relationship Id="rId5" Target="../media/image42.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43.png" Type="http://schemas.openxmlformats.org/officeDocument/2006/relationships/image"/><Relationship Id="rId5" Target="../media/image44.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45.png" Type="http://schemas.openxmlformats.org/officeDocument/2006/relationships/image"/><Relationship Id="rId5" Target="../media/image46.svg" Type="http://schemas.openxmlformats.org/officeDocument/2006/relationships/image"/><Relationship Id="rId6" Target="../media/image47.png" Type="http://schemas.openxmlformats.org/officeDocument/2006/relationships/image"/><Relationship Id="rId7" Target="../media/image48.svg" Type="http://schemas.openxmlformats.org/officeDocument/2006/relationships/image"/><Relationship Id="rId8" Target="../media/image49.png" Type="http://schemas.openxmlformats.org/officeDocument/2006/relationships/image"/><Relationship Id="rId9" Target="../media/image5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5.png" Type="http://schemas.openxmlformats.org/officeDocument/2006/relationships/image"/><Relationship Id="rId7" Target="../media/image1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8.png" Type="http://schemas.openxmlformats.org/officeDocument/2006/relationships/image"/><Relationship Id="rId7" Target="../media/image19.png" Type="http://schemas.openxmlformats.org/officeDocument/2006/relationships/image"/><Relationship Id="rId8" Target="../media/image2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1EEE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090792" y="4247458"/>
            <a:ext cx="13955771" cy="9245699"/>
          </a:xfrm>
          <a:prstGeom prst="rect">
            <a:avLst/>
          </a:prstGeom>
        </p:spPr>
      </p:pic>
      <p:grpSp>
        <p:nvGrpSpPr>
          <p:cNvPr name="Group 3" id="3"/>
          <p:cNvGrpSpPr/>
          <p:nvPr/>
        </p:nvGrpSpPr>
        <p:grpSpPr>
          <a:xfrm rot="0">
            <a:off x="-953494" y="1416693"/>
            <a:ext cx="12819528" cy="7453614"/>
            <a:chOff x="0" y="0"/>
            <a:chExt cx="31309504" cy="18204177"/>
          </a:xfrm>
        </p:grpSpPr>
        <p:sp>
          <p:nvSpPr>
            <p:cNvPr name="Freeform 4" id="4"/>
            <p:cNvSpPr/>
            <p:nvPr/>
          </p:nvSpPr>
          <p:spPr>
            <a:xfrm>
              <a:off x="31750" y="31750"/>
              <a:ext cx="31246006" cy="18140677"/>
            </a:xfrm>
            <a:custGeom>
              <a:avLst/>
              <a:gdLst/>
              <a:ahLst/>
              <a:cxnLst/>
              <a:rect r="r" b="b" t="t" l="l"/>
              <a:pathLst>
                <a:path h="18140677" w="31246006">
                  <a:moveTo>
                    <a:pt x="31153295" y="18140677"/>
                  </a:moveTo>
                  <a:lnTo>
                    <a:pt x="92710" y="18140677"/>
                  </a:lnTo>
                  <a:cubicBezTo>
                    <a:pt x="41910" y="18140677"/>
                    <a:pt x="0" y="18098767"/>
                    <a:pt x="0" y="18047967"/>
                  </a:cubicBezTo>
                  <a:lnTo>
                    <a:pt x="0" y="92710"/>
                  </a:lnTo>
                  <a:cubicBezTo>
                    <a:pt x="0" y="41910"/>
                    <a:pt x="41910" y="0"/>
                    <a:pt x="92710" y="0"/>
                  </a:cubicBezTo>
                  <a:lnTo>
                    <a:pt x="31152024" y="0"/>
                  </a:lnTo>
                  <a:cubicBezTo>
                    <a:pt x="31202824" y="0"/>
                    <a:pt x="31244735" y="41910"/>
                    <a:pt x="31244735" y="92710"/>
                  </a:cubicBezTo>
                  <a:lnTo>
                    <a:pt x="31244735" y="18046697"/>
                  </a:lnTo>
                  <a:cubicBezTo>
                    <a:pt x="31246006" y="18098767"/>
                    <a:pt x="31204095" y="18140677"/>
                    <a:pt x="31153295" y="18140677"/>
                  </a:cubicBezTo>
                  <a:close/>
                </a:path>
              </a:pathLst>
            </a:custGeom>
            <a:solidFill>
              <a:srgbClr val="FEFEFE"/>
            </a:solidFill>
          </p:spPr>
        </p:sp>
        <p:sp>
          <p:nvSpPr>
            <p:cNvPr name="Freeform 5" id="5"/>
            <p:cNvSpPr/>
            <p:nvPr/>
          </p:nvSpPr>
          <p:spPr>
            <a:xfrm>
              <a:off x="0" y="0"/>
              <a:ext cx="31309506" cy="18204177"/>
            </a:xfrm>
            <a:custGeom>
              <a:avLst/>
              <a:gdLst/>
              <a:ahLst/>
              <a:cxnLst/>
              <a:rect r="r" b="b" t="t" l="l"/>
              <a:pathLst>
                <a:path h="18204177" w="31309506">
                  <a:moveTo>
                    <a:pt x="31185045" y="59690"/>
                  </a:moveTo>
                  <a:cubicBezTo>
                    <a:pt x="31220603" y="59690"/>
                    <a:pt x="31249813" y="88900"/>
                    <a:pt x="31249813" y="124460"/>
                  </a:cubicBezTo>
                  <a:lnTo>
                    <a:pt x="31249813" y="18079717"/>
                  </a:lnTo>
                  <a:cubicBezTo>
                    <a:pt x="31249813" y="18115277"/>
                    <a:pt x="31220603" y="18144488"/>
                    <a:pt x="31185045" y="18144488"/>
                  </a:cubicBezTo>
                  <a:lnTo>
                    <a:pt x="124460" y="18144488"/>
                  </a:lnTo>
                  <a:cubicBezTo>
                    <a:pt x="88900" y="18144488"/>
                    <a:pt x="59690" y="18115277"/>
                    <a:pt x="59690" y="18079717"/>
                  </a:cubicBezTo>
                  <a:lnTo>
                    <a:pt x="59690" y="124460"/>
                  </a:lnTo>
                  <a:cubicBezTo>
                    <a:pt x="59690" y="88900"/>
                    <a:pt x="88900" y="59690"/>
                    <a:pt x="124460" y="59690"/>
                  </a:cubicBezTo>
                  <a:lnTo>
                    <a:pt x="31185045" y="59690"/>
                  </a:lnTo>
                  <a:moveTo>
                    <a:pt x="31185045" y="0"/>
                  </a:moveTo>
                  <a:lnTo>
                    <a:pt x="124460" y="0"/>
                  </a:lnTo>
                  <a:cubicBezTo>
                    <a:pt x="55880" y="0"/>
                    <a:pt x="0" y="55880"/>
                    <a:pt x="0" y="124460"/>
                  </a:cubicBezTo>
                  <a:lnTo>
                    <a:pt x="0" y="18079717"/>
                  </a:lnTo>
                  <a:cubicBezTo>
                    <a:pt x="0" y="18148297"/>
                    <a:pt x="55880" y="18204177"/>
                    <a:pt x="124460" y="18204177"/>
                  </a:cubicBezTo>
                  <a:lnTo>
                    <a:pt x="31185045" y="18204177"/>
                  </a:lnTo>
                  <a:cubicBezTo>
                    <a:pt x="31253624" y="18204177"/>
                    <a:pt x="31309506" y="18148297"/>
                    <a:pt x="31309506" y="18079717"/>
                  </a:cubicBezTo>
                  <a:lnTo>
                    <a:pt x="31309506" y="124460"/>
                  </a:lnTo>
                  <a:cubicBezTo>
                    <a:pt x="31309506" y="55880"/>
                    <a:pt x="31253624" y="0"/>
                    <a:pt x="31185045" y="0"/>
                  </a:cubicBezTo>
                  <a:close/>
                </a:path>
              </a:pathLst>
            </a:custGeom>
            <a:solidFill>
              <a:srgbClr val="000000"/>
            </a:solidFill>
          </p:spPr>
        </p:sp>
      </p:grpSp>
      <p:grpSp>
        <p:nvGrpSpPr>
          <p:cNvPr name="Group 6" id="6"/>
          <p:cNvGrpSpPr/>
          <p:nvPr/>
        </p:nvGrpSpPr>
        <p:grpSpPr>
          <a:xfrm rot="0">
            <a:off x="1028700" y="1917823"/>
            <a:ext cx="9731644" cy="2936402"/>
            <a:chOff x="0" y="0"/>
            <a:chExt cx="12975526" cy="3915203"/>
          </a:xfrm>
        </p:grpSpPr>
        <p:sp>
          <p:nvSpPr>
            <p:cNvPr name="TextBox 7" id="7"/>
            <p:cNvSpPr txBox="true"/>
            <p:nvPr/>
          </p:nvSpPr>
          <p:spPr>
            <a:xfrm rot="0">
              <a:off x="0" y="813228"/>
              <a:ext cx="12975526" cy="3101975"/>
            </a:xfrm>
            <a:prstGeom prst="rect">
              <a:avLst/>
            </a:prstGeom>
          </p:spPr>
          <p:txBody>
            <a:bodyPr anchor="t" rtlCol="false" tIns="0" lIns="0" bIns="0" rIns="0">
              <a:spAutoFit/>
            </a:bodyPr>
            <a:lstStyle/>
            <a:p>
              <a:pPr>
                <a:lnSpc>
                  <a:spcPts val="11999"/>
                </a:lnSpc>
              </a:pPr>
              <a:r>
                <a:rPr lang="en-US" sz="9999">
                  <a:solidFill>
                    <a:srgbClr val="000000"/>
                  </a:solidFill>
                  <a:latin typeface="Radley"/>
                </a:rPr>
                <a:t>Tabular Method</a:t>
              </a:r>
            </a:p>
            <a:p>
              <a:pPr>
                <a:lnSpc>
                  <a:spcPts val="3240"/>
                </a:lnSpc>
              </a:pPr>
              <a:r>
                <a:rPr lang="en-US" sz="2700">
                  <a:solidFill>
                    <a:srgbClr val="000000"/>
                  </a:solidFill>
                  <a:latin typeface="Radley"/>
                </a:rPr>
                <a:t>Quine-McCluskey version</a:t>
              </a:r>
            </a:p>
            <a:p>
              <a:pPr>
                <a:lnSpc>
                  <a:spcPts val="3240"/>
                </a:lnSpc>
              </a:pPr>
            </a:p>
          </p:txBody>
        </p:sp>
        <p:sp>
          <p:nvSpPr>
            <p:cNvPr name="TextBox 8" id="8"/>
            <p:cNvSpPr txBox="true"/>
            <p:nvPr/>
          </p:nvSpPr>
          <p:spPr>
            <a:xfrm rot="0">
              <a:off x="0" y="-47625"/>
              <a:ext cx="12975526" cy="525145"/>
            </a:xfrm>
            <a:prstGeom prst="rect">
              <a:avLst/>
            </a:prstGeom>
          </p:spPr>
          <p:txBody>
            <a:bodyPr anchor="t" rtlCol="false" tIns="0" lIns="0" bIns="0" rIns="0">
              <a:spAutoFit/>
            </a:bodyPr>
            <a:lstStyle/>
            <a:p>
              <a:pPr>
                <a:lnSpc>
                  <a:spcPts val="3359"/>
                </a:lnSpc>
              </a:pPr>
              <a:r>
                <a:rPr lang="en-US" sz="2399">
                  <a:solidFill>
                    <a:srgbClr val="000000"/>
                  </a:solidFill>
                  <a:latin typeface="Open Sauce"/>
                </a:rPr>
                <a:t>INSTITUT TEKNOLOGI BANDUNG</a:t>
              </a:r>
            </a:p>
          </p:txBody>
        </p:sp>
      </p:grpSp>
      <p:sp>
        <p:nvSpPr>
          <p:cNvPr name="TextBox 9" id="9"/>
          <p:cNvSpPr txBox="true"/>
          <p:nvPr/>
        </p:nvSpPr>
        <p:spPr>
          <a:xfrm rot="0">
            <a:off x="1028700" y="4674920"/>
            <a:ext cx="9375456" cy="3638438"/>
          </a:xfrm>
          <a:prstGeom prst="rect">
            <a:avLst/>
          </a:prstGeom>
        </p:spPr>
        <p:txBody>
          <a:bodyPr anchor="t" rtlCol="false" tIns="0" lIns="0" bIns="0" rIns="0">
            <a:spAutoFit/>
          </a:bodyPr>
          <a:lstStyle/>
          <a:p>
            <a:pPr>
              <a:lnSpc>
                <a:spcPts val="5781"/>
              </a:lnSpc>
            </a:pPr>
            <a:r>
              <a:rPr lang="en-US" sz="4129">
                <a:solidFill>
                  <a:srgbClr val="000000"/>
                </a:solidFill>
                <a:latin typeface="Open Sauce Light Bold"/>
              </a:rPr>
              <a:t>Kelompok 11 :</a:t>
            </a:r>
          </a:p>
          <a:p>
            <a:pPr>
              <a:lnSpc>
                <a:spcPts val="5781"/>
              </a:lnSpc>
            </a:pPr>
            <a:r>
              <a:rPr lang="en-US" sz="4129">
                <a:solidFill>
                  <a:srgbClr val="000000"/>
                </a:solidFill>
                <a:latin typeface="Open Sauce Light"/>
              </a:rPr>
              <a:t>Adro Anra Purnama</a:t>
            </a:r>
          </a:p>
          <a:p>
            <a:pPr>
              <a:lnSpc>
                <a:spcPts val="5781"/>
              </a:lnSpc>
            </a:pPr>
            <a:r>
              <a:rPr lang="en-US" sz="4129">
                <a:solidFill>
                  <a:srgbClr val="000000"/>
                </a:solidFill>
                <a:latin typeface="Open Sauce Light"/>
              </a:rPr>
              <a:t>Surya Dharma</a:t>
            </a:r>
          </a:p>
          <a:p>
            <a:pPr>
              <a:lnSpc>
                <a:spcPts val="5781"/>
              </a:lnSpc>
            </a:pPr>
            <a:r>
              <a:rPr lang="en-US" sz="4129">
                <a:solidFill>
                  <a:srgbClr val="000000"/>
                </a:solidFill>
                <a:latin typeface="Open Sauce Light"/>
              </a:rPr>
              <a:t>Fariz Iftikhar Falakh</a:t>
            </a:r>
          </a:p>
          <a:p>
            <a:pPr>
              <a:lnSpc>
                <a:spcPts val="5781"/>
              </a:lnSpc>
            </a:pPr>
            <a:r>
              <a:rPr lang="en-US" sz="4129">
                <a:solidFill>
                  <a:srgbClr val="000000"/>
                </a:solidFill>
                <a:latin typeface="Open Sauce Light"/>
              </a:rPr>
              <a:t>Senggani Fatah Sedayu</a:t>
            </a:r>
          </a:p>
        </p:txBody>
      </p:sp>
      <p:pic>
        <p:nvPicPr>
          <p:cNvPr name="Picture 10" id="1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35209"/>
          <a:stretch>
            <a:fillRect/>
          </a:stretch>
        </p:blipFill>
        <p:spPr>
          <a:xfrm flipH="false" flipV="false" rot="0">
            <a:off x="9584546" y="544132"/>
            <a:ext cx="9856422" cy="10360854"/>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1EEE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3104195">
            <a:off x="11547536" y="-3661246"/>
            <a:ext cx="8840548" cy="9379892"/>
          </a:xfrm>
          <a:prstGeom prst="rect">
            <a:avLst/>
          </a:prstGeom>
        </p:spPr>
      </p:pic>
      <p:grpSp>
        <p:nvGrpSpPr>
          <p:cNvPr name="Group 3" id="3"/>
          <p:cNvGrpSpPr/>
          <p:nvPr/>
        </p:nvGrpSpPr>
        <p:grpSpPr>
          <a:xfrm rot="0">
            <a:off x="902864" y="2425250"/>
            <a:ext cx="5344116" cy="2774840"/>
            <a:chOff x="0" y="0"/>
            <a:chExt cx="13052088" cy="6777071"/>
          </a:xfrm>
        </p:grpSpPr>
        <p:sp>
          <p:nvSpPr>
            <p:cNvPr name="Freeform 4" id="4"/>
            <p:cNvSpPr/>
            <p:nvPr/>
          </p:nvSpPr>
          <p:spPr>
            <a:xfrm>
              <a:off x="31750" y="31750"/>
              <a:ext cx="12988589" cy="6713572"/>
            </a:xfrm>
            <a:custGeom>
              <a:avLst/>
              <a:gdLst/>
              <a:ahLst/>
              <a:cxnLst/>
              <a:rect r="r" b="b" t="t" l="l"/>
              <a:pathLst>
                <a:path h="6713572" w="12988589">
                  <a:moveTo>
                    <a:pt x="12895878" y="6713572"/>
                  </a:moveTo>
                  <a:lnTo>
                    <a:pt x="92710" y="6713572"/>
                  </a:lnTo>
                  <a:cubicBezTo>
                    <a:pt x="41910" y="6713572"/>
                    <a:pt x="0" y="6671661"/>
                    <a:pt x="0" y="6620861"/>
                  </a:cubicBezTo>
                  <a:lnTo>
                    <a:pt x="0" y="92710"/>
                  </a:lnTo>
                  <a:cubicBezTo>
                    <a:pt x="0" y="41910"/>
                    <a:pt x="41910" y="0"/>
                    <a:pt x="92710" y="0"/>
                  </a:cubicBezTo>
                  <a:lnTo>
                    <a:pt x="12894608" y="0"/>
                  </a:lnTo>
                  <a:cubicBezTo>
                    <a:pt x="12945408" y="0"/>
                    <a:pt x="12987317" y="41910"/>
                    <a:pt x="12987317" y="92710"/>
                  </a:cubicBezTo>
                  <a:lnTo>
                    <a:pt x="12987317" y="6619591"/>
                  </a:lnTo>
                  <a:cubicBezTo>
                    <a:pt x="12988589" y="6671662"/>
                    <a:pt x="12946678" y="6713572"/>
                    <a:pt x="12895878" y="6713572"/>
                  </a:cubicBezTo>
                  <a:close/>
                </a:path>
              </a:pathLst>
            </a:custGeom>
            <a:solidFill>
              <a:srgbClr val="FEFEFE"/>
            </a:solidFill>
          </p:spPr>
        </p:sp>
        <p:sp>
          <p:nvSpPr>
            <p:cNvPr name="Freeform 5" id="5"/>
            <p:cNvSpPr/>
            <p:nvPr/>
          </p:nvSpPr>
          <p:spPr>
            <a:xfrm>
              <a:off x="0" y="0"/>
              <a:ext cx="13052089" cy="6777072"/>
            </a:xfrm>
            <a:custGeom>
              <a:avLst/>
              <a:gdLst/>
              <a:ahLst/>
              <a:cxnLst/>
              <a:rect r="r" b="b" t="t" l="l"/>
              <a:pathLst>
                <a:path h="6777072" w="13052089">
                  <a:moveTo>
                    <a:pt x="12927628" y="59690"/>
                  </a:moveTo>
                  <a:cubicBezTo>
                    <a:pt x="12963188" y="59690"/>
                    <a:pt x="12992398" y="88900"/>
                    <a:pt x="12992398" y="124460"/>
                  </a:cubicBezTo>
                  <a:lnTo>
                    <a:pt x="12992398" y="6652612"/>
                  </a:lnTo>
                  <a:cubicBezTo>
                    <a:pt x="12992398" y="6688172"/>
                    <a:pt x="12963188" y="6717381"/>
                    <a:pt x="12927628" y="6717381"/>
                  </a:cubicBezTo>
                  <a:lnTo>
                    <a:pt x="124460" y="6717381"/>
                  </a:lnTo>
                  <a:cubicBezTo>
                    <a:pt x="88900" y="6717381"/>
                    <a:pt x="59690" y="6688172"/>
                    <a:pt x="59690" y="6652612"/>
                  </a:cubicBezTo>
                  <a:lnTo>
                    <a:pt x="59690" y="124460"/>
                  </a:lnTo>
                  <a:cubicBezTo>
                    <a:pt x="59690" y="88900"/>
                    <a:pt x="88900" y="59690"/>
                    <a:pt x="124460" y="59690"/>
                  </a:cubicBezTo>
                  <a:lnTo>
                    <a:pt x="12927628" y="59690"/>
                  </a:lnTo>
                  <a:moveTo>
                    <a:pt x="12927628" y="0"/>
                  </a:moveTo>
                  <a:lnTo>
                    <a:pt x="124460" y="0"/>
                  </a:lnTo>
                  <a:cubicBezTo>
                    <a:pt x="55880" y="0"/>
                    <a:pt x="0" y="55880"/>
                    <a:pt x="0" y="124460"/>
                  </a:cubicBezTo>
                  <a:lnTo>
                    <a:pt x="0" y="6652612"/>
                  </a:lnTo>
                  <a:cubicBezTo>
                    <a:pt x="0" y="6721191"/>
                    <a:pt x="55880" y="6777072"/>
                    <a:pt x="124460" y="6777072"/>
                  </a:cubicBezTo>
                  <a:lnTo>
                    <a:pt x="12927628" y="6777072"/>
                  </a:lnTo>
                  <a:cubicBezTo>
                    <a:pt x="12996208" y="6777072"/>
                    <a:pt x="13052089" y="6721191"/>
                    <a:pt x="13052089" y="6652612"/>
                  </a:cubicBezTo>
                  <a:lnTo>
                    <a:pt x="13052089" y="124460"/>
                  </a:lnTo>
                  <a:cubicBezTo>
                    <a:pt x="13052089" y="55880"/>
                    <a:pt x="12996208" y="0"/>
                    <a:pt x="12927628" y="0"/>
                  </a:cubicBezTo>
                  <a:close/>
                </a:path>
              </a:pathLst>
            </a:custGeom>
            <a:solidFill>
              <a:srgbClr val="000000"/>
            </a:solidFill>
          </p:spPr>
        </p:sp>
      </p:grpSp>
      <p:pic>
        <p:nvPicPr>
          <p:cNvPr name="Picture 6" id="6"/>
          <p:cNvPicPr>
            <a:picLocks noChangeAspect="true"/>
          </p:cNvPicPr>
          <p:nvPr/>
        </p:nvPicPr>
        <p:blipFill>
          <a:blip r:embed="rId4"/>
          <a:srcRect l="0" t="0" r="0" b="0"/>
          <a:stretch>
            <a:fillRect/>
          </a:stretch>
        </p:blipFill>
        <p:spPr>
          <a:xfrm flipH="false" flipV="false" rot="0">
            <a:off x="7729362" y="2425250"/>
            <a:ext cx="7490410" cy="4390930"/>
          </a:xfrm>
          <a:prstGeom prst="rect">
            <a:avLst/>
          </a:prstGeom>
        </p:spPr>
      </p:pic>
      <p:sp>
        <p:nvSpPr>
          <p:cNvPr name="TextBox 7" id="7"/>
          <p:cNvSpPr txBox="true"/>
          <p:nvPr/>
        </p:nvSpPr>
        <p:spPr>
          <a:xfrm rot="0">
            <a:off x="1028700" y="447675"/>
            <a:ext cx="13210949" cy="1171575"/>
          </a:xfrm>
          <a:prstGeom prst="rect">
            <a:avLst/>
          </a:prstGeom>
        </p:spPr>
        <p:txBody>
          <a:bodyPr anchor="t" rtlCol="false" tIns="0" lIns="0" bIns="0" rIns="0">
            <a:spAutoFit/>
          </a:bodyPr>
          <a:lstStyle/>
          <a:p>
            <a:pPr>
              <a:lnSpc>
                <a:spcPts val="9360"/>
              </a:lnSpc>
            </a:pPr>
            <a:r>
              <a:rPr lang="en-US" sz="7800">
                <a:solidFill>
                  <a:srgbClr val="000000"/>
                </a:solidFill>
                <a:latin typeface="Radley"/>
              </a:rPr>
              <a:t>Spesifikasi Algoritma (I/O)</a:t>
            </a:r>
          </a:p>
        </p:txBody>
      </p:sp>
      <p:sp>
        <p:nvSpPr>
          <p:cNvPr name="TextBox 8" id="8"/>
          <p:cNvSpPr txBox="true"/>
          <p:nvPr/>
        </p:nvSpPr>
        <p:spPr>
          <a:xfrm rot="0">
            <a:off x="1184270" y="2721548"/>
            <a:ext cx="6938329" cy="2980690"/>
          </a:xfrm>
          <a:prstGeom prst="rect">
            <a:avLst/>
          </a:prstGeom>
        </p:spPr>
        <p:txBody>
          <a:bodyPr anchor="t" rtlCol="false" tIns="0" lIns="0" bIns="0" rIns="0">
            <a:spAutoFit/>
          </a:bodyPr>
          <a:lstStyle/>
          <a:p>
            <a:pPr>
              <a:lnSpc>
                <a:spcPts val="4759"/>
              </a:lnSpc>
            </a:pPr>
            <a:r>
              <a:rPr lang="en-US" sz="3399">
                <a:solidFill>
                  <a:srgbClr val="000000"/>
                </a:solidFill>
                <a:latin typeface="Radley"/>
              </a:rPr>
              <a:t>Input:</a:t>
            </a:r>
          </a:p>
          <a:p>
            <a:pPr marL="734059" indent="-367030" lvl="1">
              <a:lnSpc>
                <a:spcPts val="4759"/>
              </a:lnSpc>
              <a:buFont typeface="Arial"/>
              <a:buChar char="•"/>
            </a:pPr>
            <a:r>
              <a:rPr lang="en-US" sz="3399">
                <a:solidFill>
                  <a:srgbClr val="000000"/>
                </a:solidFill>
                <a:latin typeface="Radley"/>
              </a:rPr>
              <a:t> </a:t>
            </a:r>
            <a:r>
              <a:rPr lang="en-US" sz="3399">
                <a:solidFill>
                  <a:srgbClr val="000000"/>
                </a:solidFill>
                <a:latin typeface="Radley"/>
              </a:rPr>
              <a:t>Jumlah minterm</a:t>
            </a:r>
          </a:p>
          <a:p>
            <a:pPr marL="734059" indent="-367030" lvl="1">
              <a:lnSpc>
                <a:spcPts val="4759"/>
              </a:lnSpc>
              <a:buFont typeface="Arial"/>
              <a:buChar char="•"/>
            </a:pPr>
            <a:r>
              <a:rPr lang="en-US" sz="3399">
                <a:solidFill>
                  <a:srgbClr val="000000"/>
                </a:solidFill>
                <a:latin typeface="Radley"/>
              </a:rPr>
              <a:t> Indeks minterm</a:t>
            </a:r>
          </a:p>
          <a:p>
            <a:pPr>
              <a:lnSpc>
                <a:spcPts val="4759"/>
              </a:lnSpc>
            </a:pPr>
          </a:p>
          <a:p>
            <a:pPr>
              <a:lnSpc>
                <a:spcPts val="475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1EEE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3104195">
            <a:off x="11547536" y="-3661246"/>
            <a:ext cx="8840548" cy="9379892"/>
          </a:xfrm>
          <a:prstGeom prst="rect">
            <a:avLst/>
          </a:prstGeom>
        </p:spPr>
      </p:pic>
      <p:grpSp>
        <p:nvGrpSpPr>
          <p:cNvPr name="Group 3" id="3"/>
          <p:cNvGrpSpPr/>
          <p:nvPr/>
        </p:nvGrpSpPr>
        <p:grpSpPr>
          <a:xfrm rot="0">
            <a:off x="684397" y="725163"/>
            <a:ext cx="7108586" cy="2979323"/>
            <a:chOff x="0" y="0"/>
            <a:chExt cx="17361506" cy="7276487"/>
          </a:xfrm>
        </p:grpSpPr>
        <p:sp>
          <p:nvSpPr>
            <p:cNvPr name="Freeform 4" id="4"/>
            <p:cNvSpPr/>
            <p:nvPr/>
          </p:nvSpPr>
          <p:spPr>
            <a:xfrm>
              <a:off x="31750" y="31750"/>
              <a:ext cx="17298006" cy="7212988"/>
            </a:xfrm>
            <a:custGeom>
              <a:avLst/>
              <a:gdLst/>
              <a:ahLst/>
              <a:cxnLst/>
              <a:rect r="r" b="b" t="t" l="l"/>
              <a:pathLst>
                <a:path h="7212988" w="17298006">
                  <a:moveTo>
                    <a:pt x="17205296" y="7212988"/>
                  </a:moveTo>
                  <a:lnTo>
                    <a:pt x="92710" y="7212988"/>
                  </a:lnTo>
                  <a:cubicBezTo>
                    <a:pt x="41910" y="7212988"/>
                    <a:pt x="0" y="7171077"/>
                    <a:pt x="0" y="7120277"/>
                  </a:cubicBezTo>
                  <a:lnTo>
                    <a:pt x="0" y="92710"/>
                  </a:lnTo>
                  <a:cubicBezTo>
                    <a:pt x="0" y="41910"/>
                    <a:pt x="41910" y="0"/>
                    <a:pt x="92710" y="0"/>
                  </a:cubicBezTo>
                  <a:lnTo>
                    <a:pt x="17204026" y="0"/>
                  </a:lnTo>
                  <a:cubicBezTo>
                    <a:pt x="17254826" y="0"/>
                    <a:pt x="17296736" y="41910"/>
                    <a:pt x="17296736" y="92710"/>
                  </a:cubicBezTo>
                  <a:lnTo>
                    <a:pt x="17296736" y="7119007"/>
                  </a:lnTo>
                  <a:cubicBezTo>
                    <a:pt x="17298006" y="7171077"/>
                    <a:pt x="17256096" y="7212988"/>
                    <a:pt x="17205296" y="7212988"/>
                  </a:cubicBezTo>
                  <a:close/>
                </a:path>
              </a:pathLst>
            </a:custGeom>
            <a:solidFill>
              <a:srgbClr val="FEFEFE"/>
            </a:solidFill>
          </p:spPr>
        </p:sp>
        <p:sp>
          <p:nvSpPr>
            <p:cNvPr name="Freeform 5" id="5"/>
            <p:cNvSpPr/>
            <p:nvPr/>
          </p:nvSpPr>
          <p:spPr>
            <a:xfrm>
              <a:off x="0" y="0"/>
              <a:ext cx="17361506" cy="7276488"/>
            </a:xfrm>
            <a:custGeom>
              <a:avLst/>
              <a:gdLst/>
              <a:ahLst/>
              <a:cxnLst/>
              <a:rect r="r" b="b" t="t" l="l"/>
              <a:pathLst>
                <a:path h="7276488" w="17361506">
                  <a:moveTo>
                    <a:pt x="17237046" y="59690"/>
                  </a:moveTo>
                  <a:cubicBezTo>
                    <a:pt x="17272606" y="59690"/>
                    <a:pt x="17301817" y="88900"/>
                    <a:pt x="17301817" y="124460"/>
                  </a:cubicBezTo>
                  <a:lnTo>
                    <a:pt x="17301817" y="7152028"/>
                  </a:lnTo>
                  <a:cubicBezTo>
                    <a:pt x="17301817" y="7187588"/>
                    <a:pt x="17272606" y="7216797"/>
                    <a:pt x="17237046" y="7216797"/>
                  </a:cubicBezTo>
                  <a:lnTo>
                    <a:pt x="124460" y="7216797"/>
                  </a:lnTo>
                  <a:cubicBezTo>
                    <a:pt x="88900" y="7216797"/>
                    <a:pt x="59690" y="7187588"/>
                    <a:pt x="59690" y="7152028"/>
                  </a:cubicBezTo>
                  <a:lnTo>
                    <a:pt x="59690" y="124460"/>
                  </a:lnTo>
                  <a:cubicBezTo>
                    <a:pt x="59690" y="88900"/>
                    <a:pt x="88900" y="59690"/>
                    <a:pt x="124460" y="59690"/>
                  </a:cubicBezTo>
                  <a:lnTo>
                    <a:pt x="17237046" y="59690"/>
                  </a:lnTo>
                  <a:moveTo>
                    <a:pt x="17237046" y="0"/>
                  </a:moveTo>
                  <a:lnTo>
                    <a:pt x="124460" y="0"/>
                  </a:lnTo>
                  <a:cubicBezTo>
                    <a:pt x="55880" y="0"/>
                    <a:pt x="0" y="55880"/>
                    <a:pt x="0" y="124460"/>
                  </a:cubicBezTo>
                  <a:lnTo>
                    <a:pt x="0" y="7152028"/>
                  </a:lnTo>
                  <a:cubicBezTo>
                    <a:pt x="0" y="7220607"/>
                    <a:pt x="55880" y="7276488"/>
                    <a:pt x="124460" y="7276488"/>
                  </a:cubicBezTo>
                  <a:lnTo>
                    <a:pt x="17237046" y="7276488"/>
                  </a:lnTo>
                  <a:cubicBezTo>
                    <a:pt x="17305626" y="7276488"/>
                    <a:pt x="17361506" y="7220607"/>
                    <a:pt x="17361506" y="7152028"/>
                  </a:cubicBezTo>
                  <a:lnTo>
                    <a:pt x="17361506" y="124460"/>
                  </a:lnTo>
                  <a:cubicBezTo>
                    <a:pt x="17361506" y="55880"/>
                    <a:pt x="17305626" y="0"/>
                    <a:pt x="17237046" y="0"/>
                  </a:cubicBezTo>
                  <a:close/>
                </a:path>
              </a:pathLst>
            </a:custGeom>
            <a:solidFill>
              <a:srgbClr val="000000"/>
            </a:solidFill>
          </p:spPr>
        </p:sp>
      </p:grpSp>
      <p:pic>
        <p:nvPicPr>
          <p:cNvPr name="Picture 6" id="6"/>
          <p:cNvPicPr>
            <a:picLocks noChangeAspect="true"/>
          </p:cNvPicPr>
          <p:nvPr/>
        </p:nvPicPr>
        <p:blipFill>
          <a:blip r:embed="rId4"/>
          <a:srcRect l="0" t="0" r="0" b="0"/>
          <a:stretch>
            <a:fillRect/>
          </a:stretch>
        </p:blipFill>
        <p:spPr>
          <a:xfrm flipH="false" flipV="false" rot="0">
            <a:off x="684397" y="4708174"/>
            <a:ext cx="5667955" cy="3959433"/>
          </a:xfrm>
          <a:prstGeom prst="rect">
            <a:avLst/>
          </a:prstGeom>
        </p:spPr>
      </p:pic>
      <p:pic>
        <p:nvPicPr>
          <p:cNvPr name="Picture 7" id="7"/>
          <p:cNvPicPr>
            <a:picLocks noChangeAspect="true"/>
          </p:cNvPicPr>
          <p:nvPr/>
        </p:nvPicPr>
        <p:blipFill>
          <a:blip r:embed="rId5"/>
          <a:srcRect l="0" t="0" r="0" b="0"/>
          <a:stretch>
            <a:fillRect/>
          </a:stretch>
        </p:blipFill>
        <p:spPr>
          <a:xfrm flipH="false" flipV="false" rot="0">
            <a:off x="6973679" y="4117481"/>
            <a:ext cx="3459791" cy="5140819"/>
          </a:xfrm>
          <a:prstGeom prst="rect">
            <a:avLst/>
          </a:prstGeom>
        </p:spPr>
      </p:pic>
      <p:pic>
        <p:nvPicPr>
          <p:cNvPr name="Picture 8" id="8"/>
          <p:cNvPicPr>
            <a:picLocks noChangeAspect="true"/>
          </p:cNvPicPr>
          <p:nvPr/>
        </p:nvPicPr>
        <p:blipFill>
          <a:blip r:embed="rId6"/>
          <a:srcRect l="0" t="0" r="0" b="0"/>
          <a:stretch>
            <a:fillRect/>
          </a:stretch>
        </p:blipFill>
        <p:spPr>
          <a:xfrm flipH="false" flipV="false" rot="0">
            <a:off x="11052594" y="6033632"/>
            <a:ext cx="6419145" cy="1308518"/>
          </a:xfrm>
          <a:prstGeom prst="rect">
            <a:avLst/>
          </a:prstGeom>
        </p:spPr>
      </p:pic>
      <p:sp>
        <p:nvSpPr>
          <p:cNvPr name="TextBox 9" id="9"/>
          <p:cNvSpPr txBox="true"/>
          <p:nvPr/>
        </p:nvSpPr>
        <p:spPr>
          <a:xfrm rot="0">
            <a:off x="854655" y="962025"/>
            <a:ext cx="6938329" cy="3580765"/>
          </a:xfrm>
          <a:prstGeom prst="rect">
            <a:avLst/>
          </a:prstGeom>
        </p:spPr>
        <p:txBody>
          <a:bodyPr anchor="t" rtlCol="false" tIns="0" lIns="0" bIns="0" rIns="0">
            <a:spAutoFit/>
          </a:bodyPr>
          <a:lstStyle/>
          <a:p>
            <a:pPr>
              <a:lnSpc>
                <a:spcPts val="4759"/>
              </a:lnSpc>
            </a:pPr>
            <a:r>
              <a:rPr lang="en-US" sz="3399">
                <a:solidFill>
                  <a:srgbClr val="000000"/>
                </a:solidFill>
                <a:latin typeface="Radley"/>
              </a:rPr>
              <a:t>Output:</a:t>
            </a:r>
          </a:p>
          <a:p>
            <a:pPr marL="734059" indent="-367030" lvl="1">
              <a:lnSpc>
                <a:spcPts val="4759"/>
              </a:lnSpc>
              <a:buFont typeface="Arial"/>
              <a:buChar char="•"/>
            </a:pPr>
            <a:r>
              <a:rPr lang="en-US" sz="3399">
                <a:solidFill>
                  <a:srgbClr val="000000"/>
                </a:solidFill>
                <a:latin typeface="Radley"/>
              </a:rPr>
              <a:t> List minterm yang dimasukkan</a:t>
            </a:r>
          </a:p>
          <a:p>
            <a:pPr marL="734059" indent="-367030" lvl="1">
              <a:lnSpc>
                <a:spcPts val="4759"/>
              </a:lnSpc>
              <a:buFont typeface="Arial"/>
              <a:buChar char="•"/>
            </a:pPr>
            <a:r>
              <a:rPr lang="en-US" sz="3399">
                <a:solidFill>
                  <a:srgbClr val="000000"/>
                </a:solidFill>
                <a:latin typeface="Radley"/>
              </a:rPr>
              <a:t> Iterasi step pengerjaan</a:t>
            </a:r>
          </a:p>
          <a:p>
            <a:pPr marL="734059" indent="-367030" lvl="1">
              <a:lnSpc>
                <a:spcPts val="4759"/>
              </a:lnSpc>
              <a:buFont typeface="Arial"/>
              <a:buChar char="•"/>
            </a:pPr>
            <a:r>
              <a:rPr lang="en-US" sz="3399">
                <a:solidFill>
                  <a:srgbClr val="000000"/>
                </a:solidFill>
                <a:latin typeface="Radley"/>
              </a:rPr>
              <a:t> Hasil minimisasi</a:t>
            </a:r>
          </a:p>
          <a:p>
            <a:pPr>
              <a:lnSpc>
                <a:spcPts val="4759"/>
              </a:lnSpc>
            </a:pPr>
          </a:p>
          <a:p>
            <a:pPr>
              <a:lnSpc>
                <a:spcPts val="475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1EEE8"/>
        </a:solidFill>
      </p:bgPr>
    </p:bg>
    <p:spTree>
      <p:nvGrpSpPr>
        <p:cNvPr id="1" name=""/>
        <p:cNvGrpSpPr/>
        <p:nvPr/>
      </p:nvGrpSpPr>
      <p:grpSpPr>
        <a:xfrm>
          <a:off x="0" y="0"/>
          <a:ext cx="0" cy="0"/>
          <a:chOff x="0" y="0"/>
          <a:chExt cx="0" cy="0"/>
        </a:xfrm>
      </p:grpSpPr>
      <p:grpSp>
        <p:nvGrpSpPr>
          <p:cNvPr name="Group 2" id="2"/>
          <p:cNvGrpSpPr/>
          <p:nvPr/>
        </p:nvGrpSpPr>
        <p:grpSpPr>
          <a:xfrm rot="0">
            <a:off x="9144000" y="-403129"/>
            <a:ext cx="9549391" cy="11093258"/>
            <a:chOff x="0" y="0"/>
            <a:chExt cx="23322754" cy="27093386"/>
          </a:xfrm>
        </p:grpSpPr>
        <p:sp>
          <p:nvSpPr>
            <p:cNvPr name="Freeform 3" id="3"/>
            <p:cNvSpPr/>
            <p:nvPr/>
          </p:nvSpPr>
          <p:spPr>
            <a:xfrm>
              <a:off x="31750" y="31750"/>
              <a:ext cx="23259253" cy="27029885"/>
            </a:xfrm>
            <a:custGeom>
              <a:avLst/>
              <a:gdLst/>
              <a:ahLst/>
              <a:cxnLst/>
              <a:rect r="r" b="b" t="t" l="l"/>
              <a:pathLst>
                <a:path h="27029885" w="23259253">
                  <a:moveTo>
                    <a:pt x="23166544" y="27029885"/>
                  </a:moveTo>
                  <a:lnTo>
                    <a:pt x="92710" y="27029885"/>
                  </a:lnTo>
                  <a:cubicBezTo>
                    <a:pt x="41910" y="27029885"/>
                    <a:pt x="0" y="26987974"/>
                    <a:pt x="0" y="26937174"/>
                  </a:cubicBezTo>
                  <a:lnTo>
                    <a:pt x="0" y="92710"/>
                  </a:lnTo>
                  <a:cubicBezTo>
                    <a:pt x="0" y="41910"/>
                    <a:pt x="41910" y="0"/>
                    <a:pt x="92710" y="0"/>
                  </a:cubicBezTo>
                  <a:lnTo>
                    <a:pt x="23165274" y="0"/>
                  </a:lnTo>
                  <a:cubicBezTo>
                    <a:pt x="23216074" y="0"/>
                    <a:pt x="23257983" y="41910"/>
                    <a:pt x="23257983" y="92710"/>
                  </a:cubicBezTo>
                  <a:lnTo>
                    <a:pt x="23257983" y="26935906"/>
                  </a:lnTo>
                  <a:cubicBezTo>
                    <a:pt x="23259253" y="26987974"/>
                    <a:pt x="23217344" y="27029885"/>
                    <a:pt x="23166544" y="27029885"/>
                  </a:cubicBezTo>
                  <a:close/>
                </a:path>
              </a:pathLst>
            </a:custGeom>
            <a:solidFill>
              <a:srgbClr val="FEFEFE"/>
            </a:solidFill>
          </p:spPr>
        </p:sp>
        <p:sp>
          <p:nvSpPr>
            <p:cNvPr name="Freeform 4" id="4"/>
            <p:cNvSpPr/>
            <p:nvPr/>
          </p:nvSpPr>
          <p:spPr>
            <a:xfrm>
              <a:off x="0" y="0"/>
              <a:ext cx="23322753" cy="27093385"/>
            </a:xfrm>
            <a:custGeom>
              <a:avLst/>
              <a:gdLst/>
              <a:ahLst/>
              <a:cxnLst/>
              <a:rect r="r" b="b" t="t" l="l"/>
              <a:pathLst>
                <a:path h="27093385" w="23322753">
                  <a:moveTo>
                    <a:pt x="23198294" y="59690"/>
                  </a:moveTo>
                  <a:cubicBezTo>
                    <a:pt x="23233853" y="59690"/>
                    <a:pt x="23263064" y="88900"/>
                    <a:pt x="23263064" y="124460"/>
                  </a:cubicBezTo>
                  <a:lnTo>
                    <a:pt x="23263064" y="26968924"/>
                  </a:lnTo>
                  <a:cubicBezTo>
                    <a:pt x="23263064" y="27004485"/>
                    <a:pt x="23233853" y="27033696"/>
                    <a:pt x="23198294" y="27033696"/>
                  </a:cubicBezTo>
                  <a:lnTo>
                    <a:pt x="124460" y="27033696"/>
                  </a:lnTo>
                  <a:cubicBezTo>
                    <a:pt x="88900" y="27033696"/>
                    <a:pt x="59690" y="27004485"/>
                    <a:pt x="59690" y="26968924"/>
                  </a:cubicBezTo>
                  <a:lnTo>
                    <a:pt x="59690" y="124460"/>
                  </a:lnTo>
                  <a:cubicBezTo>
                    <a:pt x="59690" y="88900"/>
                    <a:pt x="88900" y="59690"/>
                    <a:pt x="124460" y="59690"/>
                  </a:cubicBezTo>
                  <a:lnTo>
                    <a:pt x="23198294" y="59690"/>
                  </a:lnTo>
                  <a:moveTo>
                    <a:pt x="23198294" y="0"/>
                  </a:moveTo>
                  <a:lnTo>
                    <a:pt x="124460" y="0"/>
                  </a:lnTo>
                  <a:cubicBezTo>
                    <a:pt x="55880" y="0"/>
                    <a:pt x="0" y="55880"/>
                    <a:pt x="0" y="124460"/>
                  </a:cubicBezTo>
                  <a:lnTo>
                    <a:pt x="0" y="26968924"/>
                  </a:lnTo>
                  <a:cubicBezTo>
                    <a:pt x="0" y="27037506"/>
                    <a:pt x="55880" y="27093385"/>
                    <a:pt x="124460" y="27093385"/>
                  </a:cubicBezTo>
                  <a:lnTo>
                    <a:pt x="23198294" y="27093385"/>
                  </a:lnTo>
                  <a:cubicBezTo>
                    <a:pt x="23266874" y="27093385"/>
                    <a:pt x="23322753" y="27037506"/>
                    <a:pt x="23322753" y="26968924"/>
                  </a:cubicBezTo>
                  <a:lnTo>
                    <a:pt x="23322753" y="124460"/>
                  </a:lnTo>
                  <a:cubicBezTo>
                    <a:pt x="23322753" y="55880"/>
                    <a:pt x="23266874" y="0"/>
                    <a:pt x="23198294" y="0"/>
                  </a:cubicBezTo>
                  <a:close/>
                </a:path>
              </a:pathLst>
            </a:custGeom>
            <a:solidFill>
              <a:srgbClr val="000000"/>
            </a:solidFill>
          </p:spPr>
        </p:sp>
      </p:grpSp>
      <p:pic>
        <p:nvPicPr>
          <p:cNvPr name="Picture 5" id="5"/>
          <p:cNvPicPr>
            <a:picLocks noChangeAspect="true"/>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6910354"/>
            <a:ext cx="6725719" cy="4405346"/>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47787"/>
          <a:stretch>
            <a:fillRect/>
          </a:stretch>
        </p:blipFill>
        <p:spPr>
          <a:xfrm flipH="false" flipV="false" rot="0">
            <a:off x="1407373" y="4207050"/>
            <a:ext cx="6491931" cy="6173076"/>
          </a:xfrm>
          <a:prstGeom prst="rect">
            <a:avLst/>
          </a:prstGeom>
        </p:spPr>
      </p:pic>
      <p:sp>
        <p:nvSpPr>
          <p:cNvPr name="AutoShape 7" id="7"/>
          <p:cNvSpPr/>
          <p:nvPr/>
        </p:nvSpPr>
        <p:spPr>
          <a:xfrm rot="0">
            <a:off x="9144000" y="2519558"/>
            <a:ext cx="9549391" cy="0"/>
          </a:xfrm>
          <a:prstGeom prst="line">
            <a:avLst/>
          </a:prstGeom>
          <a:ln cap="rnd" w="28575">
            <a:solidFill>
              <a:srgbClr val="000000"/>
            </a:solidFill>
            <a:prstDash val="sysDash"/>
            <a:headEnd type="none" len="sm" w="sm"/>
            <a:tailEnd type="none" len="sm" w="sm"/>
          </a:ln>
        </p:spPr>
      </p:sp>
      <p:sp>
        <p:nvSpPr>
          <p:cNvPr name="AutoShape 8" id="8"/>
          <p:cNvSpPr/>
          <p:nvPr/>
        </p:nvSpPr>
        <p:spPr>
          <a:xfrm rot="0">
            <a:off x="9144000" y="5197224"/>
            <a:ext cx="9549391" cy="0"/>
          </a:xfrm>
          <a:prstGeom prst="line">
            <a:avLst/>
          </a:prstGeom>
          <a:ln cap="rnd" w="28575">
            <a:solidFill>
              <a:srgbClr val="000000"/>
            </a:solidFill>
            <a:prstDash val="sysDash"/>
            <a:headEnd type="none" len="sm" w="sm"/>
            <a:tailEnd type="none" len="sm" w="sm"/>
          </a:ln>
        </p:spPr>
      </p:sp>
      <p:sp>
        <p:nvSpPr>
          <p:cNvPr name="AutoShape 9" id="9"/>
          <p:cNvSpPr/>
          <p:nvPr/>
        </p:nvSpPr>
        <p:spPr>
          <a:xfrm rot="0">
            <a:off x="9144000" y="7550763"/>
            <a:ext cx="9549391" cy="0"/>
          </a:xfrm>
          <a:prstGeom prst="line">
            <a:avLst/>
          </a:prstGeom>
          <a:ln cap="rnd" w="28575">
            <a:solidFill>
              <a:srgbClr val="000000"/>
            </a:solidFill>
            <a:prstDash val="sysDash"/>
            <a:headEnd type="none" len="sm" w="sm"/>
            <a:tailEnd type="none" len="sm" w="sm"/>
          </a:ln>
        </p:spPr>
      </p:sp>
      <p:pic>
        <p:nvPicPr>
          <p:cNvPr name="Picture 10" id="10"/>
          <p:cNvPicPr>
            <a:picLocks noChangeAspect="true"/>
          </p:cNvPicPr>
          <p:nvPr/>
        </p:nvPicPr>
        <p:blipFill>
          <a:blip r:embed="rId6"/>
          <a:srcRect l="4182" t="82856" r="24583" b="0"/>
          <a:stretch>
            <a:fillRect/>
          </a:stretch>
        </p:blipFill>
        <p:spPr>
          <a:xfrm flipH="false" flipV="false" rot="0">
            <a:off x="9651304" y="5791531"/>
            <a:ext cx="6198624" cy="1118823"/>
          </a:xfrm>
          <a:prstGeom prst="rect">
            <a:avLst/>
          </a:prstGeom>
        </p:spPr>
      </p:pic>
      <p:grpSp>
        <p:nvGrpSpPr>
          <p:cNvPr name="Group 11" id="11"/>
          <p:cNvGrpSpPr/>
          <p:nvPr/>
        </p:nvGrpSpPr>
        <p:grpSpPr>
          <a:xfrm rot="0">
            <a:off x="10123189" y="775121"/>
            <a:ext cx="7136111" cy="1488112"/>
            <a:chOff x="0" y="0"/>
            <a:chExt cx="9514815" cy="1984149"/>
          </a:xfrm>
        </p:grpSpPr>
        <p:sp>
          <p:nvSpPr>
            <p:cNvPr name="TextBox 12" id="12"/>
            <p:cNvSpPr txBox="true"/>
            <p:nvPr/>
          </p:nvSpPr>
          <p:spPr>
            <a:xfrm rot="0">
              <a:off x="0" y="1448884"/>
              <a:ext cx="9514815" cy="535265"/>
            </a:xfrm>
            <a:prstGeom prst="rect">
              <a:avLst/>
            </a:prstGeom>
          </p:spPr>
          <p:txBody>
            <a:bodyPr anchor="t" rtlCol="false" tIns="0" lIns="0" bIns="0" rIns="0">
              <a:spAutoFit/>
            </a:bodyPr>
            <a:lstStyle/>
            <a:p>
              <a:pPr>
                <a:lnSpc>
                  <a:spcPts val="3359"/>
                </a:lnSpc>
              </a:pPr>
            </a:p>
          </p:txBody>
        </p:sp>
        <p:sp>
          <p:nvSpPr>
            <p:cNvPr name="TextBox 13" id="13"/>
            <p:cNvSpPr txBox="true"/>
            <p:nvPr/>
          </p:nvSpPr>
          <p:spPr>
            <a:xfrm rot="0">
              <a:off x="0" y="-9525"/>
              <a:ext cx="9514815" cy="1108498"/>
            </a:xfrm>
            <a:prstGeom prst="rect">
              <a:avLst/>
            </a:prstGeom>
          </p:spPr>
          <p:txBody>
            <a:bodyPr anchor="t" rtlCol="false" tIns="0" lIns="0" bIns="0" rIns="0">
              <a:spAutoFit/>
            </a:bodyPr>
            <a:lstStyle/>
            <a:p>
              <a:pPr algn="l" marL="0" indent="0" lvl="0">
                <a:lnSpc>
                  <a:spcPts val="3380"/>
                </a:lnSpc>
                <a:spcBef>
                  <a:spcPct val="0"/>
                </a:spcBef>
              </a:pPr>
              <a:r>
                <a:rPr lang="en-US" u="none" sz="2600">
                  <a:solidFill>
                    <a:srgbClr val="000000"/>
                  </a:solidFill>
                  <a:latin typeface="Open Sauce Bold"/>
                </a:rPr>
                <a:t>TEORI DASAR METODE</a:t>
              </a:r>
            </a:p>
            <a:p>
              <a:pPr algn="l" marL="0" indent="0" lvl="0">
                <a:lnSpc>
                  <a:spcPts val="3380"/>
                </a:lnSpc>
                <a:spcBef>
                  <a:spcPct val="0"/>
                </a:spcBef>
              </a:pPr>
              <a:r>
                <a:rPr lang="en-US" u="none" sz="2600">
                  <a:solidFill>
                    <a:srgbClr val="000000"/>
                  </a:solidFill>
                  <a:latin typeface="Open Sauce Bold"/>
                </a:rPr>
                <a:t>QUINE-MCCLUSKEY (TABULATION)</a:t>
              </a:r>
            </a:p>
          </p:txBody>
        </p:sp>
      </p:grpSp>
      <p:grpSp>
        <p:nvGrpSpPr>
          <p:cNvPr name="Group 14" id="14"/>
          <p:cNvGrpSpPr/>
          <p:nvPr/>
        </p:nvGrpSpPr>
        <p:grpSpPr>
          <a:xfrm rot="0">
            <a:off x="9950164" y="3563226"/>
            <a:ext cx="7136111" cy="1077962"/>
            <a:chOff x="0" y="0"/>
            <a:chExt cx="9514815" cy="1437283"/>
          </a:xfrm>
        </p:grpSpPr>
        <p:sp>
          <p:nvSpPr>
            <p:cNvPr name="TextBox 15" id="15"/>
            <p:cNvSpPr txBox="true"/>
            <p:nvPr/>
          </p:nvSpPr>
          <p:spPr>
            <a:xfrm rot="0">
              <a:off x="0" y="902017"/>
              <a:ext cx="9514815" cy="535265"/>
            </a:xfrm>
            <a:prstGeom prst="rect">
              <a:avLst/>
            </a:prstGeom>
          </p:spPr>
          <p:txBody>
            <a:bodyPr anchor="t" rtlCol="false" tIns="0" lIns="0" bIns="0" rIns="0">
              <a:spAutoFit/>
            </a:bodyPr>
            <a:lstStyle/>
            <a:p>
              <a:pPr>
                <a:lnSpc>
                  <a:spcPts val="3359"/>
                </a:lnSpc>
              </a:pPr>
            </a:p>
          </p:txBody>
        </p:sp>
        <p:sp>
          <p:nvSpPr>
            <p:cNvPr name="TextBox 16" id="16"/>
            <p:cNvSpPr txBox="true"/>
            <p:nvPr/>
          </p:nvSpPr>
          <p:spPr>
            <a:xfrm rot="0">
              <a:off x="0" y="-9525"/>
              <a:ext cx="9514815" cy="536998"/>
            </a:xfrm>
            <a:prstGeom prst="rect">
              <a:avLst/>
            </a:prstGeom>
          </p:spPr>
          <p:txBody>
            <a:bodyPr anchor="t" rtlCol="false" tIns="0" lIns="0" bIns="0" rIns="0">
              <a:spAutoFit/>
            </a:bodyPr>
            <a:lstStyle/>
            <a:p>
              <a:pPr>
                <a:lnSpc>
                  <a:spcPts val="3379"/>
                </a:lnSpc>
              </a:pPr>
              <a:r>
                <a:rPr lang="en-US" sz="2599">
                  <a:solidFill>
                    <a:srgbClr val="000000"/>
                  </a:solidFill>
                  <a:latin typeface="Open Sauce Bold"/>
                </a:rPr>
                <a:t>SPESIFIKASI I/O ALGORITMA</a:t>
              </a:r>
            </a:p>
          </p:txBody>
        </p:sp>
      </p:grpSp>
      <p:grpSp>
        <p:nvGrpSpPr>
          <p:cNvPr name="Group 17" id="17"/>
          <p:cNvGrpSpPr/>
          <p:nvPr/>
        </p:nvGrpSpPr>
        <p:grpSpPr>
          <a:xfrm rot="0">
            <a:off x="9950164" y="6215626"/>
            <a:ext cx="7136111" cy="1077962"/>
            <a:chOff x="0" y="0"/>
            <a:chExt cx="9514815" cy="1437283"/>
          </a:xfrm>
        </p:grpSpPr>
        <p:sp>
          <p:nvSpPr>
            <p:cNvPr name="TextBox 18" id="18"/>
            <p:cNvSpPr txBox="true"/>
            <p:nvPr/>
          </p:nvSpPr>
          <p:spPr>
            <a:xfrm rot="0">
              <a:off x="0" y="902017"/>
              <a:ext cx="9514815" cy="535265"/>
            </a:xfrm>
            <a:prstGeom prst="rect">
              <a:avLst/>
            </a:prstGeom>
          </p:spPr>
          <p:txBody>
            <a:bodyPr anchor="t" rtlCol="false" tIns="0" lIns="0" bIns="0" rIns="0">
              <a:spAutoFit/>
            </a:bodyPr>
            <a:lstStyle/>
            <a:p>
              <a:pPr>
                <a:lnSpc>
                  <a:spcPts val="3359"/>
                </a:lnSpc>
              </a:pPr>
            </a:p>
          </p:txBody>
        </p:sp>
        <p:sp>
          <p:nvSpPr>
            <p:cNvPr name="TextBox 19" id="19"/>
            <p:cNvSpPr txBox="true"/>
            <p:nvPr/>
          </p:nvSpPr>
          <p:spPr>
            <a:xfrm rot="0">
              <a:off x="0" y="-9525"/>
              <a:ext cx="9514815" cy="536998"/>
            </a:xfrm>
            <a:prstGeom prst="rect">
              <a:avLst/>
            </a:prstGeom>
          </p:spPr>
          <p:txBody>
            <a:bodyPr anchor="t" rtlCol="false" tIns="0" lIns="0" bIns="0" rIns="0">
              <a:spAutoFit/>
            </a:bodyPr>
            <a:lstStyle/>
            <a:p>
              <a:pPr>
                <a:lnSpc>
                  <a:spcPts val="3379"/>
                </a:lnSpc>
              </a:pPr>
              <a:r>
                <a:rPr lang="en-US" sz="2599">
                  <a:solidFill>
                    <a:srgbClr val="000000"/>
                  </a:solidFill>
                  <a:latin typeface="Open Sauce Bold"/>
                </a:rPr>
                <a:t>IMPLEMENTASI PROGRAM</a:t>
              </a:r>
            </a:p>
          </p:txBody>
        </p:sp>
      </p:grpSp>
      <p:grpSp>
        <p:nvGrpSpPr>
          <p:cNvPr name="Group 20" id="20"/>
          <p:cNvGrpSpPr/>
          <p:nvPr/>
        </p:nvGrpSpPr>
        <p:grpSpPr>
          <a:xfrm rot="0">
            <a:off x="9950164" y="8340854"/>
            <a:ext cx="7136111" cy="1077962"/>
            <a:chOff x="0" y="0"/>
            <a:chExt cx="9514815" cy="1437283"/>
          </a:xfrm>
        </p:grpSpPr>
        <p:sp>
          <p:nvSpPr>
            <p:cNvPr name="TextBox 21" id="21"/>
            <p:cNvSpPr txBox="true"/>
            <p:nvPr/>
          </p:nvSpPr>
          <p:spPr>
            <a:xfrm rot="0">
              <a:off x="0" y="902017"/>
              <a:ext cx="9514815" cy="535265"/>
            </a:xfrm>
            <a:prstGeom prst="rect">
              <a:avLst/>
            </a:prstGeom>
          </p:spPr>
          <p:txBody>
            <a:bodyPr anchor="t" rtlCol="false" tIns="0" lIns="0" bIns="0" rIns="0">
              <a:spAutoFit/>
            </a:bodyPr>
            <a:lstStyle/>
            <a:p>
              <a:pPr>
                <a:lnSpc>
                  <a:spcPts val="3359"/>
                </a:lnSpc>
              </a:pPr>
            </a:p>
          </p:txBody>
        </p:sp>
        <p:sp>
          <p:nvSpPr>
            <p:cNvPr name="TextBox 22" id="22"/>
            <p:cNvSpPr txBox="true"/>
            <p:nvPr/>
          </p:nvSpPr>
          <p:spPr>
            <a:xfrm rot="0">
              <a:off x="0" y="-9525"/>
              <a:ext cx="9514815" cy="536998"/>
            </a:xfrm>
            <a:prstGeom prst="rect">
              <a:avLst/>
            </a:prstGeom>
          </p:spPr>
          <p:txBody>
            <a:bodyPr anchor="t" rtlCol="false" tIns="0" lIns="0" bIns="0" rIns="0">
              <a:spAutoFit/>
            </a:bodyPr>
            <a:lstStyle/>
            <a:p>
              <a:pPr>
                <a:lnSpc>
                  <a:spcPts val="3379"/>
                </a:lnSpc>
              </a:pPr>
              <a:r>
                <a:rPr lang="en-US" sz="2599">
                  <a:solidFill>
                    <a:srgbClr val="000000"/>
                  </a:solidFill>
                  <a:latin typeface="Open Sauce Bold"/>
                </a:rPr>
                <a:t>KESIMPULAN DAN LESSON LEARNED</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1EEE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6910354"/>
            <a:ext cx="6725719" cy="4405346"/>
          </a:xfrm>
          <a:prstGeom prst="rect">
            <a:avLst/>
          </a:prstGeom>
        </p:spPr>
      </p:pic>
      <p:pic>
        <p:nvPicPr>
          <p:cNvPr name="Picture 3" id="3"/>
          <p:cNvPicPr>
            <a:picLocks noChangeAspect="true"/>
          </p:cNvPicPr>
          <p:nvPr/>
        </p:nvPicPr>
        <p:blipFill>
          <a:blip r:embed="rId4"/>
          <a:srcRect l="22212" t="0" r="20837" b="0"/>
          <a:stretch>
            <a:fillRect/>
          </a:stretch>
        </p:blipFill>
        <p:spPr>
          <a:xfrm flipH="false" flipV="false" rot="0">
            <a:off x="8469386" y="0"/>
            <a:ext cx="9770499" cy="10287000"/>
          </a:xfrm>
          <a:prstGeom prst="rect">
            <a:avLst/>
          </a:prstGeom>
        </p:spPr>
      </p:pic>
      <p:pic>
        <p:nvPicPr>
          <p:cNvPr name="Picture 4" id="4"/>
          <p:cNvPicPr>
            <a:picLocks noChangeAspect="true"/>
          </p:cNvPicPr>
          <p:nvPr/>
        </p:nvPicPr>
        <p:blipFill>
          <a:blip r:embed="rId5"/>
          <a:srcRect l="0" t="0" r="0" b="0"/>
          <a:stretch>
            <a:fillRect/>
          </a:stretch>
        </p:blipFill>
        <p:spPr>
          <a:xfrm flipH="false" flipV="false" rot="0">
            <a:off x="9144000" y="3470959"/>
            <a:ext cx="8734383" cy="3345083"/>
          </a:xfrm>
          <a:prstGeom prst="rect">
            <a:avLst/>
          </a:prstGeom>
        </p:spPr>
      </p:pic>
      <p:sp>
        <p:nvSpPr>
          <p:cNvPr name="TextBox 5" id="5"/>
          <p:cNvSpPr txBox="true"/>
          <p:nvPr/>
        </p:nvSpPr>
        <p:spPr>
          <a:xfrm rot="0">
            <a:off x="451085" y="552939"/>
            <a:ext cx="7880950" cy="894372"/>
          </a:xfrm>
          <a:prstGeom prst="rect">
            <a:avLst/>
          </a:prstGeom>
        </p:spPr>
        <p:txBody>
          <a:bodyPr anchor="t" rtlCol="false" tIns="0" lIns="0" bIns="0" rIns="0">
            <a:spAutoFit/>
          </a:bodyPr>
          <a:lstStyle/>
          <a:p>
            <a:pPr>
              <a:lnSpc>
                <a:spcPts val="7244"/>
              </a:lnSpc>
            </a:pPr>
            <a:r>
              <a:rPr lang="en-US" sz="5572">
                <a:solidFill>
                  <a:srgbClr val="000000"/>
                </a:solidFill>
                <a:latin typeface="Open Sauce Bold"/>
              </a:rPr>
              <a:t>DEKLARASI VARIABEL</a:t>
            </a:r>
          </a:p>
        </p:txBody>
      </p:sp>
      <p:grpSp>
        <p:nvGrpSpPr>
          <p:cNvPr name="Group 6" id="6"/>
          <p:cNvGrpSpPr/>
          <p:nvPr/>
        </p:nvGrpSpPr>
        <p:grpSpPr>
          <a:xfrm rot="0">
            <a:off x="-141565" y="4337288"/>
            <a:ext cx="8610952" cy="5949712"/>
            <a:chOff x="0" y="0"/>
            <a:chExt cx="21030776" cy="14531154"/>
          </a:xfrm>
        </p:grpSpPr>
        <p:sp>
          <p:nvSpPr>
            <p:cNvPr name="Freeform 7" id="7"/>
            <p:cNvSpPr/>
            <p:nvPr/>
          </p:nvSpPr>
          <p:spPr>
            <a:xfrm>
              <a:off x="31750" y="31750"/>
              <a:ext cx="20967277" cy="14467655"/>
            </a:xfrm>
            <a:custGeom>
              <a:avLst/>
              <a:gdLst/>
              <a:ahLst/>
              <a:cxnLst/>
              <a:rect r="r" b="b" t="t" l="l"/>
              <a:pathLst>
                <a:path h="14467655" w="20967277">
                  <a:moveTo>
                    <a:pt x="20874566" y="14467655"/>
                  </a:moveTo>
                  <a:lnTo>
                    <a:pt x="92710" y="14467655"/>
                  </a:lnTo>
                  <a:cubicBezTo>
                    <a:pt x="41910" y="14467655"/>
                    <a:pt x="0" y="14425744"/>
                    <a:pt x="0" y="14374944"/>
                  </a:cubicBezTo>
                  <a:lnTo>
                    <a:pt x="0" y="92710"/>
                  </a:lnTo>
                  <a:cubicBezTo>
                    <a:pt x="0" y="41910"/>
                    <a:pt x="41910" y="0"/>
                    <a:pt x="92710" y="0"/>
                  </a:cubicBezTo>
                  <a:lnTo>
                    <a:pt x="20873296" y="0"/>
                  </a:lnTo>
                  <a:cubicBezTo>
                    <a:pt x="20924096" y="0"/>
                    <a:pt x="20966007" y="41910"/>
                    <a:pt x="20966007" y="92710"/>
                  </a:cubicBezTo>
                  <a:lnTo>
                    <a:pt x="20966007" y="14373675"/>
                  </a:lnTo>
                  <a:cubicBezTo>
                    <a:pt x="20967277" y="14425744"/>
                    <a:pt x="20925366" y="14467655"/>
                    <a:pt x="20874566" y="14467655"/>
                  </a:cubicBezTo>
                  <a:close/>
                </a:path>
              </a:pathLst>
            </a:custGeom>
            <a:solidFill>
              <a:srgbClr val="FEFEFE"/>
            </a:solidFill>
          </p:spPr>
        </p:sp>
        <p:sp>
          <p:nvSpPr>
            <p:cNvPr name="Freeform 8" id="8"/>
            <p:cNvSpPr/>
            <p:nvPr/>
          </p:nvSpPr>
          <p:spPr>
            <a:xfrm>
              <a:off x="0" y="0"/>
              <a:ext cx="21030777" cy="14531155"/>
            </a:xfrm>
            <a:custGeom>
              <a:avLst/>
              <a:gdLst/>
              <a:ahLst/>
              <a:cxnLst/>
              <a:rect r="r" b="b" t="t" l="l"/>
              <a:pathLst>
                <a:path h="14531155" w="21030777">
                  <a:moveTo>
                    <a:pt x="20906316" y="59690"/>
                  </a:moveTo>
                  <a:cubicBezTo>
                    <a:pt x="20941877" y="59690"/>
                    <a:pt x="20971086" y="88900"/>
                    <a:pt x="20971086" y="124460"/>
                  </a:cubicBezTo>
                  <a:lnTo>
                    <a:pt x="20971086" y="14406694"/>
                  </a:lnTo>
                  <a:cubicBezTo>
                    <a:pt x="20971086" y="14442255"/>
                    <a:pt x="20941877" y="14471464"/>
                    <a:pt x="20906316" y="14471464"/>
                  </a:cubicBezTo>
                  <a:lnTo>
                    <a:pt x="124460" y="14471464"/>
                  </a:lnTo>
                  <a:cubicBezTo>
                    <a:pt x="88900" y="14471464"/>
                    <a:pt x="59690" y="14442255"/>
                    <a:pt x="59690" y="14406694"/>
                  </a:cubicBezTo>
                  <a:lnTo>
                    <a:pt x="59690" y="124460"/>
                  </a:lnTo>
                  <a:cubicBezTo>
                    <a:pt x="59690" y="88900"/>
                    <a:pt x="88900" y="59690"/>
                    <a:pt x="124460" y="59690"/>
                  </a:cubicBezTo>
                  <a:lnTo>
                    <a:pt x="20906316" y="59690"/>
                  </a:lnTo>
                  <a:moveTo>
                    <a:pt x="20906316" y="0"/>
                  </a:moveTo>
                  <a:lnTo>
                    <a:pt x="124460" y="0"/>
                  </a:lnTo>
                  <a:cubicBezTo>
                    <a:pt x="55880" y="0"/>
                    <a:pt x="0" y="55880"/>
                    <a:pt x="0" y="124460"/>
                  </a:cubicBezTo>
                  <a:lnTo>
                    <a:pt x="0" y="14406694"/>
                  </a:lnTo>
                  <a:cubicBezTo>
                    <a:pt x="0" y="14475275"/>
                    <a:pt x="55880" y="14531155"/>
                    <a:pt x="124460" y="14531155"/>
                  </a:cubicBezTo>
                  <a:lnTo>
                    <a:pt x="20906316" y="14531155"/>
                  </a:lnTo>
                  <a:cubicBezTo>
                    <a:pt x="20974896" y="14531155"/>
                    <a:pt x="21030777" y="14475275"/>
                    <a:pt x="21030777" y="14406694"/>
                  </a:cubicBezTo>
                  <a:lnTo>
                    <a:pt x="21030777" y="124460"/>
                  </a:lnTo>
                  <a:cubicBezTo>
                    <a:pt x="21030777" y="55880"/>
                    <a:pt x="20974896" y="0"/>
                    <a:pt x="20906316" y="0"/>
                  </a:cubicBezTo>
                  <a:close/>
                </a:path>
              </a:pathLst>
            </a:custGeom>
            <a:solidFill>
              <a:srgbClr val="000000"/>
            </a:solidFill>
          </p:spPr>
        </p:sp>
      </p:grpSp>
      <p:sp>
        <p:nvSpPr>
          <p:cNvPr name="TextBox 9" id="9"/>
          <p:cNvSpPr txBox="true"/>
          <p:nvPr/>
        </p:nvSpPr>
        <p:spPr>
          <a:xfrm rot="0">
            <a:off x="199372" y="4538932"/>
            <a:ext cx="7861868" cy="2277110"/>
          </a:xfrm>
          <a:prstGeom prst="rect">
            <a:avLst/>
          </a:prstGeom>
        </p:spPr>
        <p:txBody>
          <a:bodyPr anchor="t" rtlCol="false" tIns="0" lIns="0" bIns="0" rIns="0">
            <a:spAutoFit/>
          </a:bodyPr>
          <a:lstStyle/>
          <a:p>
            <a:pPr algn="just">
              <a:lnSpc>
                <a:spcPts val="3640"/>
              </a:lnSpc>
            </a:pPr>
            <a:r>
              <a:rPr lang="en-US" sz="2600">
                <a:solidFill>
                  <a:srgbClr val="000000"/>
                </a:solidFill>
                <a:latin typeface="Open Sans Light Bold"/>
              </a:rPr>
              <a:t>Keterangan :</a:t>
            </a:r>
          </a:p>
          <a:p>
            <a:pPr algn="just" marL="561344" indent="-280672" lvl="1">
              <a:lnSpc>
                <a:spcPts val="3640"/>
              </a:lnSpc>
              <a:buFont typeface="Arial"/>
              <a:buChar char="•"/>
            </a:pPr>
            <a:r>
              <a:rPr lang="en-US" sz="2600">
                <a:solidFill>
                  <a:srgbClr val="000000"/>
                </a:solidFill>
                <a:latin typeface="Open Sans Light"/>
              </a:rPr>
              <a:t>Queue merupakan struct yang digunakan untuk menampung minterm</a:t>
            </a:r>
          </a:p>
          <a:p>
            <a:pPr algn="just" marL="561344" indent="-280672" lvl="1">
              <a:lnSpc>
                <a:spcPts val="3640"/>
              </a:lnSpc>
              <a:buFont typeface="Arial"/>
              <a:buChar char="•"/>
            </a:pPr>
            <a:r>
              <a:rPr lang="en-US" sz="2600">
                <a:solidFill>
                  <a:srgbClr val="000000"/>
                </a:solidFill>
                <a:latin typeface="Open Sans Light"/>
              </a:rPr>
              <a:t>ess_implicant merupakan struct yang digunakan untuk menampung prime implicant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1EEE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6910354"/>
            <a:ext cx="6725719" cy="4405346"/>
          </a:xfrm>
          <a:prstGeom prst="rect">
            <a:avLst/>
          </a:prstGeom>
        </p:spPr>
      </p:pic>
      <p:pic>
        <p:nvPicPr>
          <p:cNvPr name="Picture 3" id="3"/>
          <p:cNvPicPr>
            <a:picLocks noChangeAspect="true"/>
          </p:cNvPicPr>
          <p:nvPr/>
        </p:nvPicPr>
        <p:blipFill>
          <a:blip r:embed="rId4"/>
          <a:srcRect l="22212" t="0" r="20837" b="0"/>
          <a:stretch>
            <a:fillRect/>
          </a:stretch>
        </p:blipFill>
        <p:spPr>
          <a:xfrm flipH="false" flipV="false" rot="0">
            <a:off x="8469386" y="0"/>
            <a:ext cx="9770499" cy="10287000"/>
          </a:xfrm>
          <a:prstGeom prst="rect">
            <a:avLst/>
          </a:prstGeom>
        </p:spPr>
      </p:pic>
      <p:grpSp>
        <p:nvGrpSpPr>
          <p:cNvPr name="Group 4" id="4"/>
          <p:cNvGrpSpPr/>
          <p:nvPr/>
        </p:nvGrpSpPr>
        <p:grpSpPr>
          <a:xfrm rot="0">
            <a:off x="-251672" y="4337288"/>
            <a:ext cx="8721058" cy="5949712"/>
            <a:chOff x="0" y="0"/>
            <a:chExt cx="21299693" cy="14531154"/>
          </a:xfrm>
        </p:grpSpPr>
        <p:sp>
          <p:nvSpPr>
            <p:cNvPr name="Freeform 5" id="5"/>
            <p:cNvSpPr/>
            <p:nvPr/>
          </p:nvSpPr>
          <p:spPr>
            <a:xfrm>
              <a:off x="31750" y="31750"/>
              <a:ext cx="21236192" cy="14467655"/>
            </a:xfrm>
            <a:custGeom>
              <a:avLst/>
              <a:gdLst/>
              <a:ahLst/>
              <a:cxnLst/>
              <a:rect r="r" b="b" t="t" l="l"/>
              <a:pathLst>
                <a:path h="14467655" w="21236192">
                  <a:moveTo>
                    <a:pt x="21143483" y="14467655"/>
                  </a:moveTo>
                  <a:lnTo>
                    <a:pt x="92710" y="14467655"/>
                  </a:lnTo>
                  <a:cubicBezTo>
                    <a:pt x="41910" y="14467655"/>
                    <a:pt x="0" y="14425744"/>
                    <a:pt x="0" y="14374944"/>
                  </a:cubicBezTo>
                  <a:lnTo>
                    <a:pt x="0" y="92710"/>
                  </a:lnTo>
                  <a:cubicBezTo>
                    <a:pt x="0" y="41910"/>
                    <a:pt x="41910" y="0"/>
                    <a:pt x="92710" y="0"/>
                  </a:cubicBezTo>
                  <a:lnTo>
                    <a:pt x="21142213" y="0"/>
                  </a:lnTo>
                  <a:cubicBezTo>
                    <a:pt x="21193013" y="0"/>
                    <a:pt x="21234922" y="41910"/>
                    <a:pt x="21234922" y="92710"/>
                  </a:cubicBezTo>
                  <a:lnTo>
                    <a:pt x="21234922" y="14373675"/>
                  </a:lnTo>
                  <a:cubicBezTo>
                    <a:pt x="21236192" y="14425744"/>
                    <a:pt x="21194283" y="14467655"/>
                    <a:pt x="21143483" y="14467655"/>
                  </a:cubicBezTo>
                  <a:close/>
                </a:path>
              </a:pathLst>
            </a:custGeom>
            <a:solidFill>
              <a:srgbClr val="FEFEFE"/>
            </a:solidFill>
          </p:spPr>
        </p:sp>
        <p:sp>
          <p:nvSpPr>
            <p:cNvPr name="Freeform 6" id="6"/>
            <p:cNvSpPr/>
            <p:nvPr/>
          </p:nvSpPr>
          <p:spPr>
            <a:xfrm>
              <a:off x="0" y="0"/>
              <a:ext cx="21299692" cy="14531155"/>
            </a:xfrm>
            <a:custGeom>
              <a:avLst/>
              <a:gdLst/>
              <a:ahLst/>
              <a:cxnLst/>
              <a:rect r="r" b="b" t="t" l="l"/>
              <a:pathLst>
                <a:path h="14531155" w="21299692">
                  <a:moveTo>
                    <a:pt x="21175233" y="59690"/>
                  </a:moveTo>
                  <a:cubicBezTo>
                    <a:pt x="21210792" y="59690"/>
                    <a:pt x="21240003" y="88900"/>
                    <a:pt x="21240003" y="124460"/>
                  </a:cubicBezTo>
                  <a:lnTo>
                    <a:pt x="21240003" y="14406694"/>
                  </a:lnTo>
                  <a:cubicBezTo>
                    <a:pt x="21240003" y="14442255"/>
                    <a:pt x="21210792" y="14471464"/>
                    <a:pt x="21175233" y="14471464"/>
                  </a:cubicBezTo>
                  <a:lnTo>
                    <a:pt x="124460" y="14471464"/>
                  </a:lnTo>
                  <a:cubicBezTo>
                    <a:pt x="88900" y="14471464"/>
                    <a:pt x="59690" y="14442255"/>
                    <a:pt x="59690" y="14406694"/>
                  </a:cubicBezTo>
                  <a:lnTo>
                    <a:pt x="59690" y="124460"/>
                  </a:lnTo>
                  <a:cubicBezTo>
                    <a:pt x="59690" y="88900"/>
                    <a:pt x="88900" y="59690"/>
                    <a:pt x="124460" y="59690"/>
                  </a:cubicBezTo>
                  <a:lnTo>
                    <a:pt x="21175233" y="59690"/>
                  </a:lnTo>
                  <a:moveTo>
                    <a:pt x="21175233" y="0"/>
                  </a:moveTo>
                  <a:lnTo>
                    <a:pt x="124460" y="0"/>
                  </a:lnTo>
                  <a:cubicBezTo>
                    <a:pt x="55880" y="0"/>
                    <a:pt x="0" y="55880"/>
                    <a:pt x="0" y="124460"/>
                  </a:cubicBezTo>
                  <a:lnTo>
                    <a:pt x="0" y="14406694"/>
                  </a:lnTo>
                  <a:cubicBezTo>
                    <a:pt x="0" y="14475275"/>
                    <a:pt x="55880" y="14531155"/>
                    <a:pt x="124460" y="14531155"/>
                  </a:cubicBezTo>
                  <a:lnTo>
                    <a:pt x="21175233" y="14531155"/>
                  </a:lnTo>
                  <a:cubicBezTo>
                    <a:pt x="21243813" y="14531155"/>
                    <a:pt x="21299692" y="14475275"/>
                    <a:pt x="21299692" y="14406694"/>
                  </a:cubicBezTo>
                  <a:lnTo>
                    <a:pt x="21299692" y="124460"/>
                  </a:lnTo>
                  <a:cubicBezTo>
                    <a:pt x="21299692" y="55880"/>
                    <a:pt x="21243813" y="0"/>
                    <a:pt x="21175233" y="0"/>
                  </a:cubicBezTo>
                  <a:close/>
                </a:path>
              </a:pathLst>
            </a:custGeom>
            <a:solidFill>
              <a:srgbClr val="000000"/>
            </a:solidFill>
          </p:spPr>
        </p:sp>
      </p:grpSp>
      <p:pic>
        <p:nvPicPr>
          <p:cNvPr name="Picture 7" id="7"/>
          <p:cNvPicPr>
            <a:picLocks noChangeAspect="true"/>
          </p:cNvPicPr>
          <p:nvPr/>
        </p:nvPicPr>
        <p:blipFill>
          <a:blip r:embed="rId5"/>
          <a:srcRect l="0" t="0" r="0" b="0"/>
          <a:stretch>
            <a:fillRect/>
          </a:stretch>
        </p:blipFill>
        <p:spPr>
          <a:xfrm flipH="false" flipV="false" rot="0">
            <a:off x="9129162" y="610089"/>
            <a:ext cx="8450948" cy="3919891"/>
          </a:xfrm>
          <a:prstGeom prst="rect">
            <a:avLst/>
          </a:prstGeom>
        </p:spPr>
      </p:pic>
      <p:pic>
        <p:nvPicPr>
          <p:cNvPr name="Picture 8" id="8"/>
          <p:cNvPicPr>
            <a:picLocks noChangeAspect="true"/>
          </p:cNvPicPr>
          <p:nvPr/>
        </p:nvPicPr>
        <p:blipFill>
          <a:blip r:embed="rId6"/>
          <a:srcRect l="0" t="0" r="22988" b="0"/>
          <a:stretch>
            <a:fillRect/>
          </a:stretch>
        </p:blipFill>
        <p:spPr>
          <a:xfrm flipH="false" flipV="false" rot="0">
            <a:off x="8839838" y="5508785"/>
            <a:ext cx="9274211" cy="2614512"/>
          </a:xfrm>
          <a:prstGeom prst="rect">
            <a:avLst/>
          </a:prstGeom>
        </p:spPr>
      </p:pic>
      <p:sp>
        <p:nvSpPr>
          <p:cNvPr name="TextBox 9" id="9"/>
          <p:cNvSpPr txBox="true"/>
          <p:nvPr/>
        </p:nvSpPr>
        <p:spPr>
          <a:xfrm rot="0">
            <a:off x="451085" y="552939"/>
            <a:ext cx="7880950" cy="894372"/>
          </a:xfrm>
          <a:prstGeom prst="rect">
            <a:avLst/>
          </a:prstGeom>
        </p:spPr>
        <p:txBody>
          <a:bodyPr anchor="t" rtlCol="false" tIns="0" lIns="0" bIns="0" rIns="0">
            <a:spAutoFit/>
          </a:bodyPr>
          <a:lstStyle/>
          <a:p>
            <a:pPr>
              <a:lnSpc>
                <a:spcPts val="7244"/>
              </a:lnSpc>
            </a:pPr>
            <a:r>
              <a:rPr lang="en-US" sz="5572">
                <a:solidFill>
                  <a:srgbClr val="000000"/>
                </a:solidFill>
                <a:latin typeface="Open Sauce Bold"/>
              </a:rPr>
              <a:t>MENERIMA INPUT</a:t>
            </a:r>
          </a:p>
        </p:txBody>
      </p:sp>
      <p:sp>
        <p:nvSpPr>
          <p:cNvPr name="TextBox 10" id="10"/>
          <p:cNvSpPr txBox="true"/>
          <p:nvPr/>
        </p:nvSpPr>
        <p:spPr>
          <a:xfrm rot="0">
            <a:off x="303759" y="4474588"/>
            <a:ext cx="7861868" cy="3648710"/>
          </a:xfrm>
          <a:prstGeom prst="rect">
            <a:avLst/>
          </a:prstGeom>
        </p:spPr>
        <p:txBody>
          <a:bodyPr anchor="t" rtlCol="false" tIns="0" lIns="0" bIns="0" rIns="0">
            <a:spAutoFit/>
          </a:bodyPr>
          <a:lstStyle/>
          <a:p>
            <a:pPr algn="just">
              <a:lnSpc>
                <a:spcPts val="3640"/>
              </a:lnSpc>
            </a:pPr>
            <a:r>
              <a:rPr lang="en-US" sz="2600">
                <a:solidFill>
                  <a:srgbClr val="000000"/>
                </a:solidFill>
                <a:latin typeface="Open Sans Light Bold"/>
              </a:rPr>
              <a:t>Keterangan :</a:t>
            </a:r>
          </a:p>
          <a:p>
            <a:pPr algn="just" marL="561344" indent="-280672" lvl="1">
              <a:lnSpc>
                <a:spcPts val="3640"/>
              </a:lnSpc>
              <a:buFont typeface="Arial"/>
              <a:buChar char="•"/>
            </a:pPr>
            <a:r>
              <a:rPr lang="en-US" sz="2600">
                <a:solidFill>
                  <a:srgbClr val="000000"/>
                </a:solidFill>
                <a:latin typeface="Open Sans Light"/>
              </a:rPr>
              <a:t>Jika jumlah minterm yang dimasukkan kurang dari 1 atau lebih dari 2^(jumlah bit) maka program akan menampilkan pesan error dan akan selesai</a:t>
            </a:r>
          </a:p>
          <a:p>
            <a:pPr algn="just" marL="561344" indent="-280672" lvl="1">
              <a:lnSpc>
                <a:spcPts val="3640"/>
              </a:lnSpc>
              <a:buFont typeface="Arial"/>
              <a:buChar char="•"/>
            </a:pPr>
            <a:r>
              <a:rPr lang="en-US" sz="2600">
                <a:solidFill>
                  <a:srgbClr val="000000"/>
                </a:solidFill>
                <a:latin typeface="Open Sans Light"/>
              </a:rPr>
              <a:t>Indeks minterm yang dimasukkan user tidak dapat berupa bilangan negatif maupun bilangan yang lebih besar dari 2^(jumlah bit) - 1</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1EEE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6910354"/>
            <a:ext cx="6725719" cy="4405346"/>
          </a:xfrm>
          <a:prstGeom prst="rect">
            <a:avLst/>
          </a:prstGeom>
        </p:spPr>
      </p:pic>
      <p:pic>
        <p:nvPicPr>
          <p:cNvPr name="Picture 3" id="3"/>
          <p:cNvPicPr>
            <a:picLocks noChangeAspect="true"/>
          </p:cNvPicPr>
          <p:nvPr/>
        </p:nvPicPr>
        <p:blipFill>
          <a:blip r:embed="rId4"/>
          <a:srcRect l="22212" t="0" r="20837" b="0"/>
          <a:stretch>
            <a:fillRect/>
          </a:stretch>
        </p:blipFill>
        <p:spPr>
          <a:xfrm flipH="false" flipV="false" rot="0">
            <a:off x="8469386" y="0"/>
            <a:ext cx="9770499" cy="10287000"/>
          </a:xfrm>
          <a:prstGeom prst="rect">
            <a:avLst/>
          </a:prstGeom>
        </p:spPr>
      </p:pic>
      <p:grpSp>
        <p:nvGrpSpPr>
          <p:cNvPr name="Group 4" id="4"/>
          <p:cNvGrpSpPr/>
          <p:nvPr/>
        </p:nvGrpSpPr>
        <p:grpSpPr>
          <a:xfrm rot="0">
            <a:off x="-314590" y="4337288"/>
            <a:ext cx="8783976" cy="5949712"/>
            <a:chOff x="0" y="0"/>
            <a:chExt cx="21453359" cy="14531154"/>
          </a:xfrm>
        </p:grpSpPr>
        <p:sp>
          <p:nvSpPr>
            <p:cNvPr name="Freeform 5" id="5"/>
            <p:cNvSpPr/>
            <p:nvPr/>
          </p:nvSpPr>
          <p:spPr>
            <a:xfrm>
              <a:off x="31750" y="31750"/>
              <a:ext cx="21389859" cy="14467655"/>
            </a:xfrm>
            <a:custGeom>
              <a:avLst/>
              <a:gdLst/>
              <a:ahLst/>
              <a:cxnLst/>
              <a:rect r="r" b="b" t="t" l="l"/>
              <a:pathLst>
                <a:path h="14467655" w="21389859">
                  <a:moveTo>
                    <a:pt x="21297150" y="14467655"/>
                  </a:moveTo>
                  <a:lnTo>
                    <a:pt x="92710" y="14467655"/>
                  </a:lnTo>
                  <a:cubicBezTo>
                    <a:pt x="41910" y="14467655"/>
                    <a:pt x="0" y="14425744"/>
                    <a:pt x="0" y="14374944"/>
                  </a:cubicBezTo>
                  <a:lnTo>
                    <a:pt x="0" y="92710"/>
                  </a:lnTo>
                  <a:cubicBezTo>
                    <a:pt x="0" y="41910"/>
                    <a:pt x="41910" y="0"/>
                    <a:pt x="92710" y="0"/>
                  </a:cubicBezTo>
                  <a:lnTo>
                    <a:pt x="21295878" y="0"/>
                  </a:lnTo>
                  <a:cubicBezTo>
                    <a:pt x="21346678" y="0"/>
                    <a:pt x="21388589" y="41910"/>
                    <a:pt x="21388589" y="92710"/>
                  </a:cubicBezTo>
                  <a:lnTo>
                    <a:pt x="21388589" y="14373675"/>
                  </a:lnTo>
                  <a:cubicBezTo>
                    <a:pt x="21389859" y="14425744"/>
                    <a:pt x="21347950" y="14467655"/>
                    <a:pt x="21297150" y="14467655"/>
                  </a:cubicBezTo>
                  <a:close/>
                </a:path>
              </a:pathLst>
            </a:custGeom>
            <a:solidFill>
              <a:srgbClr val="FEFEFE"/>
            </a:solidFill>
          </p:spPr>
        </p:sp>
        <p:sp>
          <p:nvSpPr>
            <p:cNvPr name="Freeform 6" id="6"/>
            <p:cNvSpPr/>
            <p:nvPr/>
          </p:nvSpPr>
          <p:spPr>
            <a:xfrm>
              <a:off x="0" y="0"/>
              <a:ext cx="21453359" cy="14531155"/>
            </a:xfrm>
            <a:custGeom>
              <a:avLst/>
              <a:gdLst/>
              <a:ahLst/>
              <a:cxnLst/>
              <a:rect r="r" b="b" t="t" l="l"/>
              <a:pathLst>
                <a:path h="14531155" w="21453359">
                  <a:moveTo>
                    <a:pt x="21328900" y="59690"/>
                  </a:moveTo>
                  <a:cubicBezTo>
                    <a:pt x="21364459" y="59690"/>
                    <a:pt x="21393669" y="88900"/>
                    <a:pt x="21393669" y="124460"/>
                  </a:cubicBezTo>
                  <a:lnTo>
                    <a:pt x="21393669" y="14406694"/>
                  </a:lnTo>
                  <a:cubicBezTo>
                    <a:pt x="21393669" y="14442255"/>
                    <a:pt x="21364459" y="14471464"/>
                    <a:pt x="21328900" y="14471464"/>
                  </a:cubicBezTo>
                  <a:lnTo>
                    <a:pt x="124460" y="14471464"/>
                  </a:lnTo>
                  <a:cubicBezTo>
                    <a:pt x="88900" y="14471464"/>
                    <a:pt x="59690" y="14442255"/>
                    <a:pt x="59690" y="14406694"/>
                  </a:cubicBezTo>
                  <a:lnTo>
                    <a:pt x="59690" y="124460"/>
                  </a:lnTo>
                  <a:cubicBezTo>
                    <a:pt x="59690" y="88900"/>
                    <a:pt x="88900" y="59690"/>
                    <a:pt x="124460" y="59690"/>
                  </a:cubicBezTo>
                  <a:lnTo>
                    <a:pt x="21328900" y="59690"/>
                  </a:lnTo>
                  <a:moveTo>
                    <a:pt x="21328900" y="0"/>
                  </a:moveTo>
                  <a:lnTo>
                    <a:pt x="124460" y="0"/>
                  </a:lnTo>
                  <a:cubicBezTo>
                    <a:pt x="55880" y="0"/>
                    <a:pt x="0" y="55880"/>
                    <a:pt x="0" y="124460"/>
                  </a:cubicBezTo>
                  <a:lnTo>
                    <a:pt x="0" y="14406694"/>
                  </a:lnTo>
                  <a:cubicBezTo>
                    <a:pt x="0" y="14475275"/>
                    <a:pt x="55880" y="14531155"/>
                    <a:pt x="124460" y="14531155"/>
                  </a:cubicBezTo>
                  <a:lnTo>
                    <a:pt x="21328900" y="14531155"/>
                  </a:lnTo>
                  <a:cubicBezTo>
                    <a:pt x="21397478" y="14531155"/>
                    <a:pt x="21453359" y="14475275"/>
                    <a:pt x="21453359" y="14406694"/>
                  </a:cubicBezTo>
                  <a:lnTo>
                    <a:pt x="21453359" y="124460"/>
                  </a:lnTo>
                  <a:cubicBezTo>
                    <a:pt x="21453359" y="55880"/>
                    <a:pt x="21397478" y="0"/>
                    <a:pt x="21328900" y="0"/>
                  </a:cubicBezTo>
                  <a:close/>
                </a:path>
              </a:pathLst>
            </a:custGeom>
            <a:solidFill>
              <a:srgbClr val="000000"/>
            </a:solidFill>
          </p:spPr>
        </p:sp>
      </p:grpSp>
      <p:pic>
        <p:nvPicPr>
          <p:cNvPr name="Picture 7" id="7"/>
          <p:cNvPicPr>
            <a:picLocks noChangeAspect="true"/>
          </p:cNvPicPr>
          <p:nvPr/>
        </p:nvPicPr>
        <p:blipFill>
          <a:blip r:embed="rId5"/>
          <a:srcRect l="0" t="0" r="0" b="0"/>
          <a:stretch>
            <a:fillRect/>
          </a:stretch>
        </p:blipFill>
        <p:spPr>
          <a:xfrm flipH="false" flipV="false" rot="0">
            <a:off x="8960642" y="3248259"/>
            <a:ext cx="8787988" cy="3790482"/>
          </a:xfrm>
          <a:prstGeom prst="rect">
            <a:avLst/>
          </a:prstGeom>
        </p:spPr>
      </p:pic>
      <p:sp>
        <p:nvSpPr>
          <p:cNvPr name="TextBox 8" id="8"/>
          <p:cNvSpPr txBox="true"/>
          <p:nvPr/>
        </p:nvSpPr>
        <p:spPr>
          <a:xfrm rot="0">
            <a:off x="451085" y="552939"/>
            <a:ext cx="7880950" cy="894372"/>
          </a:xfrm>
          <a:prstGeom prst="rect">
            <a:avLst/>
          </a:prstGeom>
        </p:spPr>
        <p:txBody>
          <a:bodyPr anchor="t" rtlCol="false" tIns="0" lIns="0" bIns="0" rIns="0">
            <a:spAutoFit/>
          </a:bodyPr>
          <a:lstStyle/>
          <a:p>
            <a:pPr>
              <a:lnSpc>
                <a:spcPts val="7244"/>
              </a:lnSpc>
            </a:pPr>
            <a:r>
              <a:rPr lang="en-US" sz="5572">
                <a:solidFill>
                  <a:srgbClr val="000000"/>
                </a:solidFill>
                <a:latin typeface="Open Sauce Bold"/>
              </a:rPr>
              <a:t>DEKLARASI VARIABEL</a:t>
            </a:r>
          </a:p>
        </p:txBody>
      </p:sp>
      <p:sp>
        <p:nvSpPr>
          <p:cNvPr name="TextBox 9" id="9"/>
          <p:cNvSpPr txBox="true"/>
          <p:nvPr/>
        </p:nvSpPr>
        <p:spPr>
          <a:xfrm rot="0">
            <a:off x="199372" y="4538932"/>
            <a:ext cx="7861868" cy="2277110"/>
          </a:xfrm>
          <a:prstGeom prst="rect">
            <a:avLst/>
          </a:prstGeom>
        </p:spPr>
        <p:txBody>
          <a:bodyPr anchor="t" rtlCol="false" tIns="0" lIns="0" bIns="0" rIns="0">
            <a:spAutoFit/>
          </a:bodyPr>
          <a:lstStyle/>
          <a:p>
            <a:pPr algn="just">
              <a:lnSpc>
                <a:spcPts val="3640"/>
              </a:lnSpc>
            </a:pPr>
            <a:r>
              <a:rPr lang="en-US" sz="2600">
                <a:solidFill>
                  <a:srgbClr val="000000"/>
                </a:solidFill>
                <a:latin typeface="Open Sans Light Bold"/>
              </a:rPr>
              <a:t>Keterangan :</a:t>
            </a:r>
          </a:p>
          <a:p>
            <a:pPr algn="just" marL="561344" indent="-280672" lvl="1">
              <a:lnSpc>
                <a:spcPts val="3640"/>
              </a:lnSpc>
              <a:buFont typeface="Arial"/>
              <a:buChar char="•"/>
            </a:pPr>
            <a:r>
              <a:rPr lang="en-US" sz="2600">
                <a:solidFill>
                  <a:srgbClr val="000000"/>
                </a:solidFill>
                <a:latin typeface="Open Sans Light"/>
              </a:rPr>
              <a:t>Indeks minterm yang dimasukkan user belum tentu berurutan, sehingga input akan disort terlebih dahulu menggunakan algoritma bubblesort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1EEE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6910354"/>
            <a:ext cx="6725719" cy="4405346"/>
          </a:xfrm>
          <a:prstGeom prst="rect">
            <a:avLst/>
          </a:prstGeom>
        </p:spPr>
      </p:pic>
      <p:pic>
        <p:nvPicPr>
          <p:cNvPr name="Picture 3" id="3"/>
          <p:cNvPicPr>
            <a:picLocks noChangeAspect="true"/>
          </p:cNvPicPr>
          <p:nvPr/>
        </p:nvPicPr>
        <p:blipFill>
          <a:blip r:embed="rId4"/>
          <a:srcRect l="22212" t="0" r="20837" b="0"/>
          <a:stretch>
            <a:fillRect/>
          </a:stretch>
        </p:blipFill>
        <p:spPr>
          <a:xfrm flipH="false" flipV="false" rot="0">
            <a:off x="8469386" y="0"/>
            <a:ext cx="9770499" cy="10287000"/>
          </a:xfrm>
          <a:prstGeom prst="rect">
            <a:avLst/>
          </a:prstGeom>
        </p:spPr>
      </p:pic>
      <p:grpSp>
        <p:nvGrpSpPr>
          <p:cNvPr name="Group 4" id="4"/>
          <p:cNvGrpSpPr/>
          <p:nvPr/>
        </p:nvGrpSpPr>
        <p:grpSpPr>
          <a:xfrm rot="0">
            <a:off x="-314590" y="4337288"/>
            <a:ext cx="8783976" cy="5949712"/>
            <a:chOff x="0" y="0"/>
            <a:chExt cx="21453359" cy="14531154"/>
          </a:xfrm>
        </p:grpSpPr>
        <p:sp>
          <p:nvSpPr>
            <p:cNvPr name="Freeform 5" id="5"/>
            <p:cNvSpPr/>
            <p:nvPr/>
          </p:nvSpPr>
          <p:spPr>
            <a:xfrm>
              <a:off x="31750" y="31750"/>
              <a:ext cx="21389859" cy="14467655"/>
            </a:xfrm>
            <a:custGeom>
              <a:avLst/>
              <a:gdLst/>
              <a:ahLst/>
              <a:cxnLst/>
              <a:rect r="r" b="b" t="t" l="l"/>
              <a:pathLst>
                <a:path h="14467655" w="21389859">
                  <a:moveTo>
                    <a:pt x="21297150" y="14467655"/>
                  </a:moveTo>
                  <a:lnTo>
                    <a:pt x="92710" y="14467655"/>
                  </a:lnTo>
                  <a:cubicBezTo>
                    <a:pt x="41910" y="14467655"/>
                    <a:pt x="0" y="14425744"/>
                    <a:pt x="0" y="14374944"/>
                  </a:cubicBezTo>
                  <a:lnTo>
                    <a:pt x="0" y="92710"/>
                  </a:lnTo>
                  <a:cubicBezTo>
                    <a:pt x="0" y="41910"/>
                    <a:pt x="41910" y="0"/>
                    <a:pt x="92710" y="0"/>
                  </a:cubicBezTo>
                  <a:lnTo>
                    <a:pt x="21295878" y="0"/>
                  </a:lnTo>
                  <a:cubicBezTo>
                    <a:pt x="21346678" y="0"/>
                    <a:pt x="21388589" y="41910"/>
                    <a:pt x="21388589" y="92710"/>
                  </a:cubicBezTo>
                  <a:lnTo>
                    <a:pt x="21388589" y="14373675"/>
                  </a:lnTo>
                  <a:cubicBezTo>
                    <a:pt x="21389859" y="14425744"/>
                    <a:pt x="21347950" y="14467655"/>
                    <a:pt x="21297150" y="14467655"/>
                  </a:cubicBezTo>
                  <a:close/>
                </a:path>
              </a:pathLst>
            </a:custGeom>
            <a:solidFill>
              <a:srgbClr val="FEFEFE"/>
            </a:solidFill>
          </p:spPr>
        </p:sp>
        <p:sp>
          <p:nvSpPr>
            <p:cNvPr name="Freeform 6" id="6"/>
            <p:cNvSpPr/>
            <p:nvPr/>
          </p:nvSpPr>
          <p:spPr>
            <a:xfrm>
              <a:off x="0" y="0"/>
              <a:ext cx="21453359" cy="14531155"/>
            </a:xfrm>
            <a:custGeom>
              <a:avLst/>
              <a:gdLst/>
              <a:ahLst/>
              <a:cxnLst/>
              <a:rect r="r" b="b" t="t" l="l"/>
              <a:pathLst>
                <a:path h="14531155" w="21453359">
                  <a:moveTo>
                    <a:pt x="21328900" y="59690"/>
                  </a:moveTo>
                  <a:cubicBezTo>
                    <a:pt x="21364459" y="59690"/>
                    <a:pt x="21393669" y="88900"/>
                    <a:pt x="21393669" y="124460"/>
                  </a:cubicBezTo>
                  <a:lnTo>
                    <a:pt x="21393669" y="14406694"/>
                  </a:lnTo>
                  <a:cubicBezTo>
                    <a:pt x="21393669" y="14442255"/>
                    <a:pt x="21364459" y="14471464"/>
                    <a:pt x="21328900" y="14471464"/>
                  </a:cubicBezTo>
                  <a:lnTo>
                    <a:pt x="124460" y="14471464"/>
                  </a:lnTo>
                  <a:cubicBezTo>
                    <a:pt x="88900" y="14471464"/>
                    <a:pt x="59690" y="14442255"/>
                    <a:pt x="59690" y="14406694"/>
                  </a:cubicBezTo>
                  <a:lnTo>
                    <a:pt x="59690" y="124460"/>
                  </a:lnTo>
                  <a:cubicBezTo>
                    <a:pt x="59690" y="88900"/>
                    <a:pt x="88900" y="59690"/>
                    <a:pt x="124460" y="59690"/>
                  </a:cubicBezTo>
                  <a:lnTo>
                    <a:pt x="21328900" y="59690"/>
                  </a:lnTo>
                  <a:moveTo>
                    <a:pt x="21328900" y="0"/>
                  </a:moveTo>
                  <a:lnTo>
                    <a:pt x="124460" y="0"/>
                  </a:lnTo>
                  <a:cubicBezTo>
                    <a:pt x="55880" y="0"/>
                    <a:pt x="0" y="55880"/>
                    <a:pt x="0" y="124460"/>
                  </a:cubicBezTo>
                  <a:lnTo>
                    <a:pt x="0" y="14406694"/>
                  </a:lnTo>
                  <a:cubicBezTo>
                    <a:pt x="0" y="14475275"/>
                    <a:pt x="55880" y="14531155"/>
                    <a:pt x="124460" y="14531155"/>
                  </a:cubicBezTo>
                  <a:lnTo>
                    <a:pt x="21328900" y="14531155"/>
                  </a:lnTo>
                  <a:cubicBezTo>
                    <a:pt x="21397478" y="14531155"/>
                    <a:pt x="21453359" y="14475275"/>
                    <a:pt x="21453359" y="14406694"/>
                  </a:cubicBezTo>
                  <a:lnTo>
                    <a:pt x="21453359" y="124460"/>
                  </a:lnTo>
                  <a:cubicBezTo>
                    <a:pt x="21453359" y="55880"/>
                    <a:pt x="21397478" y="0"/>
                    <a:pt x="21328900" y="0"/>
                  </a:cubicBezTo>
                  <a:close/>
                </a:path>
              </a:pathLst>
            </a:custGeom>
            <a:solidFill>
              <a:srgbClr val="000000"/>
            </a:solidFill>
          </p:spPr>
        </p:sp>
      </p:grpSp>
      <p:pic>
        <p:nvPicPr>
          <p:cNvPr name="Picture 7" id="7"/>
          <p:cNvPicPr>
            <a:picLocks noChangeAspect="true"/>
          </p:cNvPicPr>
          <p:nvPr/>
        </p:nvPicPr>
        <p:blipFill>
          <a:blip r:embed="rId5"/>
          <a:srcRect l="0" t="0" r="0" b="0"/>
          <a:stretch>
            <a:fillRect/>
          </a:stretch>
        </p:blipFill>
        <p:spPr>
          <a:xfrm flipH="false" flipV="false" rot="0">
            <a:off x="8728058" y="3744767"/>
            <a:ext cx="9253156" cy="2797466"/>
          </a:xfrm>
          <a:prstGeom prst="rect">
            <a:avLst/>
          </a:prstGeom>
        </p:spPr>
      </p:pic>
      <p:sp>
        <p:nvSpPr>
          <p:cNvPr name="TextBox 8" id="8"/>
          <p:cNvSpPr txBox="true"/>
          <p:nvPr/>
        </p:nvSpPr>
        <p:spPr>
          <a:xfrm rot="0">
            <a:off x="451085" y="552939"/>
            <a:ext cx="7880950" cy="894372"/>
          </a:xfrm>
          <a:prstGeom prst="rect">
            <a:avLst/>
          </a:prstGeom>
        </p:spPr>
        <p:txBody>
          <a:bodyPr anchor="t" rtlCol="false" tIns="0" lIns="0" bIns="0" rIns="0">
            <a:spAutoFit/>
          </a:bodyPr>
          <a:lstStyle/>
          <a:p>
            <a:pPr>
              <a:lnSpc>
                <a:spcPts val="7244"/>
              </a:lnSpc>
            </a:pPr>
            <a:r>
              <a:rPr lang="en-US" sz="5572">
                <a:solidFill>
                  <a:srgbClr val="000000"/>
                </a:solidFill>
                <a:latin typeface="Open Sauce Bold"/>
              </a:rPr>
              <a:t>KONVERSI MINTERM</a:t>
            </a:r>
          </a:p>
        </p:txBody>
      </p:sp>
      <p:sp>
        <p:nvSpPr>
          <p:cNvPr name="TextBox 9" id="9"/>
          <p:cNvSpPr txBox="true"/>
          <p:nvPr/>
        </p:nvSpPr>
        <p:spPr>
          <a:xfrm rot="0">
            <a:off x="246561" y="4559863"/>
            <a:ext cx="7861868" cy="4112260"/>
          </a:xfrm>
          <a:prstGeom prst="rect">
            <a:avLst/>
          </a:prstGeom>
        </p:spPr>
        <p:txBody>
          <a:bodyPr anchor="t" rtlCol="false" tIns="0" lIns="0" bIns="0" rIns="0">
            <a:spAutoFit/>
          </a:bodyPr>
          <a:lstStyle/>
          <a:p>
            <a:pPr algn="just">
              <a:lnSpc>
                <a:spcPts val="3640"/>
              </a:lnSpc>
            </a:pPr>
            <a:r>
              <a:rPr lang="en-US" sz="2600">
                <a:solidFill>
                  <a:srgbClr val="000000"/>
                </a:solidFill>
                <a:latin typeface="Open Sans Light Bold"/>
              </a:rPr>
              <a:t>Keterangan :</a:t>
            </a:r>
          </a:p>
          <a:p>
            <a:pPr algn="just" marL="561344" indent="-280672" lvl="1">
              <a:lnSpc>
                <a:spcPts val="3640"/>
              </a:lnSpc>
              <a:buFont typeface="Arial"/>
              <a:buChar char="•"/>
            </a:pPr>
            <a:r>
              <a:rPr lang="en-US" sz="2600">
                <a:solidFill>
                  <a:srgbClr val="000000"/>
                </a:solidFill>
                <a:latin typeface="Open Sans Light"/>
              </a:rPr>
              <a:t>Minterm yang dimasukkan oleh user masih berupa indeks, sehingga perlu dikonversi terlebih dahulu ke bentuk binernya menggunakan prosedur dec2bin</a:t>
            </a:r>
          </a:p>
          <a:p>
            <a:pPr algn="just" marL="561344" indent="-280672" lvl="1">
              <a:lnSpc>
                <a:spcPts val="3640"/>
              </a:lnSpc>
              <a:buFont typeface="Arial"/>
              <a:buChar char="•"/>
            </a:pPr>
            <a:r>
              <a:rPr lang="en-US" sz="2600">
                <a:solidFill>
                  <a:srgbClr val="000000"/>
                </a:solidFill>
                <a:latin typeface="Open Sans Light"/>
              </a:rPr>
              <a:t>Setelah dikonversi ke bentuk binernya, minterm akan dimasukkan ke dalam sebuah linked list dengan menggunakan prosedur add dan enqueue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1EEE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6910354"/>
            <a:ext cx="6725719" cy="4405346"/>
          </a:xfrm>
          <a:prstGeom prst="rect">
            <a:avLst/>
          </a:prstGeom>
        </p:spPr>
      </p:pic>
      <p:pic>
        <p:nvPicPr>
          <p:cNvPr name="Picture 3" id="3"/>
          <p:cNvPicPr>
            <a:picLocks noChangeAspect="true"/>
          </p:cNvPicPr>
          <p:nvPr/>
        </p:nvPicPr>
        <p:blipFill>
          <a:blip r:embed="rId4"/>
          <a:srcRect l="22212" t="0" r="20837" b="0"/>
          <a:stretch>
            <a:fillRect/>
          </a:stretch>
        </p:blipFill>
        <p:spPr>
          <a:xfrm flipH="false" flipV="false" rot="0">
            <a:off x="8469386" y="0"/>
            <a:ext cx="9770499" cy="10287000"/>
          </a:xfrm>
          <a:prstGeom prst="rect">
            <a:avLst/>
          </a:prstGeom>
        </p:spPr>
      </p:pic>
      <p:grpSp>
        <p:nvGrpSpPr>
          <p:cNvPr name="Group 4" id="4"/>
          <p:cNvGrpSpPr/>
          <p:nvPr/>
        </p:nvGrpSpPr>
        <p:grpSpPr>
          <a:xfrm rot="0">
            <a:off x="-314590" y="4337288"/>
            <a:ext cx="8783976" cy="5949712"/>
            <a:chOff x="0" y="0"/>
            <a:chExt cx="21453359" cy="14531154"/>
          </a:xfrm>
        </p:grpSpPr>
        <p:sp>
          <p:nvSpPr>
            <p:cNvPr name="Freeform 5" id="5"/>
            <p:cNvSpPr/>
            <p:nvPr/>
          </p:nvSpPr>
          <p:spPr>
            <a:xfrm>
              <a:off x="31750" y="31750"/>
              <a:ext cx="21389859" cy="14467655"/>
            </a:xfrm>
            <a:custGeom>
              <a:avLst/>
              <a:gdLst/>
              <a:ahLst/>
              <a:cxnLst/>
              <a:rect r="r" b="b" t="t" l="l"/>
              <a:pathLst>
                <a:path h="14467655" w="21389859">
                  <a:moveTo>
                    <a:pt x="21297150" y="14467655"/>
                  </a:moveTo>
                  <a:lnTo>
                    <a:pt x="92710" y="14467655"/>
                  </a:lnTo>
                  <a:cubicBezTo>
                    <a:pt x="41910" y="14467655"/>
                    <a:pt x="0" y="14425744"/>
                    <a:pt x="0" y="14374944"/>
                  </a:cubicBezTo>
                  <a:lnTo>
                    <a:pt x="0" y="92710"/>
                  </a:lnTo>
                  <a:cubicBezTo>
                    <a:pt x="0" y="41910"/>
                    <a:pt x="41910" y="0"/>
                    <a:pt x="92710" y="0"/>
                  </a:cubicBezTo>
                  <a:lnTo>
                    <a:pt x="21295878" y="0"/>
                  </a:lnTo>
                  <a:cubicBezTo>
                    <a:pt x="21346678" y="0"/>
                    <a:pt x="21388589" y="41910"/>
                    <a:pt x="21388589" y="92710"/>
                  </a:cubicBezTo>
                  <a:lnTo>
                    <a:pt x="21388589" y="14373675"/>
                  </a:lnTo>
                  <a:cubicBezTo>
                    <a:pt x="21389859" y="14425744"/>
                    <a:pt x="21347950" y="14467655"/>
                    <a:pt x="21297150" y="14467655"/>
                  </a:cubicBezTo>
                  <a:close/>
                </a:path>
              </a:pathLst>
            </a:custGeom>
            <a:solidFill>
              <a:srgbClr val="FEFEFE"/>
            </a:solidFill>
          </p:spPr>
        </p:sp>
        <p:sp>
          <p:nvSpPr>
            <p:cNvPr name="Freeform 6" id="6"/>
            <p:cNvSpPr/>
            <p:nvPr/>
          </p:nvSpPr>
          <p:spPr>
            <a:xfrm>
              <a:off x="0" y="0"/>
              <a:ext cx="21453359" cy="14531155"/>
            </a:xfrm>
            <a:custGeom>
              <a:avLst/>
              <a:gdLst/>
              <a:ahLst/>
              <a:cxnLst/>
              <a:rect r="r" b="b" t="t" l="l"/>
              <a:pathLst>
                <a:path h="14531155" w="21453359">
                  <a:moveTo>
                    <a:pt x="21328900" y="59690"/>
                  </a:moveTo>
                  <a:cubicBezTo>
                    <a:pt x="21364459" y="59690"/>
                    <a:pt x="21393669" y="88900"/>
                    <a:pt x="21393669" y="124460"/>
                  </a:cubicBezTo>
                  <a:lnTo>
                    <a:pt x="21393669" y="14406694"/>
                  </a:lnTo>
                  <a:cubicBezTo>
                    <a:pt x="21393669" y="14442255"/>
                    <a:pt x="21364459" y="14471464"/>
                    <a:pt x="21328900" y="14471464"/>
                  </a:cubicBezTo>
                  <a:lnTo>
                    <a:pt x="124460" y="14471464"/>
                  </a:lnTo>
                  <a:cubicBezTo>
                    <a:pt x="88900" y="14471464"/>
                    <a:pt x="59690" y="14442255"/>
                    <a:pt x="59690" y="14406694"/>
                  </a:cubicBezTo>
                  <a:lnTo>
                    <a:pt x="59690" y="124460"/>
                  </a:lnTo>
                  <a:cubicBezTo>
                    <a:pt x="59690" y="88900"/>
                    <a:pt x="88900" y="59690"/>
                    <a:pt x="124460" y="59690"/>
                  </a:cubicBezTo>
                  <a:lnTo>
                    <a:pt x="21328900" y="59690"/>
                  </a:lnTo>
                  <a:moveTo>
                    <a:pt x="21328900" y="0"/>
                  </a:moveTo>
                  <a:lnTo>
                    <a:pt x="124460" y="0"/>
                  </a:lnTo>
                  <a:cubicBezTo>
                    <a:pt x="55880" y="0"/>
                    <a:pt x="0" y="55880"/>
                    <a:pt x="0" y="124460"/>
                  </a:cubicBezTo>
                  <a:lnTo>
                    <a:pt x="0" y="14406694"/>
                  </a:lnTo>
                  <a:cubicBezTo>
                    <a:pt x="0" y="14475275"/>
                    <a:pt x="55880" y="14531155"/>
                    <a:pt x="124460" y="14531155"/>
                  </a:cubicBezTo>
                  <a:lnTo>
                    <a:pt x="21328900" y="14531155"/>
                  </a:lnTo>
                  <a:cubicBezTo>
                    <a:pt x="21397478" y="14531155"/>
                    <a:pt x="21453359" y="14475275"/>
                    <a:pt x="21453359" y="14406694"/>
                  </a:cubicBezTo>
                  <a:lnTo>
                    <a:pt x="21453359" y="124460"/>
                  </a:lnTo>
                  <a:cubicBezTo>
                    <a:pt x="21453359" y="55880"/>
                    <a:pt x="21397478" y="0"/>
                    <a:pt x="21328900" y="0"/>
                  </a:cubicBezTo>
                  <a:close/>
                </a:path>
              </a:pathLst>
            </a:custGeom>
            <a:solidFill>
              <a:srgbClr val="000000"/>
            </a:solidFill>
          </p:spPr>
        </p:sp>
      </p:grpSp>
      <p:pic>
        <p:nvPicPr>
          <p:cNvPr name="Picture 7" id="7"/>
          <p:cNvPicPr>
            <a:picLocks noChangeAspect="true"/>
          </p:cNvPicPr>
          <p:nvPr/>
        </p:nvPicPr>
        <p:blipFill>
          <a:blip r:embed="rId5"/>
          <a:srcRect l="0" t="0" r="0" b="0"/>
          <a:stretch>
            <a:fillRect/>
          </a:stretch>
        </p:blipFill>
        <p:spPr>
          <a:xfrm flipH="false" flipV="false" rot="0">
            <a:off x="8682249" y="3566312"/>
            <a:ext cx="9344774" cy="2059539"/>
          </a:xfrm>
          <a:prstGeom prst="rect">
            <a:avLst/>
          </a:prstGeom>
        </p:spPr>
      </p:pic>
      <p:sp>
        <p:nvSpPr>
          <p:cNvPr name="TextBox 8" id="8"/>
          <p:cNvSpPr txBox="true"/>
          <p:nvPr/>
        </p:nvSpPr>
        <p:spPr>
          <a:xfrm rot="0">
            <a:off x="451085" y="98940"/>
            <a:ext cx="7880950" cy="1802371"/>
          </a:xfrm>
          <a:prstGeom prst="rect">
            <a:avLst/>
          </a:prstGeom>
        </p:spPr>
        <p:txBody>
          <a:bodyPr anchor="t" rtlCol="false" tIns="0" lIns="0" bIns="0" rIns="0">
            <a:spAutoFit/>
          </a:bodyPr>
          <a:lstStyle/>
          <a:p>
            <a:pPr>
              <a:lnSpc>
                <a:spcPts val="7244"/>
              </a:lnSpc>
            </a:pPr>
            <a:r>
              <a:rPr lang="en-US" sz="5572">
                <a:solidFill>
                  <a:srgbClr val="000000"/>
                </a:solidFill>
                <a:latin typeface="Open Sauce Bold"/>
              </a:rPr>
              <a:t>MENAMPILKAN LIST</a:t>
            </a:r>
          </a:p>
          <a:p>
            <a:pPr>
              <a:lnSpc>
                <a:spcPts val="7244"/>
              </a:lnSpc>
            </a:pPr>
            <a:r>
              <a:rPr lang="en-US" sz="5572">
                <a:solidFill>
                  <a:srgbClr val="000000"/>
                </a:solidFill>
                <a:latin typeface="Open Sauce Bold"/>
              </a:rPr>
              <a:t>MINTERM</a:t>
            </a:r>
          </a:p>
        </p:txBody>
      </p:sp>
      <p:sp>
        <p:nvSpPr>
          <p:cNvPr name="TextBox 9" id="9"/>
          <p:cNvSpPr txBox="true"/>
          <p:nvPr/>
        </p:nvSpPr>
        <p:spPr>
          <a:xfrm rot="0">
            <a:off x="199372" y="4538932"/>
            <a:ext cx="7861868" cy="2277110"/>
          </a:xfrm>
          <a:prstGeom prst="rect">
            <a:avLst/>
          </a:prstGeom>
        </p:spPr>
        <p:txBody>
          <a:bodyPr anchor="t" rtlCol="false" tIns="0" lIns="0" bIns="0" rIns="0">
            <a:spAutoFit/>
          </a:bodyPr>
          <a:lstStyle/>
          <a:p>
            <a:pPr algn="just">
              <a:lnSpc>
                <a:spcPts val="3640"/>
              </a:lnSpc>
            </a:pPr>
            <a:r>
              <a:rPr lang="en-US" sz="2600">
                <a:solidFill>
                  <a:srgbClr val="000000"/>
                </a:solidFill>
                <a:latin typeface="Open Sans Light Bold"/>
              </a:rPr>
              <a:t>Keterangan :</a:t>
            </a:r>
          </a:p>
          <a:p>
            <a:pPr algn="just" marL="561344" indent="-280672" lvl="1">
              <a:lnSpc>
                <a:spcPts val="3640"/>
              </a:lnSpc>
              <a:buFont typeface="Arial"/>
              <a:buChar char="•"/>
            </a:pPr>
            <a:r>
              <a:rPr lang="en-US" sz="2600">
                <a:solidFill>
                  <a:srgbClr val="000000"/>
                </a:solidFill>
                <a:latin typeface="Open Sans Light"/>
              </a:rPr>
              <a:t>Setelah disort, dikonversi ke biner, dan dimasukkan ke dalam linked list, list minterm akan ditampilkan ke layar menggunakan function printQueue()</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1EEE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6910354"/>
            <a:ext cx="6725719" cy="4405346"/>
          </a:xfrm>
          <a:prstGeom prst="rect">
            <a:avLst/>
          </a:prstGeom>
        </p:spPr>
      </p:pic>
      <p:pic>
        <p:nvPicPr>
          <p:cNvPr name="Picture 3" id="3"/>
          <p:cNvPicPr>
            <a:picLocks noChangeAspect="true"/>
          </p:cNvPicPr>
          <p:nvPr/>
        </p:nvPicPr>
        <p:blipFill>
          <a:blip r:embed="rId4"/>
          <a:srcRect l="22212" t="0" r="20837" b="0"/>
          <a:stretch>
            <a:fillRect/>
          </a:stretch>
        </p:blipFill>
        <p:spPr>
          <a:xfrm flipH="false" flipV="false" rot="0">
            <a:off x="8469386" y="0"/>
            <a:ext cx="9770499" cy="10287000"/>
          </a:xfrm>
          <a:prstGeom prst="rect">
            <a:avLst/>
          </a:prstGeom>
        </p:spPr>
      </p:pic>
      <p:grpSp>
        <p:nvGrpSpPr>
          <p:cNvPr name="Group 4" id="4"/>
          <p:cNvGrpSpPr/>
          <p:nvPr/>
        </p:nvGrpSpPr>
        <p:grpSpPr>
          <a:xfrm rot="0">
            <a:off x="-314590" y="4337288"/>
            <a:ext cx="8783976" cy="5949712"/>
            <a:chOff x="0" y="0"/>
            <a:chExt cx="21453359" cy="14531154"/>
          </a:xfrm>
        </p:grpSpPr>
        <p:sp>
          <p:nvSpPr>
            <p:cNvPr name="Freeform 5" id="5"/>
            <p:cNvSpPr/>
            <p:nvPr/>
          </p:nvSpPr>
          <p:spPr>
            <a:xfrm>
              <a:off x="31750" y="31750"/>
              <a:ext cx="21389859" cy="14467655"/>
            </a:xfrm>
            <a:custGeom>
              <a:avLst/>
              <a:gdLst/>
              <a:ahLst/>
              <a:cxnLst/>
              <a:rect r="r" b="b" t="t" l="l"/>
              <a:pathLst>
                <a:path h="14467655" w="21389859">
                  <a:moveTo>
                    <a:pt x="21297150" y="14467655"/>
                  </a:moveTo>
                  <a:lnTo>
                    <a:pt x="92710" y="14467655"/>
                  </a:lnTo>
                  <a:cubicBezTo>
                    <a:pt x="41910" y="14467655"/>
                    <a:pt x="0" y="14425744"/>
                    <a:pt x="0" y="14374944"/>
                  </a:cubicBezTo>
                  <a:lnTo>
                    <a:pt x="0" y="92710"/>
                  </a:lnTo>
                  <a:cubicBezTo>
                    <a:pt x="0" y="41910"/>
                    <a:pt x="41910" y="0"/>
                    <a:pt x="92710" y="0"/>
                  </a:cubicBezTo>
                  <a:lnTo>
                    <a:pt x="21295878" y="0"/>
                  </a:lnTo>
                  <a:cubicBezTo>
                    <a:pt x="21346678" y="0"/>
                    <a:pt x="21388589" y="41910"/>
                    <a:pt x="21388589" y="92710"/>
                  </a:cubicBezTo>
                  <a:lnTo>
                    <a:pt x="21388589" y="14373675"/>
                  </a:lnTo>
                  <a:cubicBezTo>
                    <a:pt x="21389859" y="14425744"/>
                    <a:pt x="21347950" y="14467655"/>
                    <a:pt x="21297150" y="14467655"/>
                  </a:cubicBezTo>
                  <a:close/>
                </a:path>
              </a:pathLst>
            </a:custGeom>
            <a:solidFill>
              <a:srgbClr val="FEFEFE"/>
            </a:solidFill>
          </p:spPr>
        </p:sp>
        <p:sp>
          <p:nvSpPr>
            <p:cNvPr name="Freeform 6" id="6"/>
            <p:cNvSpPr/>
            <p:nvPr/>
          </p:nvSpPr>
          <p:spPr>
            <a:xfrm>
              <a:off x="0" y="0"/>
              <a:ext cx="21453359" cy="14531155"/>
            </a:xfrm>
            <a:custGeom>
              <a:avLst/>
              <a:gdLst/>
              <a:ahLst/>
              <a:cxnLst/>
              <a:rect r="r" b="b" t="t" l="l"/>
              <a:pathLst>
                <a:path h="14531155" w="21453359">
                  <a:moveTo>
                    <a:pt x="21328900" y="59690"/>
                  </a:moveTo>
                  <a:cubicBezTo>
                    <a:pt x="21364459" y="59690"/>
                    <a:pt x="21393669" y="88900"/>
                    <a:pt x="21393669" y="124460"/>
                  </a:cubicBezTo>
                  <a:lnTo>
                    <a:pt x="21393669" y="14406694"/>
                  </a:lnTo>
                  <a:cubicBezTo>
                    <a:pt x="21393669" y="14442255"/>
                    <a:pt x="21364459" y="14471464"/>
                    <a:pt x="21328900" y="14471464"/>
                  </a:cubicBezTo>
                  <a:lnTo>
                    <a:pt x="124460" y="14471464"/>
                  </a:lnTo>
                  <a:cubicBezTo>
                    <a:pt x="88900" y="14471464"/>
                    <a:pt x="59690" y="14442255"/>
                    <a:pt x="59690" y="14406694"/>
                  </a:cubicBezTo>
                  <a:lnTo>
                    <a:pt x="59690" y="124460"/>
                  </a:lnTo>
                  <a:cubicBezTo>
                    <a:pt x="59690" y="88900"/>
                    <a:pt x="88900" y="59690"/>
                    <a:pt x="124460" y="59690"/>
                  </a:cubicBezTo>
                  <a:lnTo>
                    <a:pt x="21328900" y="59690"/>
                  </a:lnTo>
                  <a:moveTo>
                    <a:pt x="21328900" y="0"/>
                  </a:moveTo>
                  <a:lnTo>
                    <a:pt x="124460" y="0"/>
                  </a:lnTo>
                  <a:cubicBezTo>
                    <a:pt x="55880" y="0"/>
                    <a:pt x="0" y="55880"/>
                    <a:pt x="0" y="124460"/>
                  </a:cubicBezTo>
                  <a:lnTo>
                    <a:pt x="0" y="14406694"/>
                  </a:lnTo>
                  <a:cubicBezTo>
                    <a:pt x="0" y="14475275"/>
                    <a:pt x="55880" y="14531155"/>
                    <a:pt x="124460" y="14531155"/>
                  </a:cubicBezTo>
                  <a:lnTo>
                    <a:pt x="21328900" y="14531155"/>
                  </a:lnTo>
                  <a:cubicBezTo>
                    <a:pt x="21397478" y="14531155"/>
                    <a:pt x="21453359" y="14475275"/>
                    <a:pt x="21453359" y="14406694"/>
                  </a:cubicBezTo>
                  <a:lnTo>
                    <a:pt x="21453359" y="124460"/>
                  </a:lnTo>
                  <a:cubicBezTo>
                    <a:pt x="21453359" y="55880"/>
                    <a:pt x="21397478" y="0"/>
                    <a:pt x="21328900" y="0"/>
                  </a:cubicBezTo>
                  <a:close/>
                </a:path>
              </a:pathLst>
            </a:custGeom>
            <a:solidFill>
              <a:srgbClr val="000000"/>
            </a:solidFill>
          </p:spPr>
        </p:sp>
      </p:grpSp>
      <p:pic>
        <p:nvPicPr>
          <p:cNvPr name="Picture 7" id="7"/>
          <p:cNvPicPr>
            <a:picLocks noChangeAspect="true"/>
          </p:cNvPicPr>
          <p:nvPr/>
        </p:nvPicPr>
        <p:blipFill>
          <a:blip r:embed="rId5"/>
          <a:srcRect l="0" t="0" r="3639" b="2154"/>
          <a:stretch>
            <a:fillRect/>
          </a:stretch>
        </p:blipFill>
        <p:spPr>
          <a:xfrm flipH="false" flipV="false" rot="0">
            <a:off x="8536599" y="3357817"/>
            <a:ext cx="9636073" cy="3571367"/>
          </a:xfrm>
          <a:prstGeom prst="rect">
            <a:avLst/>
          </a:prstGeom>
        </p:spPr>
      </p:pic>
      <p:sp>
        <p:nvSpPr>
          <p:cNvPr name="TextBox 8" id="8"/>
          <p:cNvSpPr txBox="true"/>
          <p:nvPr/>
        </p:nvSpPr>
        <p:spPr>
          <a:xfrm rot="0">
            <a:off x="451085" y="321774"/>
            <a:ext cx="7880950" cy="1366228"/>
          </a:xfrm>
          <a:prstGeom prst="rect">
            <a:avLst/>
          </a:prstGeom>
        </p:spPr>
        <p:txBody>
          <a:bodyPr anchor="t" rtlCol="false" tIns="0" lIns="0" bIns="0" rIns="0">
            <a:spAutoFit/>
          </a:bodyPr>
          <a:lstStyle/>
          <a:p>
            <a:pPr>
              <a:lnSpc>
                <a:spcPts val="5424"/>
              </a:lnSpc>
            </a:pPr>
            <a:r>
              <a:rPr lang="en-US" sz="4173">
                <a:solidFill>
                  <a:srgbClr val="000000"/>
                </a:solidFill>
                <a:latin typeface="Open Sauce Bold"/>
              </a:rPr>
              <a:t>MELAKUKAN ALGORITMA</a:t>
            </a:r>
          </a:p>
          <a:p>
            <a:pPr>
              <a:lnSpc>
                <a:spcPts val="5424"/>
              </a:lnSpc>
            </a:pPr>
            <a:r>
              <a:rPr lang="en-US" sz="4173">
                <a:solidFill>
                  <a:srgbClr val="000000"/>
                </a:solidFill>
                <a:latin typeface="Open Sauce Bold"/>
              </a:rPr>
              <a:t>QUINE-MCCLUSKEY</a:t>
            </a:r>
          </a:p>
        </p:txBody>
      </p:sp>
      <p:sp>
        <p:nvSpPr>
          <p:cNvPr name="TextBox 9" id="9"/>
          <p:cNvSpPr txBox="true"/>
          <p:nvPr/>
        </p:nvSpPr>
        <p:spPr>
          <a:xfrm rot="0">
            <a:off x="309479" y="4761234"/>
            <a:ext cx="7861868" cy="1362710"/>
          </a:xfrm>
          <a:prstGeom prst="rect">
            <a:avLst/>
          </a:prstGeom>
        </p:spPr>
        <p:txBody>
          <a:bodyPr anchor="t" rtlCol="false" tIns="0" lIns="0" bIns="0" rIns="0">
            <a:spAutoFit/>
          </a:bodyPr>
          <a:lstStyle/>
          <a:p>
            <a:pPr algn="just">
              <a:lnSpc>
                <a:spcPts val="3640"/>
              </a:lnSpc>
            </a:pPr>
            <a:r>
              <a:rPr lang="en-US" sz="2600">
                <a:solidFill>
                  <a:srgbClr val="000000"/>
                </a:solidFill>
                <a:latin typeface="Open Sans Light Bold"/>
              </a:rPr>
              <a:t>Keterangan :</a:t>
            </a:r>
          </a:p>
          <a:p>
            <a:pPr algn="just" marL="561344" indent="-280672" lvl="1">
              <a:lnSpc>
                <a:spcPts val="3640"/>
              </a:lnSpc>
              <a:buFont typeface="Arial"/>
              <a:buChar char="•"/>
            </a:pPr>
            <a:r>
              <a:rPr lang="en-US" sz="2600">
                <a:solidFill>
                  <a:srgbClr val="000000"/>
                </a:solidFill>
                <a:latin typeface="Open Sans Light"/>
              </a:rPr>
              <a:t>Algoritma Quine-McCluskey akan dilakukan terus hingga didapatkan seluruh prime implicant</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1EEE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6910354"/>
            <a:ext cx="6725719" cy="4405346"/>
          </a:xfrm>
          <a:prstGeom prst="rect">
            <a:avLst/>
          </a:prstGeom>
        </p:spPr>
      </p:pic>
      <p:pic>
        <p:nvPicPr>
          <p:cNvPr name="Picture 3" id="3"/>
          <p:cNvPicPr>
            <a:picLocks noChangeAspect="true"/>
          </p:cNvPicPr>
          <p:nvPr/>
        </p:nvPicPr>
        <p:blipFill>
          <a:blip r:embed="rId4"/>
          <a:srcRect l="22212" t="0" r="20837" b="0"/>
          <a:stretch>
            <a:fillRect/>
          </a:stretch>
        </p:blipFill>
        <p:spPr>
          <a:xfrm flipH="false" flipV="false" rot="0">
            <a:off x="8469386" y="0"/>
            <a:ext cx="9770499" cy="10287000"/>
          </a:xfrm>
          <a:prstGeom prst="rect">
            <a:avLst/>
          </a:prstGeom>
        </p:spPr>
      </p:pic>
      <p:grpSp>
        <p:nvGrpSpPr>
          <p:cNvPr name="Group 4" id="4"/>
          <p:cNvGrpSpPr/>
          <p:nvPr/>
        </p:nvGrpSpPr>
        <p:grpSpPr>
          <a:xfrm rot="0">
            <a:off x="-314590" y="4337288"/>
            <a:ext cx="8783976" cy="5949712"/>
            <a:chOff x="0" y="0"/>
            <a:chExt cx="21453359" cy="14531154"/>
          </a:xfrm>
        </p:grpSpPr>
        <p:sp>
          <p:nvSpPr>
            <p:cNvPr name="Freeform 5" id="5"/>
            <p:cNvSpPr/>
            <p:nvPr/>
          </p:nvSpPr>
          <p:spPr>
            <a:xfrm>
              <a:off x="31750" y="31750"/>
              <a:ext cx="21389859" cy="14467655"/>
            </a:xfrm>
            <a:custGeom>
              <a:avLst/>
              <a:gdLst/>
              <a:ahLst/>
              <a:cxnLst/>
              <a:rect r="r" b="b" t="t" l="l"/>
              <a:pathLst>
                <a:path h="14467655" w="21389859">
                  <a:moveTo>
                    <a:pt x="21297150" y="14467655"/>
                  </a:moveTo>
                  <a:lnTo>
                    <a:pt x="92710" y="14467655"/>
                  </a:lnTo>
                  <a:cubicBezTo>
                    <a:pt x="41910" y="14467655"/>
                    <a:pt x="0" y="14425744"/>
                    <a:pt x="0" y="14374944"/>
                  </a:cubicBezTo>
                  <a:lnTo>
                    <a:pt x="0" y="92710"/>
                  </a:lnTo>
                  <a:cubicBezTo>
                    <a:pt x="0" y="41910"/>
                    <a:pt x="41910" y="0"/>
                    <a:pt x="92710" y="0"/>
                  </a:cubicBezTo>
                  <a:lnTo>
                    <a:pt x="21295878" y="0"/>
                  </a:lnTo>
                  <a:cubicBezTo>
                    <a:pt x="21346678" y="0"/>
                    <a:pt x="21388589" y="41910"/>
                    <a:pt x="21388589" y="92710"/>
                  </a:cubicBezTo>
                  <a:lnTo>
                    <a:pt x="21388589" y="14373675"/>
                  </a:lnTo>
                  <a:cubicBezTo>
                    <a:pt x="21389859" y="14425744"/>
                    <a:pt x="21347950" y="14467655"/>
                    <a:pt x="21297150" y="14467655"/>
                  </a:cubicBezTo>
                  <a:close/>
                </a:path>
              </a:pathLst>
            </a:custGeom>
            <a:solidFill>
              <a:srgbClr val="FEFEFE"/>
            </a:solidFill>
          </p:spPr>
        </p:sp>
        <p:sp>
          <p:nvSpPr>
            <p:cNvPr name="Freeform 6" id="6"/>
            <p:cNvSpPr/>
            <p:nvPr/>
          </p:nvSpPr>
          <p:spPr>
            <a:xfrm>
              <a:off x="0" y="0"/>
              <a:ext cx="21453359" cy="14531155"/>
            </a:xfrm>
            <a:custGeom>
              <a:avLst/>
              <a:gdLst/>
              <a:ahLst/>
              <a:cxnLst/>
              <a:rect r="r" b="b" t="t" l="l"/>
              <a:pathLst>
                <a:path h="14531155" w="21453359">
                  <a:moveTo>
                    <a:pt x="21328900" y="59690"/>
                  </a:moveTo>
                  <a:cubicBezTo>
                    <a:pt x="21364459" y="59690"/>
                    <a:pt x="21393669" y="88900"/>
                    <a:pt x="21393669" y="124460"/>
                  </a:cubicBezTo>
                  <a:lnTo>
                    <a:pt x="21393669" y="14406694"/>
                  </a:lnTo>
                  <a:cubicBezTo>
                    <a:pt x="21393669" y="14442255"/>
                    <a:pt x="21364459" y="14471464"/>
                    <a:pt x="21328900" y="14471464"/>
                  </a:cubicBezTo>
                  <a:lnTo>
                    <a:pt x="124460" y="14471464"/>
                  </a:lnTo>
                  <a:cubicBezTo>
                    <a:pt x="88900" y="14471464"/>
                    <a:pt x="59690" y="14442255"/>
                    <a:pt x="59690" y="14406694"/>
                  </a:cubicBezTo>
                  <a:lnTo>
                    <a:pt x="59690" y="124460"/>
                  </a:lnTo>
                  <a:cubicBezTo>
                    <a:pt x="59690" y="88900"/>
                    <a:pt x="88900" y="59690"/>
                    <a:pt x="124460" y="59690"/>
                  </a:cubicBezTo>
                  <a:lnTo>
                    <a:pt x="21328900" y="59690"/>
                  </a:lnTo>
                  <a:moveTo>
                    <a:pt x="21328900" y="0"/>
                  </a:moveTo>
                  <a:lnTo>
                    <a:pt x="124460" y="0"/>
                  </a:lnTo>
                  <a:cubicBezTo>
                    <a:pt x="55880" y="0"/>
                    <a:pt x="0" y="55880"/>
                    <a:pt x="0" y="124460"/>
                  </a:cubicBezTo>
                  <a:lnTo>
                    <a:pt x="0" y="14406694"/>
                  </a:lnTo>
                  <a:cubicBezTo>
                    <a:pt x="0" y="14475275"/>
                    <a:pt x="55880" y="14531155"/>
                    <a:pt x="124460" y="14531155"/>
                  </a:cubicBezTo>
                  <a:lnTo>
                    <a:pt x="21328900" y="14531155"/>
                  </a:lnTo>
                  <a:cubicBezTo>
                    <a:pt x="21397478" y="14531155"/>
                    <a:pt x="21453359" y="14475275"/>
                    <a:pt x="21453359" y="14406694"/>
                  </a:cubicBezTo>
                  <a:lnTo>
                    <a:pt x="21453359" y="124460"/>
                  </a:lnTo>
                  <a:cubicBezTo>
                    <a:pt x="21453359" y="55880"/>
                    <a:pt x="21397478" y="0"/>
                    <a:pt x="21328900" y="0"/>
                  </a:cubicBezTo>
                  <a:close/>
                </a:path>
              </a:pathLst>
            </a:custGeom>
            <a:solidFill>
              <a:srgbClr val="000000"/>
            </a:solidFill>
          </p:spPr>
        </p:sp>
      </p:grpSp>
      <p:pic>
        <p:nvPicPr>
          <p:cNvPr name="Picture 7" id="7"/>
          <p:cNvPicPr>
            <a:picLocks noChangeAspect="true"/>
          </p:cNvPicPr>
          <p:nvPr/>
        </p:nvPicPr>
        <p:blipFill>
          <a:blip r:embed="rId5"/>
          <a:srcRect l="0" t="0" r="0" b="0"/>
          <a:stretch>
            <a:fillRect/>
          </a:stretch>
        </p:blipFill>
        <p:spPr>
          <a:xfrm flipH="false" flipV="false" rot="0">
            <a:off x="9386341" y="264689"/>
            <a:ext cx="7499671" cy="2142763"/>
          </a:xfrm>
          <a:prstGeom prst="rect">
            <a:avLst/>
          </a:prstGeom>
        </p:spPr>
      </p:pic>
      <p:pic>
        <p:nvPicPr>
          <p:cNvPr name="Picture 8" id="8"/>
          <p:cNvPicPr>
            <a:picLocks noChangeAspect="true"/>
          </p:cNvPicPr>
          <p:nvPr/>
        </p:nvPicPr>
        <p:blipFill>
          <a:blip r:embed="rId6"/>
          <a:srcRect l="0" t="0" r="0" b="0"/>
          <a:stretch>
            <a:fillRect/>
          </a:stretch>
        </p:blipFill>
        <p:spPr>
          <a:xfrm flipH="false" flipV="false" rot="0">
            <a:off x="10112396" y="2854670"/>
            <a:ext cx="6047561" cy="6969215"/>
          </a:xfrm>
          <a:prstGeom prst="rect">
            <a:avLst/>
          </a:prstGeom>
        </p:spPr>
      </p:pic>
      <p:sp>
        <p:nvSpPr>
          <p:cNvPr name="TextBox 9" id="9"/>
          <p:cNvSpPr txBox="true"/>
          <p:nvPr/>
        </p:nvSpPr>
        <p:spPr>
          <a:xfrm rot="0">
            <a:off x="309479" y="217064"/>
            <a:ext cx="7880950" cy="2737828"/>
          </a:xfrm>
          <a:prstGeom prst="rect">
            <a:avLst/>
          </a:prstGeom>
        </p:spPr>
        <p:txBody>
          <a:bodyPr anchor="t" rtlCol="false" tIns="0" lIns="0" bIns="0" rIns="0">
            <a:spAutoFit/>
          </a:bodyPr>
          <a:lstStyle/>
          <a:p>
            <a:pPr>
              <a:lnSpc>
                <a:spcPts val="5424"/>
              </a:lnSpc>
            </a:pPr>
            <a:r>
              <a:rPr lang="en-US" sz="4173">
                <a:solidFill>
                  <a:srgbClr val="000000"/>
                </a:solidFill>
                <a:latin typeface="Open Sauce Bold"/>
              </a:rPr>
              <a:t>MELAKUKAN ALGORITMA</a:t>
            </a:r>
          </a:p>
          <a:p>
            <a:pPr>
              <a:lnSpc>
                <a:spcPts val="5424"/>
              </a:lnSpc>
            </a:pPr>
            <a:r>
              <a:rPr lang="en-US" sz="4173">
                <a:solidFill>
                  <a:srgbClr val="000000"/>
                </a:solidFill>
                <a:latin typeface="Open Sauce Bold"/>
              </a:rPr>
              <a:t>QUINE-MCCLUSKEY</a:t>
            </a:r>
          </a:p>
          <a:p>
            <a:pPr>
              <a:lnSpc>
                <a:spcPts val="5424"/>
              </a:lnSpc>
            </a:pPr>
          </a:p>
          <a:p>
            <a:pPr>
              <a:lnSpc>
                <a:spcPts val="5424"/>
              </a:lnSpc>
            </a:pPr>
            <a:r>
              <a:rPr lang="en-US" sz="4173">
                <a:solidFill>
                  <a:srgbClr val="000000"/>
                </a:solidFill>
                <a:latin typeface="Open Sauce Bold"/>
              </a:rPr>
              <a:t>FUNCTION PAIRING (1)</a:t>
            </a:r>
          </a:p>
        </p:txBody>
      </p:sp>
      <p:sp>
        <p:nvSpPr>
          <p:cNvPr name="TextBox 10" id="10"/>
          <p:cNvSpPr txBox="true"/>
          <p:nvPr/>
        </p:nvSpPr>
        <p:spPr>
          <a:xfrm rot="0">
            <a:off x="309479" y="5218434"/>
            <a:ext cx="7861868" cy="905510"/>
          </a:xfrm>
          <a:prstGeom prst="rect">
            <a:avLst/>
          </a:prstGeom>
        </p:spPr>
        <p:txBody>
          <a:bodyPr anchor="t" rtlCol="false" tIns="0" lIns="0" bIns="0" rIns="0">
            <a:spAutoFit/>
          </a:bodyPr>
          <a:lstStyle/>
          <a:p>
            <a:pPr algn="just">
              <a:lnSpc>
                <a:spcPts val="3640"/>
              </a:lnSpc>
            </a:pPr>
            <a:r>
              <a:rPr lang="en-US" sz="2600">
                <a:solidFill>
                  <a:srgbClr val="000000"/>
                </a:solidFill>
                <a:latin typeface="Open Sans Light Bold"/>
              </a:rPr>
              <a:t>Keterangan :</a:t>
            </a:r>
          </a:p>
          <a:p>
            <a:pPr algn="just" marL="561344" indent="-280672" lvl="1">
              <a:lnSpc>
                <a:spcPts val="3640"/>
              </a:lnSpc>
              <a:buFont typeface="Arial"/>
              <a:buChar char="•"/>
            </a:pPr>
            <a:r>
              <a:rPr lang="en-US" sz="2600">
                <a:solidFill>
                  <a:srgbClr val="000000"/>
                </a:solidFill>
                <a:latin typeface="Open Sans Light"/>
              </a:rPr>
              <a:t>Mencoba minterm yang tersisa pada tabel</a:t>
            </a:r>
            <a:r>
              <a:rPr lang="en-US" sz="2600">
                <a:solidFill>
                  <a:srgbClr val="000000"/>
                </a:solidFill>
                <a:latin typeface="Open Sans Light Bold"/>
              </a:rPr>
              <a:t>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EEE8"/>
        </a:solidFill>
      </p:bgPr>
    </p:bg>
    <p:spTree>
      <p:nvGrpSpPr>
        <p:cNvPr id="1" name=""/>
        <p:cNvGrpSpPr/>
        <p:nvPr/>
      </p:nvGrpSpPr>
      <p:grpSpPr>
        <a:xfrm>
          <a:off x="0" y="0"/>
          <a:ext cx="0" cy="0"/>
          <a:chOff x="0" y="0"/>
          <a:chExt cx="0" cy="0"/>
        </a:xfrm>
      </p:grpSpPr>
      <p:grpSp>
        <p:nvGrpSpPr>
          <p:cNvPr name="Group 2" id="2"/>
          <p:cNvGrpSpPr/>
          <p:nvPr/>
        </p:nvGrpSpPr>
        <p:grpSpPr>
          <a:xfrm rot="0">
            <a:off x="9144000" y="-403129"/>
            <a:ext cx="9549391" cy="11093258"/>
            <a:chOff x="0" y="0"/>
            <a:chExt cx="23322754" cy="27093386"/>
          </a:xfrm>
        </p:grpSpPr>
        <p:sp>
          <p:nvSpPr>
            <p:cNvPr name="Freeform 3" id="3"/>
            <p:cNvSpPr/>
            <p:nvPr/>
          </p:nvSpPr>
          <p:spPr>
            <a:xfrm>
              <a:off x="31750" y="31750"/>
              <a:ext cx="23259253" cy="27029885"/>
            </a:xfrm>
            <a:custGeom>
              <a:avLst/>
              <a:gdLst/>
              <a:ahLst/>
              <a:cxnLst/>
              <a:rect r="r" b="b" t="t" l="l"/>
              <a:pathLst>
                <a:path h="27029885" w="23259253">
                  <a:moveTo>
                    <a:pt x="23166544" y="27029885"/>
                  </a:moveTo>
                  <a:lnTo>
                    <a:pt x="92710" y="27029885"/>
                  </a:lnTo>
                  <a:cubicBezTo>
                    <a:pt x="41910" y="27029885"/>
                    <a:pt x="0" y="26987974"/>
                    <a:pt x="0" y="26937174"/>
                  </a:cubicBezTo>
                  <a:lnTo>
                    <a:pt x="0" y="92710"/>
                  </a:lnTo>
                  <a:cubicBezTo>
                    <a:pt x="0" y="41910"/>
                    <a:pt x="41910" y="0"/>
                    <a:pt x="92710" y="0"/>
                  </a:cubicBezTo>
                  <a:lnTo>
                    <a:pt x="23165274" y="0"/>
                  </a:lnTo>
                  <a:cubicBezTo>
                    <a:pt x="23216074" y="0"/>
                    <a:pt x="23257983" y="41910"/>
                    <a:pt x="23257983" y="92710"/>
                  </a:cubicBezTo>
                  <a:lnTo>
                    <a:pt x="23257983" y="26935906"/>
                  </a:lnTo>
                  <a:cubicBezTo>
                    <a:pt x="23259253" y="26987974"/>
                    <a:pt x="23217344" y="27029885"/>
                    <a:pt x="23166544" y="27029885"/>
                  </a:cubicBezTo>
                  <a:close/>
                </a:path>
              </a:pathLst>
            </a:custGeom>
            <a:solidFill>
              <a:srgbClr val="FEFEFE"/>
            </a:solidFill>
          </p:spPr>
        </p:sp>
        <p:sp>
          <p:nvSpPr>
            <p:cNvPr name="Freeform 4" id="4"/>
            <p:cNvSpPr/>
            <p:nvPr/>
          </p:nvSpPr>
          <p:spPr>
            <a:xfrm>
              <a:off x="0" y="0"/>
              <a:ext cx="23322753" cy="27093385"/>
            </a:xfrm>
            <a:custGeom>
              <a:avLst/>
              <a:gdLst/>
              <a:ahLst/>
              <a:cxnLst/>
              <a:rect r="r" b="b" t="t" l="l"/>
              <a:pathLst>
                <a:path h="27093385" w="23322753">
                  <a:moveTo>
                    <a:pt x="23198294" y="59690"/>
                  </a:moveTo>
                  <a:cubicBezTo>
                    <a:pt x="23233853" y="59690"/>
                    <a:pt x="23263064" y="88900"/>
                    <a:pt x="23263064" y="124460"/>
                  </a:cubicBezTo>
                  <a:lnTo>
                    <a:pt x="23263064" y="26968924"/>
                  </a:lnTo>
                  <a:cubicBezTo>
                    <a:pt x="23263064" y="27004485"/>
                    <a:pt x="23233853" y="27033696"/>
                    <a:pt x="23198294" y="27033696"/>
                  </a:cubicBezTo>
                  <a:lnTo>
                    <a:pt x="124460" y="27033696"/>
                  </a:lnTo>
                  <a:cubicBezTo>
                    <a:pt x="88900" y="27033696"/>
                    <a:pt x="59690" y="27004485"/>
                    <a:pt x="59690" y="26968924"/>
                  </a:cubicBezTo>
                  <a:lnTo>
                    <a:pt x="59690" y="124460"/>
                  </a:lnTo>
                  <a:cubicBezTo>
                    <a:pt x="59690" y="88900"/>
                    <a:pt x="88900" y="59690"/>
                    <a:pt x="124460" y="59690"/>
                  </a:cubicBezTo>
                  <a:lnTo>
                    <a:pt x="23198294" y="59690"/>
                  </a:lnTo>
                  <a:moveTo>
                    <a:pt x="23198294" y="0"/>
                  </a:moveTo>
                  <a:lnTo>
                    <a:pt x="124460" y="0"/>
                  </a:lnTo>
                  <a:cubicBezTo>
                    <a:pt x="55880" y="0"/>
                    <a:pt x="0" y="55880"/>
                    <a:pt x="0" y="124460"/>
                  </a:cubicBezTo>
                  <a:lnTo>
                    <a:pt x="0" y="26968924"/>
                  </a:lnTo>
                  <a:cubicBezTo>
                    <a:pt x="0" y="27037506"/>
                    <a:pt x="55880" y="27093385"/>
                    <a:pt x="124460" y="27093385"/>
                  </a:cubicBezTo>
                  <a:lnTo>
                    <a:pt x="23198294" y="27093385"/>
                  </a:lnTo>
                  <a:cubicBezTo>
                    <a:pt x="23266874" y="27093385"/>
                    <a:pt x="23322753" y="27037506"/>
                    <a:pt x="23322753" y="26968924"/>
                  </a:cubicBezTo>
                  <a:lnTo>
                    <a:pt x="23322753" y="124460"/>
                  </a:lnTo>
                  <a:cubicBezTo>
                    <a:pt x="23322753" y="55880"/>
                    <a:pt x="23266874" y="0"/>
                    <a:pt x="23198294" y="0"/>
                  </a:cubicBezTo>
                  <a:close/>
                </a:path>
              </a:pathLst>
            </a:custGeom>
            <a:solidFill>
              <a:srgbClr val="000000"/>
            </a:solidFill>
          </p:spPr>
        </p:sp>
      </p:grpSp>
      <p:pic>
        <p:nvPicPr>
          <p:cNvPr name="Picture 5" id="5"/>
          <p:cNvPicPr>
            <a:picLocks noChangeAspect="true"/>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6910354"/>
            <a:ext cx="6725719" cy="4405346"/>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47787"/>
          <a:stretch>
            <a:fillRect/>
          </a:stretch>
        </p:blipFill>
        <p:spPr>
          <a:xfrm flipH="false" flipV="false" rot="0">
            <a:off x="1407373" y="4207050"/>
            <a:ext cx="6491931" cy="6173076"/>
          </a:xfrm>
          <a:prstGeom prst="rect">
            <a:avLst/>
          </a:prstGeom>
        </p:spPr>
      </p:pic>
      <p:sp>
        <p:nvSpPr>
          <p:cNvPr name="AutoShape 7" id="7"/>
          <p:cNvSpPr/>
          <p:nvPr/>
        </p:nvSpPr>
        <p:spPr>
          <a:xfrm rot="0">
            <a:off x="9144000" y="2519558"/>
            <a:ext cx="9549391" cy="0"/>
          </a:xfrm>
          <a:prstGeom prst="line">
            <a:avLst/>
          </a:prstGeom>
          <a:ln cap="rnd" w="28575">
            <a:solidFill>
              <a:srgbClr val="000000"/>
            </a:solidFill>
            <a:prstDash val="sysDash"/>
            <a:headEnd type="none" len="sm" w="sm"/>
            <a:tailEnd type="none" len="sm" w="sm"/>
          </a:ln>
        </p:spPr>
      </p:sp>
      <p:sp>
        <p:nvSpPr>
          <p:cNvPr name="AutoShape 8" id="8"/>
          <p:cNvSpPr/>
          <p:nvPr/>
        </p:nvSpPr>
        <p:spPr>
          <a:xfrm rot="0">
            <a:off x="9144000" y="5197224"/>
            <a:ext cx="9549391" cy="0"/>
          </a:xfrm>
          <a:prstGeom prst="line">
            <a:avLst/>
          </a:prstGeom>
          <a:ln cap="rnd" w="28575">
            <a:solidFill>
              <a:srgbClr val="000000"/>
            </a:solidFill>
            <a:prstDash val="sysDash"/>
            <a:headEnd type="none" len="sm" w="sm"/>
            <a:tailEnd type="none" len="sm" w="sm"/>
          </a:ln>
        </p:spPr>
      </p:sp>
      <p:sp>
        <p:nvSpPr>
          <p:cNvPr name="AutoShape 9" id="9"/>
          <p:cNvSpPr/>
          <p:nvPr/>
        </p:nvSpPr>
        <p:spPr>
          <a:xfrm rot="0">
            <a:off x="9144000" y="7550763"/>
            <a:ext cx="9549391" cy="0"/>
          </a:xfrm>
          <a:prstGeom prst="line">
            <a:avLst/>
          </a:prstGeom>
          <a:ln cap="rnd" w="28575">
            <a:solidFill>
              <a:srgbClr val="000000"/>
            </a:solidFill>
            <a:prstDash val="sysDash"/>
            <a:headEnd type="none" len="sm" w="sm"/>
            <a:tailEnd type="none" len="sm" w="sm"/>
          </a:ln>
        </p:spPr>
      </p:sp>
      <p:pic>
        <p:nvPicPr>
          <p:cNvPr name="Picture 10" id="10"/>
          <p:cNvPicPr>
            <a:picLocks noChangeAspect="true"/>
          </p:cNvPicPr>
          <p:nvPr/>
        </p:nvPicPr>
        <p:blipFill>
          <a:blip r:embed="rId6"/>
          <a:srcRect l="4182" t="77072" r="24583" b="0"/>
          <a:stretch>
            <a:fillRect/>
          </a:stretch>
        </p:blipFill>
        <p:spPr>
          <a:xfrm flipH="false" flipV="false" rot="0">
            <a:off x="9950164" y="470777"/>
            <a:ext cx="6198624" cy="1496331"/>
          </a:xfrm>
          <a:prstGeom prst="rect">
            <a:avLst/>
          </a:prstGeom>
        </p:spPr>
      </p:pic>
      <p:grpSp>
        <p:nvGrpSpPr>
          <p:cNvPr name="Group 11" id="11"/>
          <p:cNvGrpSpPr/>
          <p:nvPr/>
        </p:nvGrpSpPr>
        <p:grpSpPr>
          <a:xfrm rot="0">
            <a:off x="10123189" y="775121"/>
            <a:ext cx="7136111" cy="1488112"/>
            <a:chOff x="0" y="0"/>
            <a:chExt cx="9514815" cy="1984149"/>
          </a:xfrm>
        </p:grpSpPr>
        <p:sp>
          <p:nvSpPr>
            <p:cNvPr name="TextBox 12" id="12"/>
            <p:cNvSpPr txBox="true"/>
            <p:nvPr/>
          </p:nvSpPr>
          <p:spPr>
            <a:xfrm rot="0">
              <a:off x="0" y="1448884"/>
              <a:ext cx="9514815" cy="535265"/>
            </a:xfrm>
            <a:prstGeom prst="rect">
              <a:avLst/>
            </a:prstGeom>
          </p:spPr>
          <p:txBody>
            <a:bodyPr anchor="t" rtlCol="false" tIns="0" lIns="0" bIns="0" rIns="0">
              <a:spAutoFit/>
            </a:bodyPr>
            <a:lstStyle/>
            <a:p>
              <a:pPr>
                <a:lnSpc>
                  <a:spcPts val="3359"/>
                </a:lnSpc>
              </a:pPr>
            </a:p>
          </p:txBody>
        </p:sp>
        <p:sp>
          <p:nvSpPr>
            <p:cNvPr name="TextBox 13" id="13"/>
            <p:cNvSpPr txBox="true"/>
            <p:nvPr/>
          </p:nvSpPr>
          <p:spPr>
            <a:xfrm rot="0">
              <a:off x="0" y="-9525"/>
              <a:ext cx="9514815" cy="1108498"/>
            </a:xfrm>
            <a:prstGeom prst="rect">
              <a:avLst/>
            </a:prstGeom>
          </p:spPr>
          <p:txBody>
            <a:bodyPr anchor="t" rtlCol="false" tIns="0" lIns="0" bIns="0" rIns="0">
              <a:spAutoFit/>
            </a:bodyPr>
            <a:lstStyle/>
            <a:p>
              <a:pPr algn="l" marL="0" indent="0" lvl="0">
                <a:lnSpc>
                  <a:spcPts val="3380"/>
                </a:lnSpc>
                <a:spcBef>
                  <a:spcPct val="0"/>
                </a:spcBef>
              </a:pPr>
              <a:r>
                <a:rPr lang="en-US" u="none" sz="2600">
                  <a:solidFill>
                    <a:srgbClr val="000000"/>
                  </a:solidFill>
                  <a:latin typeface="Open Sauce Bold"/>
                </a:rPr>
                <a:t>TEORI DASAR METODE</a:t>
              </a:r>
            </a:p>
            <a:p>
              <a:pPr algn="l" marL="0" indent="0" lvl="0">
                <a:lnSpc>
                  <a:spcPts val="3380"/>
                </a:lnSpc>
                <a:spcBef>
                  <a:spcPct val="0"/>
                </a:spcBef>
              </a:pPr>
              <a:r>
                <a:rPr lang="en-US" u="none" sz="2600">
                  <a:solidFill>
                    <a:srgbClr val="000000"/>
                  </a:solidFill>
                  <a:latin typeface="Open Sauce Bold"/>
                </a:rPr>
                <a:t>QUINE-MCCLUSKEY (TABULATION)</a:t>
              </a:r>
            </a:p>
          </p:txBody>
        </p:sp>
      </p:grpSp>
      <p:grpSp>
        <p:nvGrpSpPr>
          <p:cNvPr name="Group 14" id="14"/>
          <p:cNvGrpSpPr/>
          <p:nvPr/>
        </p:nvGrpSpPr>
        <p:grpSpPr>
          <a:xfrm rot="0">
            <a:off x="9950164" y="3563226"/>
            <a:ext cx="7136111" cy="1077962"/>
            <a:chOff x="0" y="0"/>
            <a:chExt cx="9514815" cy="1437283"/>
          </a:xfrm>
        </p:grpSpPr>
        <p:sp>
          <p:nvSpPr>
            <p:cNvPr name="TextBox 15" id="15"/>
            <p:cNvSpPr txBox="true"/>
            <p:nvPr/>
          </p:nvSpPr>
          <p:spPr>
            <a:xfrm rot="0">
              <a:off x="0" y="902017"/>
              <a:ext cx="9514815" cy="535265"/>
            </a:xfrm>
            <a:prstGeom prst="rect">
              <a:avLst/>
            </a:prstGeom>
          </p:spPr>
          <p:txBody>
            <a:bodyPr anchor="t" rtlCol="false" tIns="0" lIns="0" bIns="0" rIns="0">
              <a:spAutoFit/>
            </a:bodyPr>
            <a:lstStyle/>
            <a:p>
              <a:pPr>
                <a:lnSpc>
                  <a:spcPts val="3359"/>
                </a:lnSpc>
              </a:pPr>
            </a:p>
          </p:txBody>
        </p:sp>
        <p:sp>
          <p:nvSpPr>
            <p:cNvPr name="TextBox 16" id="16"/>
            <p:cNvSpPr txBox="true"/>
            <p:nvPr/>
          </p:nvSpPr>
          <p:spPr>
            <a:xfrm rot="0">
              <a:off x="0" y="-9525"/>
              <a:ext cx="9514815" cy="536998"/>
            </a:xfrm>
            <a:prstGeom prst="rect">
              <a:avLst/>
            </a:prstGeom>
          </p:spPr>
          <p:txBody>
            <a:bodyPr anchor="t" rtlCol="false" tIns="0" lIns="0" bIns="0" rIns="0">
              <a:spAutoFit/>
            </a:bodyPr>
            <a:lstStyle/>
            <a:p>
              <a:pPr>
                <a:lnSpc>
                  <a:spcPts val="3379"/>
                </a:lnSpc>
              </a:pPr>
              <a:r>
                <a:rPr lang="en-US" sz="2599">
                  <a:solidFill>
                    <a:srgbClr val="000000"/>
                  </a:solidFill>
                  <a:latin typeface="Open Sauce Bold"/>
                </a:rPr>
                <a:t>SPESIFIKASI I/O ALGORITMA</a:t>
              </a:r>
            </a:p>
          </p:txBody>
        </p:sp>
      </p:grpSp>
      <p:grpSp>
        <p:nvGrpSpPr>
          <p:cNvPr name="Group 17" id="17"/>
          <p:cNvGrpSpPr/>
          <p:nvPr/>
        </p:nvGrpSpPr>
        <p:grpSpPr>
          <a:xfrm rot="0">
            <a:off x="9950164" y="6215626"/>
            <a:ext cx="7136111" cy="1077962"/>
            <a:chOff x="0" y="0"/>
            <a:chExt cx="9514815" cy="1437283"/>
          </a:xfrm>
        </p:grpSpPr>
        <p:sp>
          <p:nvSpPr>
            <p:cNvPr name="TextBox 18" id="18"/>
            <p:cNvSpPr txBox="true"/>
            <p:nvPr/>
          </p:nvSpPr>
          <p:spPr>
            <a:xfrm rot="0">
              <a:off x="0" y="902017"/>
              <a:ext cx="9514815" cy="535265"/>
            </a:xfrm>
            <a:prstGeom prst="rect">
              <a:avLst/>
            </a:prstGeom>
          </p:spPr>
          <p:txBody>
            <a:bodyPr anchor="t" rtlCol="false" tIns="0" lIns="0" bIns="0" rIns="0">
              <a:spAutoFit/>
            </a:bodyPr>
            <a:lstStyle/>
            <a:p>
              <a:pPr>
                <a:lnSpc>
                  <a:spcPts val="3359"/>
                </a:lnSpc>
              </a:pPr>
            </a:p>
          </p:txBody>
        </p:sp>
        <p:sp>
          <p:nvSpPr>
            <p:cNvPr name="TextBox 19" id="19"/>
            <p:cNvSpPr txBox="true"/>
            <p:nvPr/>
          </p:nvSpPr>
          <p:spPr>
            <a:xfrm rot="0">
              <a:off x="0" y="-9525"/>
              <a:ext cx="9514815" cy="536998"/>
            </a:xfrm>
            <a:prstGeom prst="rect">
              <a:avLst/>
            </a:prstGeom>
          </p:spPr>
          <p:txBody>
            <a:bodyPr anchor="t" rtlCol="false" tIns="0" lIns="0" bIns="0" rIns="0">
              <a:spAutoFit/>
            </a:bodyPr>
            <a:lstStyle/>
            <a:p>
              <a:pPr>
                <a:lnSpc>
                  <a:spcPts val="3379"/>
                </a:lnSpc>
              </a:pPr>
              <a:r>
                <a:rPr lang="en-US" sz="2599">
                  <a:solidFill>
                    <a:srgbClr val="000000"/>
                  </a:solidFill>
                  <a:latin typeface="Open Sauce Bold"/>
                </a:rPr>
                <a:t>IMPLEMENTASI PROGRAM</a:t>
              </a:r>
            </a:p>
          </p:txBody>
        </p:sp>
      </p:grpSp>
      <p:grpSp>
        <p:nvGrpSpPr>
          <p:cNvPr name="Group 20" id="20"/>
          <p:cNvGrpSpPr/>
          <p:nvPr/>
        </p:nvGrpSpPr>
        <p:grpSpPr>
          <a:xfrm rot="0">
            <a:off x="9950164" y="8340854"/>
            <a:ext cx="7136111" cy="1077962"/>
            <a:chOff x="0" y="0"/>
            <a:chExt cx="9514815" cy="1437283"/>
          </a:xfrm>
        </p:grpSpPr>
        <p:sp>
          <p:nvSpPr>
            <p:cNvPr name="TextBox 21" id="21"/>
            <p:cNvSpPr txBox="true"/>
            <p:nvPr/>
          </p:nvSpPr>
          <p:spPr>
            <a:xfrm rot="0">
              <a:off x="0" y="902017"/>
              <a:ext cx="9514815" cy="535265"/>
            </a:xfrm>
            <a:prstGeom prst="rect">
              <a:avLst/>
            </a:prstGeom>
          </p:spPr>
          <p:txBody>
            <a:bodyPr anchor="t" rtlCol="false" tIns="0" lIns="0" bIns="0" rIns="0">
              <a:spAutoFit/>
            </a:bodyPr>
            <a:lstStyle/>
            <a:p>
              <a:pPr>
                <a:lnSpc>
                  <a:spcPts val="3359"/>
                </a:lnSpc>
              </a:pPr>
            </a:p>
          </p:txBody>
        </p:sp>
        <p:sp>
          <p:nvSpPr>
            <p:cNvPr name="TextBox 22" id="22"/>
            <p:cNvSpPr txBox="true"/>
            <p:nvPr/>
          </p:nvSpPr>
          <p:spPr>
            <a:xfrm rot="0">
              <a:off x="0" y="-9525"/>
              <a:ext cx="9514815" cy="536998"/>
            </a:xfrm>
            <a:prstGeom prst="rect">
              <a:avLst/>
            </a:prstGeom>
          </p:spPr>
          <p:txBody>
            <a:bodyPr anchor="t" rtlCol="false" tIns="0" lIns="0" bIns="0" rIns="0">
              <a:spAutoFit/>
            </a:bodyPr>
            <a:lstStyle/>
            <a:p>
              <a:pPr>
                <a:lnSpc>
                  <a:spcPts val="3379"/>
                </a:lnSpc>
              </a:pPr>
              <a:r>
                <a:rPr lang="en-US" sz="2599">
                  <a:solidFill>
                    <a:srgbClr val="000000"/>
                  </a:solidFill>
                  <a:latin typeface="Open Sauce Bold"/>
                </a:rPr>
                <a:t>KESIMPULAN DAN LESSON LEARNED</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1EEE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6910354"/>
            <a:ext cx="6725719" cy="4405346"/>
          </a:xfrm>
          <a:prstGeom prst="rect">
            <a:avLst/>
          </a:prstGeom>
        </p:spPr>
      </p:pic>
      <p:pic>
        <p:nvPicPr>
          <p:cNvPr name="Picture 3" id="3"/>
          <p:cNvPicPr>
            <a:picLocks noChangeAspect="true"/>
          </p:cNvPicPr>
          <p:nvPr/>
        </p:nvPicPr>
        <p:blipFill>
          <a:blip r:embed="rId4"/>
          <a:srcRect l="22212" t="0" r="20837" b="0"/>
          <a:stretch>
            <a:fillRect/>
          </a:stretch>
        </p:blipFill>
        <p:spPr>
          <a:xfrm flipH="false" flipV="false" rot="0">
            <a:off x="8469386" y="0"/>
            <a:ext cx="9770499" cy="10287000"/>
          </a:xfrm>
          <a:prstGeom prst="rect">
            <a:avLst/>
          </a:prstGeom>
        </p:spPr>
      </p:pic>
      <p:grpSp>
        <p:nvGrpSpPr>
          <p:cNvPr name="Group 4" id="4"/>
          <p:cNvGrpSpPr/>
          <p:nvPr/>
        </p:nvGrpSpPr>
        <p:grpSpPr>
          <a:xfrm rot="0">
            <a:off x="-314590" y="4337288"/>
            <a:ext cx="8783976" cy="5949712"/>
            <a:chOff x="0" y="0"/>
            <a:chExt cx="21453359" cy="14531154"/>
          </a:xfrm>
        </p:grpSpPr>
        <p:sp>
          <p:nvSpPr>
            <p:cNvPr name="Freeform 5" id="5"/>
            <p:cNvSpPr/>
            <p:nvPr/>
          </p:nvSpPr>
          <p:spPr>
            <a:xfrm>
              <a:off x="31750" y="31750"/>
              <a:ext cx="21389859" cy="14467655"/>
            </a:xfrm>
            <a:custGeom>
              <a:avLst/>
              <a:gdLst/>
              <a:ahLst/>
              <a:cxnLst/>
              <a:rect r="r" b="b" t="t" l="l"/>
              <a:pathLst>
                <a:path h="14467655" w="21389859">
                  <a:moveTo>
                    <a:pt x="21297150" y="14467655"/>
                  </a:moveTo>
                  <a:lnTo>
                    <a:pt x="92710" y="14467655"/>
                  </a:lnTo>
                  <a:cubicBezTo>
                    <a:pt x="41910" y="14467655"/>
                    <a:pt x="0" y="14425744"/>
                    <a:pt x="0" y="14374944"/>
                  </a:cubicBezTo>
                  <a:lnTo>
                    <a:pt x="0" y="92710"/>
                  </a:lnTo>
                  <a:cubicBezTo>
                    <a:pt x="0" y="41910"/>
                    <a:pt x="41910" y="0"/>
                    <a:pt x="92710" y="0"/>
                  </a:cubicBezTo>
                  <a:lnTo>
                    <a:pt x="21295878" y="0"/>
                  </a:lnTo>
                  <a:cubicBezTo>
                    <a:pt x="21346678" y="0"/>
                    <a:pt x="21388589" y="41910"/>
                    <a:pt x="21388589" y="92710"/>
                  </a:cubicBezTo>
                  <a:lnTo>
                    <a:pt x="21388589" y="14373675"/>
                  </a:lnTo>
                  <a:cubicBezTo>
                    <a:pt x="21389859" y="14425744"/>
                    <a:pt x="21347950" y="14467655"/>
                    <a:pt x="21297150" y="14467655"/>
                  </a:cubicBezTo>
                  <a:close/>
                </a:path>
              </a:pathLst>
            </a:custGeom>
            <a:solidFill>
              <a:srgbClr val="FEFEFE"/>
            </a:solidFill>
          </p:spPr>
        </p:sp>
        <p:sp>
          <p:nvSpPr>
            <p:cNvPr name="Freeform 6" id="6"/>
            <p:cNvSpPr/>
            <p:nvPr/>
          </p:nvSpPr>
          <p:spPr>
            <a:xfrm>
              <a:off x="0" y="0"/>
              <a:ext cx="21453359" cy="14531155"/>
            </a:xfrm>
            <a:custGeom>
              <a:avLst/>
              <a:gdLst/>
              <a:ahLst/>
              <a:cxnLst/>
              <a:rect r="r" b="b" t="t" l="l"/>
              <a:pathLst>
                <a:path h="14531155" w="21453359">
                  <a:moveTo>
                    <a:pt x="21328900" y="59690"/>
                  </a:moveTo>
                  <a:cubicBezTo>
                    <a:pt x="21364459" y="59690"/>
                    <a:pt x="21393669" y="88900"/>
                    <a:pt x="21393669" y="124460"/>
                  </a:cubicBezTo>
                  <a:lnTo>
                    <a:pt x="21393669" y="14406694"/>
                  </a:lnTo>
                  <a:cubicBezTo>
                    <a:pt x="21393669" y="14442255"/>
                    <a:pt x="21364459" y="14471464"/>
                    <a:pt x="21328900" y="14471464"/>
                  </a:cubicBezTo>
                  <a:lnTo>
                    <a:pt x="124460" y="14471464"/>
                  </a:lnTo>
                  <a:cubicBezTo>
                    <a:pt x="88900" y="14471464"/>
                    <a:pt x="59690" y="14442255"/>
                    <a:pt x="59690" y="14406694"/>
                  </a:cubicBezTo>
                  <a:lnTo>
                    <a:pt x="59690" y="124460"/>
                  </a:lnTo>
                  <a:cubicBezTo>
                    <a:pt x="59690" y="88900"/>
                    <a:pt x="88900" y="59690"/>
                    <a:pt x="124460" y="59690"/>
                  </a:cubicBezTo>
                  <a:lnTo>
                    <a:pt x="21328900" y="59690"/>
                  </a:lnTo>
                  <a:moveTo>
                    <a:pt x="21328900" y="0"/>
                  </a:moveTo>
                  <a:lnTo>
                    <a:pt x="124460" y="0"/>
                  </a:lnTo>
                  <a:cubicBezTo>
                    <a:pt x="55880" y="0"/>
                    <a:pt x="0" y="55880"/>
                    <a:pt x="0" y="124460"/>
                  </a:cubicBezTo>
                  <a:lnTo>
                    <a:pt x="0" y="14406694"/>
                  </a:lnTo>
                  <a:cubicBezTo>
                    <a:pt x="0" y="14475275"/>
                    <a:pt x="55880" y="14531155"/>
                    <a:pt x="124460" y="14531155"/>
                  </a:cubicBezTo>
                  <a:lnTo>
                    <a:pt x="21328900" y="14531155"/>
                  </a:lnTo>
                  <a:cubicBezTo>
                    <a:pt x="21397478" y="14531155"/>
                    <a:pt x="21453359" y="14475275"/>
                    <a:pt x="21453359" y="14406694"/>
                  </a:cubicBezTo>
                  <a:lnTo>
                    <a:pt x="21453359" y="124460"/>
                  </a:lnTo>
                  <a:cubicBezTo>
                    <a:pt x="21453359" y="55880"/>
                    <a:pt x="21397478" y="0"/>
                    <a:pt x="21328900" y="0"/>
                  </a:cubicBezTo>
                  <a:close/>
                </a:path>
              </a:pathLst>
            </a:custGeom>
            <a:solidFill>
              <a:srgbClr val="000000"/>
            </a:solidFill>
          </p:spPr>
        </p:sp>
      </p:grpSp>
      <p:pic>
        <p:nvPicPr>
          <p:cNvPr name="Picture 7" id="7"/>
          <p:cNvPicPr>
            <a:picLocks noChangeAspect="true"/>
          </p:cNvPicPr>
          <p:nvPr/>
        </p:nvPicPr>
        <p:blipFill>
          <a:blip r:embed="rId5"/>
          <a:srcRect l="0" t="0" r="0" b="0"/>
          <a:stretch>
            <a:fillRect/>
          </a:stretch>
        </p:blipFill>
        <p:spPr>
          <a:xfrm flipH="false" flipV="false" rot="0">
            <a:off x="9189955" y="3189833"/>
            <a:ext cx="8329362" cy="3257103"/>
          </a:xfrm>
          <a:prstGeom prst="rect">
            <a:avLst/>
          </a:prstGeom>
        </p:spPr>
      </p:pic>
      <p:sp>
        <p:nvSpPr>
          <p:cNvPr name="TextBox 8" id="8"/>
          <p:cNvSpPr txBox="true"/>
          <p:nvPr/>
        </p:nvSpPr>
        <p:spPr>
          <a:xfrm rot="0">
            <a:off x="309479" y="217064"/>
            <a:ext cx="7880950" cy="2737828"/>
          </a:xfrm>
          <a:prstGeom prst="rect">
            <a:avLst/>
          </a:prstGeom>
        </p:spPr>
        <p:txBody>
          <a:bodyPr anchor="t" rtlCol="false" tIns="0" lIns="0" bIns="0" rIns="0">
            <a:spAutoFit/>
          </a:bodyPr>
          <a:lstStyle/>
          <a:p>
            <a:pPr>
              <a:lnSpc>
                <a:spcPts val="5424"/>
              </a:lnSpc>
            </a:pPr>
            <a:r>
              <a:rPr lang="en-US" sz="4173">
                <a:solidFill>
                  <a:srgbClr val="000000"/>
                </a:solidFill>
                <a:latin typeface="Open Sauce Bold"/>
              </a:rPr>
              <a:t>MELAKUKAN ALGORITMA</a:t>
            </a:r>
          </a:p>
          <a:p>
            <a:pPr>
              <a:lnSpc>
                <a:spcPts val="5424"/>
              </a:lnSpc>
            </a:pPr>
            <a:r>
              <a:rPr lang="en-US" sz="4173">
                <a:solidFill>
                  <a:srgbClr val="000000"/>
                </a:solidFill>
                <a:latin typeface="Open Sauce Bold"/>
              </a:rPr>
              <a:t>QUINE-MCCLUSKEY</a:t>
            </a:r>
          </a:p>
          <a:p>
            <a:pPr>
              <a:lnSpc>
                <a:spcPts val="5424"/>
              </a:lnSpc>
            </a:pPr>
          </a:p>
          <a:p>
            <a:pPr>
              <a:lnSpc>
                <a:spcPts val="5424"/>
              </a:lnSpc>
            </a:pPr>
            <a:r>
              <a:rPr lang="en-US" sz="4173">
                <a:solidFill>
                  <a:srgbClr val="000000"/>
                </a:solidFill>
                <a:latin typeface="Open Sauce Bold"/>
              </a:rPr>
              <a:t>FUNCTION PAIRING (2)</a:t>
            </a:r>
          </a:p>
        </p:txBody>
      </p:sp>
      <p:sp>
        <p:nvSpPr>
          <p:cNvPr name="TextBox 9" id="9"/>
          <p:cNvSpPr txBox="true"/>
          <p:nvPr/>
        </p:nvSpPr>
        <p:spPr>
          <a:xfrm rot="0">
            <a:off x="309479" y="4761234"/>
            <a:ext cx="7861868" cy="1362710"/>
          </a:xfrm>
          <a:prstGeom prst="rect">
            <a:avLst/>
          </a:prstGeom>
        </p:spPr>
        <p:txBody>
          <a:bodyPr anchor="t" rtlCol="false" tIns="0" lIns="0" bIns="0" rIns="0">
            <a:spAutoFit/>
          </a:bodyPr>
          <a:lstStyle/>
          <a:p>
            <a:pPr algn="just">
              <a:lnSpc>
                <a:spcPts val="3640"/>
              </a:lnSpc>
            </a:pPr>
            <a:r>
              <a:rPr lang="en-US" sz="2600">
                <a:solidFill>
                  <a:srgbClr val="000000"/>
                </a:solidFill>
                <a:latin typeface="Open Sans Light Bold"/>
              </a:rPr>
              <a:t>Keterangan :</a:t>
            </a:r>
          </a:p>
          <a:p>
            <a:pPr algn="just" marL="561344" indent="-280672" lvl="1">
              <a:lnSpc>
                <a:spcPts val="3640"/>
              </a:lnSpc>
              <a:buFont typeface="Arial"/>
              <a:buChar char="•"/>
            </a:pPr>
            <a:r>
              <a:rPr lang="en-US" sz="2600">
                <a:solidFill>
                  <a:srgbClr val="000000"/>
                </a:solidFill>
                <a:latin typeface="Open Sans Light"/>
              </a:rPr>
              <a:t>Cek seluruh minterm yang tersisa apakah sudah dipasangkan/dicoba dipasangkan.</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1EEE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6910354"/>
            <a:ext cx="6725719" cy="4405346"/>
          </a:xfrm>
          <a:prstGeom prst="rect">
            <a:avLst/>
          </a:prstGeom>
        </p:spPr>
      </p:pic>
      <p:pic>
        <p:nvPicPr>
          <p:cNvPr name="Picture 3" id="3"/>
          <p:cNvPicPr>
            <a:picLocks noChangeAspect="true"/>
          </p:cNvPicPr>
          <p:nvPr/>
        </p:nvPicPr>
        <p:blipFill>
          <a:blip r:embed="rId4"/>
          <a:srcRect l="22212" t="0" r="20837" b="0"/>
          <a:stretch>
            <a:fillRect/>
          </a:stretch>
        </p:blipFill>
        <p:spPr>
          <a:xfrm flipH="false" flipV="false" rot="0">
            <a:off x="8469386" y="0"/>
            <a:ext cx="9770499" cy="10287000"/>
          </a:xfrm>
          <a:prstGeom prst="rect">
            <a:avLst/>
          </a:prstGeom>
        </p:spPr>
      </p:pic>
      <p:grpSp>
        <p:nvGrpSpPr>
          <p:cNvPr name="Group 4" id="4"/>
          <p:cNvGrpSpPr/>
          <p:nvPr/>
        </p:nvGrpSpPr>
        <p:grpSpPr>
          <a:xfrm rot="0">
            <a:off x="-314590" y="4337288"/>
            <a:ext cx="8783976" cy="5949712"/>
            <a:chOff x="0" y="0"/>
            <a:chExt cx="21453359" cy="14531154"/>
          </a:xfrm>
        </p:grpSpPr>
        <p:sp>
          <p:nvSpPr>
            <p:cNvPr name="Freeform 5" id="5"/>
            <p:cNvSpPr/>
            <p:nvPr/>
          </p:nvSpPr>
          <p:spPr>
            <a:xfrm>
              <a:off x="31750" y="31750"/>
              <a:ext cx="21389859" cy="14467655"/>
            </a:xfrm>
            <a:custGeom>
              <a:avLst/>
              <a:gdLst/>
              <a:ahLst/>
              <a:cxnLst/>
              <a:rect r="r" b="b" t="t" l="l"/>
              <a:pathLst>
                <a:path h="14467655" w="21389859">
                  <a:moveTo>
                    <a:pt x="21297150" y="14467655"/>
                  </a:moveTo>
                  <a:lnTo>
                    <a:pt x="92710" y="14467655"/>
                  </a:lnTo>
                  <a:cubicBezTo>
                    <a:pt x="41910" y="14467655"/>
                    <a:pt x="0" y="14425744"/>
                    <a:pt x="0" y="14374944"/>
                  </a:cubicBezTo>
                  <a:lnTo>
                    <a:pt x="0" y="92710"/>
                  </a:lnTo>
                  <a:cubicBezTo>
                    <a:pt x="0" y="41910"/>
                    <a:pt x="41910" y="0"/>
                    <a:pt x="92710" y="0"/>
                  </a:cubicBezTo>
                  <a:lnTo>
                    <a:pt x="21295878" y="0"/>
                  </a:lnTo>
                  <a:cubicBezTo>
                    <a:pt x="21346678" y="0"/>
                    <a:pt x="21388589" y="41910"/>
                    <a:pt x="21388589" y="92710"/>
                  </a:cubicBezTo>
                  <a:lnTo>
                    <a:pt x="21388589" y="14373675"/>
                  </a:lnTo>
                  <a:cubicBezTo>
                    <a:pt x="21389859" y="14425744"/>
                    <a:pt x="21347950" y="14467655"/>
                    <a:pt x="21297150" y="14467655"/>
                  </a:cubicBezTo>
                  <a:close/>
                </a:path>
              </a:pathLst>
            </a:custGeom>
            <a:solidFill>
              <a:srgbClr val="FEFEFE"/>
            </a:solidFill>
          </p:spPr>
        </p:sp>
        <p:sp>
          <p:nvSpPr>
            <p:cNvPr name="Freeform 6" id="6"/>
            <p:cNvSpPr/>
            <p:nvPr/>
          </p:nvSpPr>
          <p:spPr>
            <a:xfrm>
              <a:off x="0" y="0"/>
              <a:ext cx="21453359" cy="14531155"/>
            </a:xfrm>
            <a:custGeom>
              <a:avLst/>
              <a:gdLst/>
              <a:ahLst/>
              <a:cxnLst/>
              <a:rect r="r" b="b" t="t" l="l"/>
              <a:pathLst>
                <a:path h="14531155" w="21453359">
                  <a:moveTo>
                    <a:pt x="21328900" y="59690"/>
                  </a:moveTo>
                  <a:cubicBezTo>
                    <a:pt x="21364459" y="59690"/>
                    <a:pt x="21393669" y="88900"/>
                    <a:pt x="21393669" y="124460"/>
                  </a:cubicBezTo>
                  <a:lnTo>
                    <a:pt x="21393669" y="14406694"/>
                  </a:lnTo>
                  <a:cubicBezTo>
                    <a:pt x="21393669" y="14442255"/>
                    <a:pt x="21364459" y="14471464"/>
                    <a:pt x="21328900" y="14471464"/>
                  </a:cubicBezTo>
                  <a:lnTo>
                    <a:pt x="124460" y="14471464"/>
                  </a:lnTo>
                  <a:cubicBezTo>
                    <a:pt x="88900" y="14471464"/>
                    <a:pt x="59690" y="14442255"/>
                    <a:pt x="59690" y="14406694"/>
                  </a:cubicBezTo>
                  <a:lnTo>
                    <a:pt x="59690" y="124460"/>
                  </a:lnTo>
                  <a:cubicBezTo>
                    <a:pt x="59690" y="88900"/>
                    <a:pt x="88900" y="59690"/>
                    <a:pt x="124460" y="59690"/>
                  </a:cubicBezTo>
                  <a:lnTo>
                    <a:pt x="21328900" y="59690"/>
                  </a:lnTo>
                  <a:moveTo>
                    <a:pt x="21328900" y="0"/>
                  </a:moveTo>
                  <a:lnTo>
                    <a:pt x="124460" y="0"/>
                  </a:lnTo>
                  <a:cubicBezTo>
                    <a:pt x="55880" y="0"/>
                    <a:pt x="0" y="55880"/>
                    <a:pt x="0" y="124460"/>
                  </a:cubicBezTo>
                  <a:lnTo>
                    <a:pt x="0" y="14406694"/>
                  </a:lnTo>
                  <a:cubicBezTo>
                    <a:pt x="0" y="14475275"/>
                    <a:pt x="55880" y="14531155"/>
                    <a:pt x="124460" y="14531155"/>
                  </a:cubicBezTo>
                  <a:lnTo>
                    <a:pt x="21328900" y="14531155"/>
                  </a:lnTo>
                  <a:cubicBezTo>
                    <a:pt x="21397478" y="14531155"/>
                    <a:pt x="21453359" y="14475275"/>
                    <a:pt x="21453359" y="14406694"/>
                  </a:cubicBezTo>
                  <a:lnTo>
                    <a:pt x="21453359" y="124460"/>
                  </a:lnTo>
                  <a:cubicBezTo>
                    <a:pt x="21453359" y="55880"/>
                    <a:pt x="21397478" y="0"/>
                    <a:pt x="21328900" y="0"/>
                  </a:cubicBezTo>
                  <a:close/>
                </a:path>
              </a:pathLst>
            </a:custGeom>
            <a:solidFill>
              <a:srgbClr val="000000"/>
            </a:solidFill>
          </p:spPr>
        </p:sp>
      </p:grpSp>
      <p:pic>
        <p:nvPicPr>
          <p:cNvPr name="Picture 7" id="7"/>
          <p:cNvPicPr>
            <a:picLocks noChangeAspect="true"/>
          </p:cNvPicPr>
          <p:nvPr/>
        </p:nvPicPr>
        <p:blipFill>
          <a:blip r:embed="rId5"/>
          <a:srcRect l="0" t="0" r="0" b="0"/>
          <a:stretch>
            <a:fillRect/>
          </a:stretch>
        </p:blipFill>
        <p:spPr>
          <a:xfrm flipH="false" flipV="false" rot="0">
            <a:off x="8540479" y="2868026"/>
            <a:ext cx="9628313" cy="4550949"/>
          </a:xfrm>
          <a:prstGeom prst="rect">
            <a:avLst/>
          </a:prstGeom>
        </p:spPr>
      </p:pic>
      <p:sp>
        <p:nvSpPr>
          <p:cNvPr name="TextBox 8" id="8"/>
          <p:cNvSpPr txBox="true"/>
          <p:nvPr/>
        </p:nvSpPr>
        <p:spPr>
          <a:xfrm rot="0">
            <a:off x="451085" y="321774"/>
            <a:ext cx="7880950" cy="1366228"/>
          </a:xfrm>
          <a:prstGeom prst="rect">
            <a:avLst/>
          </a:prstGeom>
        </p:spPr>
        <p:txBody>
          <a:bodyPr anchor="t" rtlCol="false" tIns="0" lIns="0" bIns="0" rIns="0">
            <a:spAutoFit/>
          </a:bodyPr>
          <a:lstStyle/>
          <a:p>
            <a:pPr>
              <a:lnSpc>
                <a:spcPts val="5424"/>
              </a:lnSpc>
            </a:pPr>
            <a:r>
              <a:rPr lang="en-US" sz="4173">
                <a:solidFill>
                  <a:srgbClr val="000000"/>
                </a:solidFill>
                <a:latin typeface="Open Sauce Bold"/>
              </a:rPr>
              <a:t>DEKLARASI DAN INISIASI PRIME TABLE IMPLICANT</a:t>
            </a:r>
          </a:p>
        </p:txBody>
      </p:sp>
      <p:sp>
        <p:nvSpPr>
          <p:cNvPr name="TextBox 9" id="9"/>
          <p:cNvSpPr txBox="true"/>
          <p:nvPr/>
        </p:nvSpPr>
        <p:spPr>
          <a:xfrm rot="0">
            <a:off x="325208" y="4788515"/>
            <a:ext cx="7861868" cy="3191510"/>
          </a:xfrm>
          <a:prstGeom prst="rect">
            <a:avLst/>
          </a:prstGeom>
        </p:spPr>
        <p:txBody>
          <a:bodyPr anchor="t" rtlCol="false" tIns="0" lIns="0" bIns="0" rIns="0">
            <a:spAutoFit/>
          </a:bodyPr>
          <a:lstStyle/>
          <a:p>
            <a:pPr algn="just">
              <a:lnSpc>
                <a:spcPts val="3640"/>
              </a:lnSpc>
            </a:pPr>
            <a:r>
              <a:rPr lang="en-US" sz="2600">
                <a:solidFill>
                  <a:srgbClr val="000000"/>
                </a:solidFill>
                <a:latin typeface="Open Sans Light Bold"/>
              </a:rPr>
              <a:t>Keterangan :</a:t>
            </a:r>
          </a:p>
          <a:p>
            <a:pPr algn="just" marL="561344" indent="-280672" lvl="1">
              <a:lnSpc>
                <a:spcPts val="3640"/>
              </a:lnSpc>
              <a:buFont typeface="Arial"/>
              <a:buChar char="•"/>
            </a:pPr>
            <a:r>
              <a:rPr lang="en-US" sz="2600">
                <a:solidFill>
                  <a:srgbClr val="000000"/>
                </a:solidFill>
                <a:latin typeface="Open Sans Light"/>
              </a:rPr>
              <a:t>n_imp merupakan baris dari tabel dan </a:t>
            </a:r>
            <a:r>
              <a:rPr lang="en-US" sz="2600">
                <a:solidFill>
                  <a:srgbClr val="000000"/>
                </a:solidFill>
                <a:latin typeface="Open Sans Light"/>
              </a:rPr>
              <a:t>jml_mint merupakan kolom dari tabel</a:t>
            </a:r>
          </a:p>
          <a:p>
            <a:pPr algn="just" marL="561344" indent="-280672" lvl="1">
              <a:lnSpc>
                <a:spcPts val="3640"/>
              </a:lnSpc>
              <a:buFont typeface="Arial"/>
              <a:buChar char="•"/>
            </a:pPr>
            <a:r>
              <a:rPr lang="en-US" sz="2600">
                <a:solidFill>
                  <a:srgbClr val="000000"/>
                </a:solidFill>
                <a:latin typeface="Open Sans Light"/>
              </a:rPr>
              <a:t>initTable akan menghasilkan tabel yang berisi nilai 0, setelah itu nilai pada tabel akan diganti dengan nilai yang seharusnya dengan menggunakan fungsi fillTable()</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1EEE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6910354"/>
            <a:ext cx="6725719" cy="4405346"/>
          </a:xfrm>
          <a:prstGeom prst="rect">
            <a:avLst/>
          </a:prstGeom>
        </p:spPr>
      </p:pic>
      <p:pic>
        <p:nvPicPr>
          <p:cNvPr name="Picture 3" id="3"/>
          <p:cNvPicPr>
            <a:picLocks noChangeAspect="true"/>
          </p:cNvPicPr>
          <p:nvPr/>
        </p:nvPicPr>
        <p:blipFill>
          <a:blip r:embed="rId4"/>
          <a:srcRect l="22212" t="0" r="20837" b="0"/>
          <a:stretch>
            <a:fillRect/>
          </a:stretch>
        </p:blipFill>
        <p:spPr>
          <a:xfrm flipH="false" flipV="false" rot="0">
            <a:off x="8469386" y="0"/>
            <a:ext cx="9770499" cy="10287000"/>
          </a:xfrm>
          <a:prstGeom prst="rect">
            <a:avLst/>
          </a:prstGeom>
        </p:spPr>
      </p:pic>
      <p:grpSp>
        <p:nvGrpSpPr>
          <p:cNvPr name="Group 4" id="4"/>
          <p:cNvGrpSpPr/>
          <p:nvPr/>
        </p:nvGrpSpPr>
        <p:grpSpPr>
          <a:xfrm rot="0">
            <a:off x="-314590" y="4337288"/>
            <a:ext cx="8783976" cy="5949712"/>
            <a:chOff x="0" y="0"/>
            <a:chExt cx="21453359" cy="14531154"/>
          </a:xfrm>
        </p:grpSpPr>
        <p:sp>
          <p:nvSpPr>
            <p:cNvPr name="Freeform 5" id="5"/>
            <p:cNvSpPr/>
            <p:nvPr/>
          </p:nvSpPr>
          <p:spPr>
            <a:xfrm>
              <a:off x="31750" y="31750"/>
              <a:ext cx="21389859" cy="14467655"/>
            </a:xfrm>
            <a:custGeom>
              <a:avLst/>
              <a:gdLst/>
              <a:ahLst/>
              <a:cxnLst/>
              <a:rect r="r" b="b" t="t" l="l"/>
              <a:pathLst>
                <a:path h="14467655" w="21389859">
                  <a:moveTo>
                    <a:pt x="21297150" y="14467655"/>
                  </a:moveTo>
                  <a:lnTo>
                    <a:pt x="92710" y="14467655"/>
                  </a:lnTo>
                  <a:cubicBezTo>
                    <a:pt x="41910" y="14467655"/>
                    <a:pt x="0" y="14425744"/>
                    <a:pt x="0" y="14374944"/>
                  </a:cubicBezTo>
                  <a:lnTo>
                    <a:pt x="0" y="92710"/>
                  </a:lnTo>
                  <a:cubicBezTo>
                    <a:pt x="0" y="41910"/>
                    <a:pt x="41910" y="0"/>
                    <a:pt x="92710" y="0"/>
                  </a:cubicBezTo>
                  <a:lnTo>
                    <a:pt x="21295878" y="0"/>
                  </a:lnTo>
                  <a:cubicBezTo>
                    <a:pt x="21346678" y="0"/>
                    <a:pt x="21388589" y="41910"/>
                    <a:pt x="21388589" y="92710"/>
                  </a:cubicBezTo>
                  <a:lnTo>
                    <a:pt x="21388589" y="14373675"/>
                  </a:lnTo>
                  <a:cubicBezTo>
                    <a:pt x="21389859" y="14425744"/>
                    <a:pt x="21347950" y="14467655"/>
                    <a:pt x="21297150" y="14467655"/>
                  </a:cubicBezTo>
                  <a:close/>
                </a:path>
              </a:pathLst>
            </a:custGeom>
            <a:solidFill>
              <a:srgbClr val="FEFEFE"/>
            </a:solidFill>
          </p:spPr>
        </p:sp>
        <p:sp>
          <p:nvSpPr>
            <p:cNvPr name="Freeform 6" id="6"/>
            <p:cNvSpPr/>
            <p:nvPr/>
          </p:nvSpPr>
          <p:spPr>
            <a:xfrm>
              <a:off x="0" y="0"/>
              <a:ext cx="21453359" cy="14531155"/>
            </a:xfrm>
            <a:custGeom>
              <a:avLst/>
              <a:gdLst/>
              <a:ahLst/>
              <a:cxnLst/>
              <a:rect r="r" b="b" t="t" l="l"/>
              <a:pathLst>
                <a:path h="14531155" w="21453359">
                  <a:moveTo>
                    <a:pt x="21328900" y="59690"/>
                  </a:moveTo>
                  <a:cubicBezTo>
                    <a:pt x="21364459" y="59690"/>
                    <a:pt x="21393669" y="88900"/>
                    <a:pt x="21393669" y="124460"/>
                  </a:cubicBezTo>
                  <a:lnTo>
                    <a:pt x="21393669" y="14406694"/>
                  </a:lnTo>
                  <a:cubicBezTo>
                    <a:pt x="21393669" y="14442255"/>
                    <a:pt x="21364459" y="14471464"/>
                    <a:pt x="21328900" y="14471464"/>
                  </a:cubicBezTo>
                  <a:lnTo>
                    <a:pt x="124460" y="14471464"/>
                  </a:lnTo>
                  <a:cubicBezTo>
                    <a:pt x="88900" y="14471464"/>
                    <a:pt x="59690" y="14442255"/>
                    <a:pt x="59690" y="14406694"/>
                  </a:cubicBezTo>
                  <a:lnTo>
                    <a:pt x="59690" y="124460"/>
                  </a:lnTo>
                  <a:cubicBezTo>
                    <a:pt x="59690" y="88900"/>
                    <a:pt x="88900" y="59690"/>
                    <a:pt x="124460" y="59690"/>
                  </a:cubicBezTo>
                  <a:lnTo>
                    <a:pt x="21328900" y="59690"/>
                  </a:lnTo>
                  <a:moveTo>
                    <a:pt x="21328900" y="0"/>
                  </a:moveTo>
                  <a:lnTo>
                    <a:pt x="124460" y="0"/>
                  </a:lnTo>
                  <a:cubicBezTo>
                    <a:pt x="55880" y="0"/>
                    <a:pt x="0" y="55880"/>
                    <a:pt x="0" y="124460"/>
                  </a:cubicBezTo>
                  <a:lnTo>
                    <a:pt x="0" y="14406694"/>
                  </a:lnTo>
                  <a:cubicBezTo>
                    <a:pt x="0" y="14475275"/>
                    <a:pt x="55880" y="14531155"/>
                    <a:pt x="124460" y="14531155"/>
                  </a:cubicBezTo>
                  <a:lnTo>
                    <a:pt x="21328900" y="14531155"/>
                  </a:lnTo>
                  <a:cubicBezTo>
                    <a:pt x="21397478" y="14531155"/>
                    <a:pt x="21453359" y="14475275"/>
                    <a:pt x="21453359" y="14406694"/>
                  </a:cubicBezTo>
                  <a:lnTo>
                    <a:pt x="21453359" y="124460"/>
                  </a:lnTo>
                  <a:cubicBezTo>
                    <a:pt x="21453359" y="55880"/>
                    <a:pt x="21397478" y="0"/>
                    <a:pt x="21328900" y="0"/>
                  </a:cubicBezTo>
                  <a:close/>
                </a:path>
              </a:pathLst>
            </a:custGeom>
            <a:solidFill>
              <a:srgbClr val="000000"/>
            </a:solidFill>
          </p:spPr>
        </p:sp>
      </p:grpSp>
      <p:pic>
        <p:nvPicPr>
          <p:cNvPr name="Picture 7" id="7"/>
          <p:cNvPicPr>
            <a:picLocks noChangeAspect="true"/>
          </p:cNvPicPr>
          <p:nvPr/>
        </p:nvPicPr>
        <p:blipFill>
          <a:blip r:embed="rId5"/>
          <a:srcRect l="0" t="0" r="0" b="0"/>
          <a:stretch>
            <a:fillRect/>
          </a:stretch>
        </p:blipFill>
        <p:spPr>
          <a:xfrm flipH="false" flipV="false" rot="0">
            <a:off x="8550655" y="2684240"/>
            <a:ext cx="9511096" cy="1459681"/>
          </a:xfrm>
          <a:prstGeom prst="rect">
            <a:avLst/>
          </a:prstGeom>
        </p:spPr>
      </p:pic>
      <p:pic>
        <p:nvPicPr>
          <p:cNvPr name="Picture 8" id="8"/>
          <p:cNvPicPr>
            <a:picLocks noChangeAspect="true"/>
          </p:cNvPicPr>
          <p:nvPr/>
        </p:nvPicPr>
        <p:blipFill>
          <a:blip r:embed="rId6"/>
          <a:srcRect l="0" t="0" r="0" b="0"/>
          <a:stretch>
            <a:fillRect/>
          </a:stretch>
        </p:blipFill>
        <p:spPr>
          <a:xfrm flipH="false" flipV="false" rot="0">
            <a:off x="8599088" y="4337288"/>
            <a:ext cx="9414231" cy="3537300"/>
          </a:xfrm>
          <a:prstGeom prst="rect">
            <a:avLst/>
          </a:prstGeom>
        </p:spPr>
      </p:pic>
      <p:sp>
        <p:nvSpPr>
          <p:cNvPr name="TextBox 9" id="9"/>
          <p:cNvSpPr txBox="true"/>
          <p:nvPr/>
        </p:nvSpPr>
        <p:spPr>
          <a:xfrm rot="0">
            <a:off x="451085" y="321774"/>
            <a:ext cx="7880950" cy="1366228"/>
          </a:xfrm>
          <a:prstGeom prst="rect">
            <a:avLst/>
          </a:prstGeom>
        </p:spPr>
        <p:txBody>
          <a:bodyPr anchor="t" rtlCol="false" tIns="0" lIns="0" bIns="0" rIns="0">
            <a:spAutoFit/>
          </a:bodyPr>
          <a:lstStyle/>
          <a:p>
            <a:pPr>
              <a:lnSpc>
                <a:spcPts val="5424"/>
              </a:lnSpc>
            </a:pPr>
            <a:r>
              <a:rPr lang="en-US" sz="4173">
                <a:solidFill>
                  <a:srgbClr val="000000"/>
                </a:solidFill>
                <a:latin typeface="Open Sauce Bold"/>
              </a:rPr>
              <a:t>MENCARI ESSENTIAL</a:t>
            </a:r>
          </a:p>
          <a:p>
            <a:pPr>
              <a:lnSpc>
                <a:spcPts val="5424"/>
              </a:lnSpc>
            </a:pPr>
            <a:r>
              <a:rPr lang="en-US" sz="4173">
                <a:solidFill>
                  <a:srgbClr val="000000"/>
                </a:solidFill>
                <a:latin typeface="Open Sauce Bold"/>
              </a:rPr>
              <a:t>PRIME IMPLICANT</a:t>
            </a:r>
          </a:p>
        </p:txBody>
      </p:sp>
      <p:sp>
        <p:nvSpPr>
          <p:cNvPr name="TextBox 10" id="10"/>
          <p:cNvSpPr txBox="true"/>
          <p:nvPr/>
        </p:nvSpPr>
        <p:spPr>
          <a:xfrm rot="0">
            <a:off x="451085" y="4815907"/>
            <a:ext cx="7593103" cy="2734310"/>
          </a:xfrm>
          <a:prstGeom prst="rect">
            <a:avLst/>
          </a:prstGeom>
        </p:spPr>
        <p:txBody>
          <a:bodyPr anchor="t" rtlCol="false" tIns="0" lIns="0" bIns="0" rIns="0">
            <a:spAutoFit/>
          </a:bodyPr>
          <a:lstStyle/>
          <a:p>
            <a:pPr algn="just">
              <a:lnSpc>
                <a:spcPts val="3640"/>
              </a:lnSpc>
            </a:pPr>
            <a:r>
              <a:rPr lang="en-US" sz="2600">
                <a:solidFill>
                  <a:srgbClr val="000000"/>
                </a:solidFill>
                <a:latin typeface="Open Sans Light Bold"/>
              </a:rPr>
              <a:t>Keterangan :</a:t>
            </a:r>
          </a:p>
          <a:p>
            <a:pPr algn="just" marL="561344" indent="-280672" lvl="1">
              <a:lnSpc>
                <a:spcPts val="3640"/>
              </a:lnSpc>
              <a:buFont typeface="Arial"/>
              <a:buChar char="•"/>
            </a:pPr>
            <a:r>
              <a:rPr lang="en-US" sz="2600">
                <a:solidFill>
                  <a:srgbClr val="000000"/>
                </a:solidFill>
                <a:latin typeface="Open Sans Light"/>
              </a:rPr>
              <a:t>Mencari prime implikan pada tabel yang tersisa</a:t>
            </a:r>
          </a:p>
          <a:p>
            <a:pPr algn="just" marL="561344" indent="-280672" lvl="1">
              <a:lnSpc>
                <a:spcPts val="3640"/>
              </a:lnSpc>
              <a:buFont typeface="Arial"/>
              <a:buChar char="•"/>
            </a:pPr>
            <a:r>
              <a:rPr lang="en-US" sz="2600">
                <a:solidFill>
                  <a:srgbClr val="000000"/>
                </a:solidFill>
                <a:latin typeface="Open Sans Light"/>
              </a:rPr>
              <a:t>Menambahkan prime implikan ke tabel selanjutnya</a:t>
            </a:r>
          </a:p>
          <a:p>
            <a:pPr algn="just" marL="561344" indent="-280672" lvl="1">
              <a:lnSpc>
                <a:spcPts val="3640"/>
              </a:lnSpc>
              <a:buFont typeface="Arial"/>
              <a:buChar char="•"/>
            </a:pPr>
            <a:r>
              <a:rPr lang="en-US" sz="2600">
                <a:solidFill>
                  <a:srgbClr val="000000"/>
                </a:solidFill>
                <a:latin typeface="Open Sans Light"/>
              </a:rPr>
              <a:t>Menghapus prime implikan yang telah dicetak sebelumnya</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1EEE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6910354"/>
            <a:ext cx="6725719" cy="4405346"/>
          </a:xfrm>
          <a:prstGeom prst="rect">
            <a:avLst/>
          </a:prstGeom>
        </p:spPr>
      </p:pic>
      <p:pic>
        <p:nvPicPr>
          <p:cNvPr name="Picture 3" id="3"/>
          <p:cNvPicPr>
            <a:picLocks noChangeAspect="true"/>
          </p:cNvPicPr>
          <p:nvPr/>
        </p:nvPicPr>
        <p:blipFill>
          <a:blip r:embed="rId4"/>
          <a:srcRect l="22212" t="0" r="20837" b="0"/>
          <a:stretch>
            <a:fillRect/>
          </a:stretch>
        </p:blipFill>
        <p:spPr>
          <a:xfrm flipH="false" flipV="false" rot="0">
            <a:off x="8469386" y="0"/>
            <a:ext cx="9770499" cy="10287000"/>
          </a:xfrm>
          <a:prstGeom prst="rect">
            <a:avLst/>
          </a:prstGeom>
        </p:spPr>
      </p:pic>
      <p:grpSp>
        <p:nvGrpSpPr>
          <p:cNvPr name="Group 4" id="4"/>
          <p:cNvGrpSpPr/>
          <p:nvPr/>
        </p:nvGrpSpPr>
        <p:grpSpPr>
          <a:xfrm rot="0">
            <a:off x="-314590" y="4337288"/>
            <a:ext cx="8783976" cy="5949712"/>
            <a:chOff x="0" y="0"/>
            <a:chExt cx="21453359" cy="14531154"/>
          </a:xfrm>
        </p:grpSpPr>
        <p:sp>
          <p:nvSpPr>
            <p:cNvPr name="Freeform 5" id="5"/>
            <p:cNvSpPr/>
            <p:nvPr/>
          </p:nvSpPr>
          <p:spPr>
            <a:xfrm>
              <a:off x="31750" y="31750"/>
              <a:ext cx="21389859" cy="14467655"/>
            </a:xfrm>
            <a:custGeom>
              <a:avLst/>
              <a:gdLst/>
              <a:ahLst/>
              <a:cxnLst/>
              <a:rect r="r" b="b" t="t" l="l"/>
              <a:pathLst>
                <a:path h="14467655" w="21389859">
                  <a:moveTo>
                    <a:pt x="21297150" y="14467655"/>
                  </a:moveTo>
                  <a:lnTo>
                    <a:pt x="92710" y="14467655"/>
                  </a:lnTo>
                  <a:cubicBezTo>
                    <a:pt x="41910" y="14467655"/>
                    <a:pt x="0" y="14425744"/>
                    <a:pt x="0" y="14374944"/>
                  </a:cubicBezTo>
                  <a:lnTo>
                    <a:pt x="0" y="92710"/>
                  </a:lnTo>
                  <a:cubicBezTo>
                    <a:pt x="0" y="41910"/>
                    <a:pt x="41910" y="0"/>
                    <a:pt x="92710" y="0"/>
                  </a:cubicBezTo>
                  <a:lnTo>
                    <a:pt x="21295878" y="0"/>
                  </a:lnTo>
                  <a:cubicBezTo>
                    <a:pt x="21346678" y="0"/>
                    <a:pt x="21388589" y="41910"/>
                    <a:pt x="21388589" y="92710"/>
                  </a:cubicBezTo>
                  <a:lnTo>
                    <a:pt x="21388589" y="14373675"/>
                  </a:lnTo>
                  <a:cubicBezTo>
                    <a:pt x="21389859" y="14425744"/>
                    <a:pt x="21347950" y="14467655"/>
                    <a:pt x="21297150" y="14467655"/>
                  </a:cubicBezTo>
                  <a:close/>
                </a:path>
              </a:pathLst>
            </a:custGeom>
            <a:solidFill>
              <a:srgbClr val="FEFEFE"/>
            </a:solidFill>
          </p:spPr>
        </p:sp>
        <p:sp>
          <p:nvSpPr>
            <p:cNvPr name="Freeform 6" id="6"/>
            <p:cNvSpPr/>
            <p:nvPr/>
          </p:nvSpPr>
          <p:spPr>
            <a:xfrm>
              <a:off x="0" y="0"/>
              <a:ext cx="21453359" cy="14531155"/>
            </a:xfrm>
            <a:custGeom>
              <a:avLst/>
              <a:gdLst/>
              <a:ahLst/>
              <a:cxnLst/>
              <a:rect r="r" b="b" t="t" l="l"/>
              <a:pathLst>
                <a:path h="14531155" w="21453359">
                  <a:moveTo>
                    <a:pt x="21328900" y="59690"/>
                  </a:moveTo>
                  <a:cubicBezTo>
                    <a:pt x="21364459" y="59690"/>
                    <a:pt x="21393669" y="88900"/>
                    <a:pt x="21393669" y="124460"/>
                  </a:cubicBezTo>
                  <a:lnTo>
                    <a:pt x="21393669" y="14406694"/>
                  </a:lnTo>
                  <a:cubicBezTo>
                    <a:pt x="21393669" y="14442255"/>
                    <a:pt x="21364459" y="14471464"/>
                    <a:pt x="21328900" y="14471464"/>
                  </a:cubicBezTo>
                  <a:lnTo>
                    <a:pt x="124460" y="14471464"/>
                  </a:lnTo>
                  <a:cubicBezTo>
                    <a:pt x="88900" y="14471464"/>
                    <a:pt x="59690" y="14442255"/>
                    <a:pt x="59690" y="14406694"/>
                  </a:cubicBezTo>
                  <a:lnTo>
                    <a:pt x="59690" y="124460"/>
                  </a:lnTo>
                  <a:cubicBezTo>
                    <a:pt x="59690" y="88900"/>
                    <a:pt x="88900" y="59690"/>
                    <a:pt x="124460" y="59690"/>
                  </a:cubicBezTo>
                  <a:lnTo>
                    <a:pt x="21328900" y="59690"/>
                  </a:lnTo>
                  <a:moveTo>
                    <a:pt x="21328900" y="0"/>
                  </a:moveTo>
                  <a:lnTo>
                    <a:pt x="124460" y="0"/>
                  </a:lnTo>
                  <a:cubicBezTo>
                    <a:pt x="55880" y="0"/>
                    <a:pt x="0" y="55880"/>
                    <a:pt x="0" y="124460"/>
                  </a:cubicBezTo>
                  <a:lnTo>
                    <a:pt x="0" y="14406694"/>
                  </a:lnTo>
                  <a:cubicBezTo>
                    <a:pt x="0" y="14475275"/>
                    <a:pt x="55880" y="14531155"/>
                    <a:pt x="124460" y="14531155"/>
                  </a:cubicBezTo>
                  <a:lnTo>
                    <a:pt x="21328900" y="14531155"/>
                  </a:lnTo>
                  <a:cubicBezTo>
                    <a:pt x="21397478" y="14531155"/>
                    <a:pt x="21453359" y="14475275"/>
                    <a:pt x="21453359" y="14406694"/>
                  </a:cubicBezTo>
                  <a:lnTo>
                    <a:pt x="21453359" y="124460"/>
                  </a:lnTo>
                  <a:cubicBezTo>
                    <a:pt x="21453359" y="55880"/>
                    <a:pt x="21397478" y="0"/>
                    <a:pt x="21328900" y="0"/>
                  </a:cubicBezTo>
                  <a:close/>
                </a:path>
              </a:pathLst>
            </a:custGeom>
            <a:solidFill>
              <a:srgbClr val="000000"/>
            </a:solidFill>
          </p:spPr>
        </p:sp>
      </p:grpSp>
      <p:pic>
        <p:nvPicPr>
          <p:cNvPr name="Picture 7" id="7"/>
          <p:cNvPicPr>
            <a:picLocks noChangeAspect="true"/>
          </p:cNvPicPr>
          <p:nvPr/>
        </p:nvPicPr>
        <p:blipFill>
          <a:blip r:embed="rId5"/>
          <a:srcRect l="0" t="0" r="0" b="0"/>
          <a:stretch>
            <a:fillRect/>
          </a:stretch>
        </p:blipFill>
        <p:spPr>
          <a:xfrm flipH="false" flipV="false" rot="0">
            <a:off x="8878715" y="4305035"/>
            <a:ext cx="8951842" cy="1676929"/>
          </a:xfrm>
          <a:prstGeom prst="rect">
            <a:avLst/>
          </a:prstGeom>
        </p:spPr>
      </p:pic>
      <p:sp>
        <p:nvSpPr>
          <p:cNvPr name="TextBox 8" id="8"/>
          <p:cNvSpPr txBox="true"/>
          <p:nvPr/>
        </p:nvSpPr>
        <p:spPr>
          <a:xfrm rot="0">
            <a:off x="451085" y="321774"/>
            <a:ext cx="7880950" cy="1366228"/>
          </a:xfrm>
          <a:prstGeom prst="rect">
            <a:avLst/>
          </a:prstGeom>
        </p:spPr>
        <p:txBody>
          <a:bodyPr anchor="t" rtlCol="false" tIns="0" lIns="0" bIns="0" rIns="0">
            <a:spAutoFit/>
          </a:bodyPr>
          <a:lstStyle/>
          <a:p>
            <a:pPr>
              <a:lnSpc>
                <a:spcPts val="5424"/>
              </a:lnSpc>
            </a:pPr>
            <a:r>
              <a:rPr lang="en-US" sz="4173">
                <a:solidFill>
                  <a:srgbClr val="000000"/>
                </a:solidFill>
                <a:latin typeface="Open Sauce Bold"/>
              </a:rPr>
              <a:t>MENCETAK HASIL ESSENTIAL</a:t>
            </a:r>
          </a:p>
          <a:p>
            <a:pPr>
              <a:lnSpc>
                <a:spcPts val="5424"/>
              </a:lnSpc>
            </a:pPr>
            <a:r>
              <a:rPr lang="en-US" sz="4173">
                <a:solidFill>
                  <a:srgbClr val="000000"/>
                </a:solidFill>
                <a:latin typeface="Open Sauce Bold"/>
              </a:rPr>
              <a:t>PRIME IMPLICANT</a:t>
            </a:r>
          </a:p>
        </p:txBody>
      </p:sp>
      <p:sp>
        <p:nvSpPr>
          <p:cNvPr name="TextBox 9" id="9"/>
          <p:cNvSpPr txBox="true"/>
          <p:nvPr/>
        </p:nvSpPr>
        <p:spPr>
          <a:xfrm rot="0">
            <a:off x="293749" y="4619255"/>
            <a:ext cx="7861868" cy="1362710"/>
          </a:xfrm>
          <a:prstGeom prst="rect">
            <a:avLst/>
          </a:prstGeom>
        </p:spPr>
        <p:txBody>
          <a:bodyPr anchor="t" rtlCol="false" tIns="0" lIns="0" bIns="0" rIns="0">
            <a:spAutoFit/>
          </a:bodyPr>
          <a:lstStyle/>
          <a:p>
            <a:pPr algn="just">
              <a:lnSpc>
                <a:spcPts val="3640"/>
              </a:lnSpc>
            </a:pPr>
            <a:r>
              <a:rPr lang="en-US" sz="2600">
                <a:solidFill>
                  <a:srgbClr val="000000"/>
                </a:solidFill>
                <a:latin typeface="Open Sans Light Bold"/>
              </a:rPr>
              <a:t>Keterangan :</a:t>
            </a:r>
          </a:p>
          <a:p>
            <a:pPr algn="just" marL="561344" indent="-280672" lvl="1">
              <a:lnSpc>
                <a:spcPts val="3640"/>
              </a:lnSpc>
              <a:buFont typeface="Arial"/>
              <a:buChar char="•"/>
            </a:pPr>
            <a:r>
              <a:rPr lang="en-US" sz="2600">
                <a:solidFill>
                  <a:srgbClr val="000000"/>
                </a:solidFill>
                <a:latin typeface="Open Sans Light"/>
              </a:rPr>
              <a:t>A' ditulis sebagai a (huruf kecil) sementara A ditulis sebagai A (huruf kapital)</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1EEE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6910354"/>
            <a:ext cx="6725719" cy="4405346"/>
          </a:xfrm>
          <a:prstGeom prst="rect">
            <a:avLst/>
          </a:prstGeom>
        </p:spPr>
      </p:pic>
      <p:pic>
        <p:nvPicPr>
          <p:cNvPr name="Picture 3" id="3"/>
          <p:cNvPicPr>
            <a:picLocks noChangeAspect="true"/>
          </p:cNvPicPr>
          <p:nvPr/>
        </p:nvPicPr>
        <p:blipFill>
          <a:blip r:embed="rId4"/>
          <a:srcRect l="22212" t="0" r="20837" b="0"/>
          <a:stretch>
            <a:fillRect/>
          </a:stretch>
        </p:blipFill>
        <p:spPr>
          <a:xfrm flipH="false" flipV="false" rot="0">
            <a:off x="8469386" y="0"/>
            <a:ext cx="9770499" cy="10287000"/>
          </a:xfrm>
          <a:prstGeom prst="rect">
            <a:avLst/>
          </a:prstGeom>
        </p:spPr>
      </p:pic>
      <p:grpSp>
        <p:nvGrpSpPr>
          <p:cNvPr name="Group 4" id="4"/>
          <p:cNvGrpSpPr/>
          <p:nvPr/>
        </p:nvGrpSpPr>
        <p:grpSpPr>
          <a:xfrm rot="0">
            <a:off x="-314590" y="4337288"/>
            <a:ext cx="8783976" cy="5949712"/>
            <a:chOff x="0" y="0"/>
            <a:chExt cx="21453359" cy="14531154"/>
          </a:xfrm>
        </p:grpSpPr>
        <p:sp>
          <p:nvSpPr>
            <p:cNvPr name="Freeform 5" id="5"/>
            <p:cNvSpPr/>
            <p:nvPr/>
          </p:nvSpPr>
          <p:spPr>
            <a:xfrm>
              <a:off x="31750" y="31750"/>
              <a:ext cx="21389859" cy="14467655"/>
            </a:xfrm>
            <a:custGeom>
              <a:avLst/>
              <a:gdLst/>
              <a:ahLst/>
              <a:cxnLst/>
              <a:rect r="r" b="b" t="t" l="l"/>
              <a:pathLst>
                <a:path h="14467655" w="21389859">
                  <a:moveTo>
                    <a:pt x="21297150" y="14467655"/>
                  </a:moveTo>
                  <a:lnTo>
                    <a:pt x="92710" y="14467655"/>
                  </a:lnTo>
                  <a:cubicBezTo>
                    <a:pt x="41910" y="14467655"/>
                    <a:pt x="0" y="14425744"/>
                    <a:pt x="0" y="14374944"/>
                  </a:cubicBezTo>
                  <a:lnTo>
                    <a:pt x="0" y="92710"/>
                  </a:lnTo>
                  <a:cubicBezTo>
                    <a:pt x="0" y="41910"/>
                    <a:pt x="41910" y="0"/>
                    <a:pt x="92710" y="0"/>
                  </a:cubicBezTo>
                  <a:lnTo>
                    <a:pt x="21295878" y="0"/>
                  </a:lnTo>
                  <a:cubicBezTo>
                    <a:pt x="21346678" y="0"/>
                    <a:pt x="21388589" y="41910"/>
                    <a:pt x="21388589" y="92710"/>
                  </a:cubicBezTo>
                  <a:lnTo>
                    <a:pt x="21388589" y="14373675"/>
                  </a:lnTo>
                  <a:cubicBezTo>
                    <a:pt x="21389859" y="14425744"/>
                    <a:pt x="21347950" y="14467655"/>
                    <a:pt x="21297150" y="14467655"/>
                  </a:cubicBezTo>
                  <a:close/>
                </a:path>
              </a:pathLst>
            </a:custGeom>
            <a:solidFill>
              <a:srgbClr val="FEFEFE"/>
            </a:solidFill>
          </p:spPr>
        </p:sp>
        <p:sp>
          <p:nvSpPr>
            <p:cNvPr name="Freeform 6" id="6"/>
            <p:cNvSpPr/>
            <p:nvPr/>
          </p:nvSpPr>
          <p:spPr>
            <a:xfrm>
              <a:off x="0" y="0"/>
              <a:ext cx="21453359" cy="14531155"/>
            </a:xfrm>
            <a:custGeom>
              <a:avLst/>
              <a:gdLst/>
              <a:ahLst/>
              <a:cxnLst/>
              <a:rect r="r" b="b" t="t" l="l"/>
              <a:pathLst>
                <a:path h="14531155" w="21453359">
                  <a:moveTo>
                    <a:pt x="21328900" y="59690"/>
                  </a:moveTo>
                  <a:cubicBezTo>
                    <a:pt x="21364459" y="59690"/>
                    <a:pt x="21393669" y="88900"/>
                    <a:pt x="21393669" y="124460"/>
                  </a:cubicBezTo>
                  <a:lnTo>
                    <a:pt x="21393669" y="14406694"/>
                  </a:lnTo>
                  <a:cubicBezTo>
                    <a:pt x="21393669" y="14442255"/>
                    <a:pt x="21364459" y="14471464"/>
                    <a:pt x="21328900" y="14471464"/>
                  </a:cubicBezTo>
                  <a:lnTo>
                    <a:pt x="124460" y="14471464"/>
                  </a:lnTo>
                  <a:cubicBezTo>
                    <a:pt x="88900" y="14471464"/>
                    <a:pt x="59690" y="14442255"/>
                    <a:pt x="59690" y="14406694"/>
                  </a:cubicBezTo>
                  <a:lnTo>
                    <a:pt x="59690" y="124460"/>
                  </a:lnTo>
                  <a:cubicBezTo>
                    <a:pt x="59690" y="88900"/>
                    <a:pt x="88900" y="59690"/>
                    <a:pt x="124460" y="59690"/>
                  </a:cubicBezTo>
                  <a:lnTo>
                    <a:pt x="21328900" y="59690"/>
                  </a:lnTo>
                  <a:moveTo>
                    <a:pt x="21328900" y="0"/>
                  </a:moveTo>
                  <a:lnTo>
                    <a:pt x="124460" y="0"/>
                  </a:lnTo>
                  <a:cubicBezTo>
                    <a:pt x="55880" y="0"/>
                    <a:pt x="0" y="55880"/>
                    <a:pt x="0" y="124460"/>
                  </a:cubicBezTo>
                  <a:lnTo>
                    <a:pt x="0" y="14406694"/>
                  </a:lnTo>
                  <a:cubicBezTo>
                    <a:pt x="0" y="14475275"/>
                    <a:pt x="55880" y="14531155"/>
                    <a:pt x="124460" y="14531155"/>
                  </a:cubicBezTo>
                  <a:lnTo>
                    <a:pt x="21328900" y="14531155"/>
                  </a:lnTo>
                  <a:cubicBezTo>
                    <a:pt x="21397478" y="14531155"/>
                    <a:pt x="21453359" y="14475275"/>
                    <a:pt x="21453359" y="14406694"/>
                  </a:cubicBezTo>
                  <a:lnTo>
                    <a:pt x="21453359" y="124460"/>
                  </a:lnTo>
                  <a:cubicBezTo>
                    <a:pt x="21453359" y="55880"/>
                    <a:pt x="21397478" y="0"/>
                    <a:pt x="21328900" y="0"/>
                  </a:cubicBezTo>
                  <a:close/>
                </a:path>
              </a:pathLst>
            </a:custGeom>
            <a:solidFill>
              <a:srgbClr val="000000"/>
            </a:solidFill>
          </p:spPr>
        </p:sp>
      </p:grpSp>
      <p:pic>
        <p:nvPicPr>
          <p:cNvPr name="Picture 7" id="7"/>
          <p:cNvPicPr>
            <a:picLocks noChangeAspect="true"/>
          </p:cNvPicPr>
          <p:nvPr/>
        </p:nvPicPr>
        <p:blipFill>
          <a:blip r:embed="rId5"/>
          <a:srcRect l="0" t="0" r="0" b="0"/>
          <a:stretch>
            <a:fillRect/>
          </a:stretch>
        </p:blipFill>
        <p:spPr>
          <a:xfrm flipH="false" flipV="false" rot="0">
            <a:off x="8795589" y="3711408"/>
            <a:ext cx="9118093" cy="2864185"/>
          </a:xfrm>
          <a:prstGeom prst="rect">
            <a:avLst/>
          </a:prstGeom>
        </p:spPr>
      </p:pic>
      <p:sp>
        <p:nvSpPr>
          <p:cNvPr name="TextBox 8" id="8"/>
          <p:cNvSpPr txBox="true"/>
          <p:nvPr/>
        </p:nvSpPr>
        <p:spPr>
          <a:xfrm rot="0">
            <a:off x="451085" y="664674"/>
            <a:ext cx="7880950" cy="680428"/>
          </a:xfrm>
          <a:prstGeom prst="rect">
            <a:avLst/>
          </a:prstGeom>
        </p:spPr>
        <p:txBody>
          <a:bodyPr anchor="t" rtlCol="false" tIns="0" lIns="0" bIns="0" rIns="0">
            <a:spAutoFit/>
          </a:bodyPr>
          <a:lstStyle/>
          <a:p>
            <a:pPr>
              <a:lnSpc>
                <a:spcPts val="5424"/>
              </a:lnSpc>
            </a:pPr>
            <a:r>
              <a:rPr lang="en-US" sz="4173">
                <a:solidFill>
                  <a:srgbClr val="000000"/>
                </a:solidFill>
                <a:latin typeface="Open Sauce Bold"/>
              </a:rPr>
              <a:t>MEMBEBASKAN MEMORI</a:t>
            </a:r>
          </a:p>
        </p:txBody>
      </p:sp>
      <p:sp>
        <p:nvSpPr>
          <p:cNvPr name="TextBox 9" id="9"/>
          <p:cNvSpPr txBox="true"/>
          <p:nvPr/>
        </p:nvSpPr>
        <p:spPr>
          <a:xfrm rot="0">
            <a:off x="146464" y="4633244"/>
            <a:ext cx="7861868" cy="2277110"/>
          </a:xfrm>
          <a:prstGeom prst="rect">
            <a:avLst/>
          </a:prstGeom>
        </p:spPr>
        <p:txBody>
          <a:bodyPr anchor="t" rtlCol="false" tIns="0" lIns="0" bIns="0" rIns="0">
            <a:spAutoFit/>
          </a:bodyPr>
          <a:lstStyle/>
          <a:p>
            <a:pPr algn="just">
              <a:lnSpc>
                <a:spcPts val="3640"/>
              </a:lnSpc>
            </a:pPr>
            <a:r>
              <a:rPr lang="en-US" sz="2600">
                <a:solidFill>
                  <a:srgbClr val="000000"/>
                </a:solidFill>
                <a:latin typeface="Open Sans Light Bold"/>
              </a:rPr>
              <a:t>Keterangan :</a:t>
            </a:r>
          </a:p>
          <a:p>
            <a:pPr algn="just" marL="561344" indent="-280672" lvl="1">
              <a:lnSpc>
                <a:spcPts val="3640"/>
              </a:lnSpc>
              <a:buFont typeface="Arial"/>
              <a:buChar char="•"/>
            </a:pPr>
            <a:r>
              <a:rPr lang="en-US" sz="2600">
                <a:solidFill>
                  <a:srgbClr val="000000"/>
                </a:solidFill>
                <a:latin typeface="Open Sans Light"/>
              </a:rPr>
              <a:t>Setelah algoritma selesai, memory yang digunakan untuk dynamic array serta linked list akan dibebaskan menggunakan function destroy_list(), destroy_implicant_list(), dan free()</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1EEE8"/>
        </a:solidFill>
      </p:bgPr>
    </p:bg>
    <p:spTree>
      <p:nvGrpSpPr>
        <p:cNvPr id="1" name=""/>
        <p:cNvGrpSpPr/>
        <p:nvPr/>
      </p:nvGrpSpPr>
      <p:grpSpPr>
        <a:xfrm>
          <a:off x="0" y="0"/>
          <a:ext cx="0" cy="0"/>
          <a:chOff x="0" y="0"/>
          <a:chExt cx="0" cy="0"/>
        </a:xfrm>
      </p:grpSpPr>
      <p:grpSp>
        <p:nvGrpSpPr>
          <p:cNvPr name="Group 2" id="2"/>
          <p:cNvGrpSpPr/>
          <p:nvPr/>
        </p:nvGrpSpPr>
        <p:grpSpPr>
          <a:xfrm rot="0">
            <a:off x="9144000" y="-403129"/>
            <a:ext cx="9549391" cy="11093258"/>
            <a:chOff x="0" y="0"/>
            <a:chExt cx="23322754" cy="27093386"/>
          </a:xfrm>
        </p:grpSpPr>
        <p:sp>
          <p:nvSpPr>
            <p:cNvPr name="Freeform 3" id="3"/>
            <p:cNvSpPr/>
            <p:nvPr/>
          </p:nvSpPr>
          <p:spPr>
            <a:xfrm>
              <a:off x="31750" y="31750"/>
              <a:ext cx="23259253" cy="27029885"/>
            </a:xfrm>
            <a:custGeom>
              <a:avLst/>
              <a:gdLst/>
              <a:ahLst/>
              <a:cxnLst/>
              <a:rect r="r" b="b" t="t" l="l"/>
              <a:pathLst>
                <a:path h="27029885" w="23259253">
                  <a:moveTo>
                    <a:pt x="23166544" y="27029885"/>
                  </a:moveTo>
                  <a:lnTo>
                    <a:pt x="92710" y="27029885"/>
                  </a:lnTo>
                  <a:cubicBezTo>
                    <a:pt x="41910" y="27029885"/>
                    <a:pt x="0" y="26987974"/>
                    <a:pt x="0" y="26937174"/>
                  </a:cubicBezTo>
                  <a:lnTo>
                    <a:pt x="0" y="92710"/>
                  </a:lnTo>
                  <a:cubicBezTo>
                    <a:pt x="0" y="41910"/>
                    <a:pt x="41910" y="0"/>
                    <a:pt x="92710" y="0"/>
                  </a:cubicBezTo>
                  <a:lnTo>
                    <a:pt x="23165274" y="0"/>
                  </a:lnTo>
                  <a:cubicBezTo>
                    <a:pt x="23216074" y="0"/>
                    <a:pt x="23257983" y="41910"/>
                    <a:pt x="23257983" y="92710"/>
                  </a:cubicBezTo>
                  <a:lnTo>
                    <a:pt x="23257983" y="26935906"/>
                  </a:lnTo>
                  <a:cubicBezTo>
                    <a:pt x="23259253" y="26987974"/>
                    <a:pt x="23217344" y="27029885"/>
                    <a:pt x="23166544" y="27029885"/>
                  </a:cubicBezTo>
                  <a:close/>
                </a:path>
              </a:pathLst>
            </a:custGeom>
            <a:solidFill>
              <a:srgbClr val="FEFEFE"/>
            </a:solidFill>
          </p:spPr>
        </p:sp>
        <p:sp>
          <p:nvSpPr>
            <p:cNvPr name="Freeform 4" id="4"/>
            <p:cNvSpPr/>
            <p:nvPr/>
          </p:nvSpPr>
          <p:spPr>
            <a:xfrm>
              <a:off x="0" y="0"/>
              <a:ext cx="23322753" cy="27093385"/>
            </a:xfrm>
            <a:custGeom>
              <a:avLst/>
              <a:gdLst/>
              <a:ahLst/>
              <a:cxnLst/>
              <a:rect r="r" b="b" t="t" l="l"/>
              <a:pathLst>
                <a:path h="27093385" w="23322753">
                  <a:moveTo>
                    <a:pt x="23198294" y="59690"/>
                  </a:moveTo>
                  <a:cubicBezTo>
                    <a:pt x="23233853" y="59690"/>
                    <a:pt x="23263064" y="88900"/>
                    <a:pt x="23263064" y="124460"/>
                  </a:cubicBezTo>
                  <a:lnTo>
                    <a:pt x="23263064" y="26968924"/>
                  </a:lnTo>
                  <a:cubicBezTo>
                    <a:pt x="23263064" y="27004485"/>
                    <a:pt x="23233853" y="27033696"/>
                    <a:pt x="23198294" y="27033696"/>
                  </a:cubicBezTo>
                  <a:lnTo>
                    <a:pt x="124460" y="27033696"/>
                  </a:lnTo>
                  <a:cubicBezTo>
                    <a:pt x="88900" y="27033696"/>
                    <a:pt x="59690" y="27004485"/>
                    <a:pt x="59690" y="26968924"/>
                  </a:cubicBezTo>
                  <a:lnTo>
                    <a:pt x="59690" y="124460"/>
                  </a:lnTo>
                  <a:cubicBezTo>
                    <a:pt x="59690" y="88900"/>
                    <a:pt x="88900" y="59690"/>
                    <a:pt x="124460" y="59690"/>
                  </a:cubicBezTo>
                  <a:lnTo>
                    <a:pt x="23198294" y="59690"/>
                  </a:lnTo>
                  <a:moveTo>
                    <a:pt x="23198294" y="0"/>
                  </a:moveTo>
                  <a:lnTo>
                    <a:pt x="124460" y="0"/>
                  </a:lnTo>
                  <a:cubicBezTo>
                    <a:pt x="55880" y="0"/>
                    <a:pt x="0" y="55880"/>
                    <a:pt x="0" y="124460"/>
                  </a:cubicBezTo>
                  <a:lnTo>
                    <a:pt x="0" y="26968924"/>
                  </a:lnTo>
                  <a:cubicBezTo>
                    <a:pt x="0" y="27037506"/>
                    <a:pt x="55880" y="27093385"/>
                    <a:pt x="124460" y="27093385"/>
                  </a:cubicBezTo>
                  <a:lnTo>
                    <a:pt x="23198294" y="27093385"/>
                  </a:lnTo>
                  <a:cubicBezTo>
                    <a:pt x="23266874" y="27093385"/>
                    <a:pt x="23322753" y="27037506"/>
                    <a:pt x="23322753" y="26968924"/>
                  </a:cubicBezTo>
                  <a:lnTo>
                    <a:pt x="23322753" y="124460"/>
                  </a:lnTo>
                  <a:cubicBezTo>
                    <a:pt x="23322753" y="55880"/>
                    <a:pt x="23266874" y="0"/>
                    <a:pt x="23198294" y="0"/>
                  </a:cubicBezTo>
                  <a:close/>
                </a:path>
              </a:pathLst>
            </a:custGeom>
            <a:solidFill>
              <a:srgbClr val="000000"/>
            </a:solidFill>
          </p:spPr>
        </p:sp>
      </p:grpSp>
      <p:pic>
        <p:nvPicPr>
          <p:cNvPr name="Picture 5" id="5"/>
          <p:cNvPicPr>
            <a:picLocks noChangeAspect="true"/>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6910354"/>
            <a:ext cx="6725719" cy="4405346"/>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47787"/>
          <a:stretch>
            <a:fillRect/>
          </a:stretch>
        </p:blipFill>
        <p:spPr>
          <a:xfrm flipH="false" flipV="false" rot="0">
            <a:off x="1407373" y="4207050"/>
            <a:ext cx="6491931" cy="6173076"/>
          </a:xfrm>
          <a:prstGeom prst="rect">
            <a:avLst/>
          </a:prstGeom>
        </p:spPr>
      </p:pic>
      <p:sp>
        <p:nvSpPr>
          <p:cNvPr name="AutoShape 7" id="7"/>
          <p:cNvSpPr/>
          <p:nvPr/>
        </p:nvSpPr>
        <p:spPr>
          <a:xfrm rot="0">
            <a:off x="9144000" y="2519558"/>
            <a:ext cx="9549391" cy="0"/>
          </a:xfrm>
          <a:prstGeom prst="line">
            <a:avLst/>
          </a:prstGeom>
          <a:ln cap="rnd" w="28575">
            <a:solidFill>
              <a:srgbClr val="000000"/>
            </a:solidFill>
            <a:prstDash val="sysDash"/>
            <a:headEnd type="none" len="sm" w="sm"/>
            <a:tailEnd type="none" len="sm" w="sm"/>
          </a:ln>
        </p:spPr>
      </p:sp>
      <p:sp>
        <p:nvSpPr>
          <p:cNvPr name="AutoShape 8" id="8"/>
          <p:cNvSpPr/>
          <p:nvPr/>
        </p:nvSpPr>
        <p:spPr>
          <a:xfrm rot="0">
            <a:off x="9144000" y="5197224"/>
            <a:ext cx="9549391" cy="0"/>
          </a:xfrm>
          <a:prstGeom prst="line">
            <a:avLst/>
          </a:prstGeom>
          <a:ln cap="rnd" w="28575">
            <a:solidFill>
              <a:srgbClr val="000000"/>
            </a:solidFill>
            <a:prstDash val="sysDash"/>
            <a:headEnd type="none" len="sm" w="sm"/>
            <a:tailEnd type="none" len="sm" w="sm"/>
          </a:ln>
        </p:spPr>
      </p:sp>
      <p:sp>
        <p:nvSpPr>
          <p:cNvPr name="AutoShape 9" id="9"/>
          <p:cNvSpPr/>
          <p:nvPr/>
        </p:nvSpPr>
        <p:spPr>
          <a:xfrm rot="0">
            <a:off x="9144000" y="7550763"/>
            <a:ext cx="9549391" cy="0"/>
          </a:xfrm>
          <a:prstGeom prst="line">
            <a:avLst/>
          </a:prstGeom>
          <a:ln cap="rnd" w="28575">
            <a:solidFill>
              <a:srgbClr val="000000"/>
            </a:solidFill>
            <a:prstDash val="sysDash"/>
            <a:headEnd type="none" len="sm" w="sm"/>
            <a:tailEnd type="none" len="sm" w="sm"/>
          </a:ln>
        </p:spPr>
      </p:sp>
      <p:pic>
        <p:nvPicPr>
          <p:cNvPr name="Picture 10" id="10"/>
          <p:cNvPicPr>
            <a:picLocks noChangeAspect="true"/>
          </p:cNvPicPr>
          <p:nvPr/>
        </p:nvPicPr>
        <p:blipFill>
          <a:blip r:embed="rId6"/>
          <a:srcRect l="4182" t="82856" r="20968" b="0"/>
          <a:stretch>
            <a:fillRect/>
          </a:stretch>
        </p:blipFill>
        <p:spPr>
          <a:xfrm flipH="false" flipV="false" rot="0">
            <a:off x="9808599" y="7994204"/>
            <a:ext cx="6513214" cy="1118823"/>
          </a:xfrm>
          <a:prstGeom prst="rect">
            <a:avLst/>
          </a:prstGeom>
        </p:spPr>
      </p:pic>
      <p:grpSp>
        <p:nvGrpSpPr>
          <p:cNvPr name="Group 11" id="11"/>
          <p:cNvGrpSpPr/>
          <p:nvPr/>
        </p:nvGrpSpPr>
        <p:grpSpPr>
          <a:xfrm rot="0">
            <a:off x="10123189" y="775121"/>
            <a:ext cx="7136111" cy="1488112"/>
            <a:chOff x="0" y="0"/>
            <a:chExt cx="9514815" cy="1984149"/>
          </a:xfrm>
        </p:grpSpPr>
        <p:sp>
          <p:nvSpPr>
            <p:cNvPr name="TextBox 12" id="12"/>
            <p:cNvSpPr txBox="true"/>
            <p:nvPr/>
          </p:nvSpPr>
          <p:spPr>
            <a:xfrm rot="0">
              <a:off x="0" y="1448884"/>
              <a:ext cx="9514815" cy="535265"/>
            </a:xfrm>
            <a:prstGeom prst="rect">
              <a:avLst/>
            </a:prstGeom>
          </p:spPr>
          <p:txBody>
            <a:bodyPr anchor="t" rtlCol="false" tIns="0" lIns="0" bIns="0" rIns="0">
              <a:spAutoFit/>
            </a:bodyPr>
            <a:lstStyle/>
            <a:p>
              <a:pPr>
                <a:lnSpc>
                  <a:spcPts val="3359"/>
                </a:lnSpc>
              </a:pPr>
            </a:p>
          </p:txBody>
        </p:sp>
        <p:sp>
          <p:nvSpPr>
            <p:cNvPr name="TextBox 13" id="13"/>
            <p:cNvSpPr txBox="true"/>
            <p:nvPr/>
          </p:nvSpPr>
          <p:spPr>
            <a:xfrm rot="0">
              <a:off x="0" y="-9525"/>
              <a:ext cx="9514815" cy="1108498"/>
            </a:xfrm>
            <a:prstGeom prst="rect">
              <a:avLst/>
            </a:prstGeom>
          </p:spPr>
          <p:txBody>
            <a:bodyPr anchor="t" rtlCol="false" tIns="0" lIns="0" bIns="0" rIns="0">
              <a:spAutoFit/>
            </a:bodyPr>
            <a:lstStyle/>
            <a:p>
              <a:pPr algn="l" marL="0" indent="0" lvl="0">
                <a:lnSpc>
                  <a:spcPts val="3380"/>
                </a:lnSpc>
                <a:spcBef>
                  <a:spcPct val="0"/>
                </a:spcBef>
              </a:pPr>
              <a:r>
                <a:rPr lang="en-US" u="none" sz="2600">
                  <a:solidFill>
                    <a:srgbClr val="000000"/>
                  </a:solidFill>
                  <a:latin typeface="Open Sauce Bold"/>
                </a:rPr>
                <a:t>TEORI DASAR METODE</a:t>
              </a:r>
            </a:p>
            <a:p>
              <a:pPr algn="l" marL="0" indent="0" lvl="0">
                <a:lnSpc>
                  <a:spcPts val="3380"/>
                </a:lnSpc>
                <a:spcBef>
                  <a:spcPct val="0"/>
                </a:spcBef>
              </a:pPr>
              <a:r>
                <a:rPr lang="en-US" u="none" sz="2600">
                  <a:solidFill>
                    <a:srgbClr val="000000"/>
                  </a:solidFill>
                  <a:latin typeface="Open Sauce Bold"/>
                </a:rPr>
                <a:t>QUINE-MCCLUSKEY (TABULATION)</a:t>
              </a:r>
            </a:p>
          </p:txBody>
        </p:sp>
      </p:grpSp>
      <p:grpSp>
        <p:nvGrpSpPr>
          <p:cNvPr name="Group 14" id="14"/>
          <p:cNvGrpSpPr/>
          <p:nvPr/>
        </p:nvGrpSpPr>
        <p:grpSpPr>
          <a:xfrm rot="0">
            <a:off x="9950164" y="3563226"/>
            <a:ext cx="7136111" cy="1077962"/>
            <a:chOff x="0" y="0"/>
            <a:chExt cx="9514815" cy="1437283"/>
          </a:xfrm>
        </p:grpSpPr>
        <p:sp>
          <p:nvSpPr>
            <p:cNvPr name="TextBox 15" id="15"/>
            <p:cNvSpPr txBox="true"/>
            <p:nvPr/>
          </p:nvSpPr>
          <p:spPr>
            <a:xfrm rot="0">
              <a:off x="0" y="902017"/>
              <a:ext cx="9514815" cy="535265"/>
            </a:xfrm>
            <a:prstGeom prst="rect">
              <a:avLst/>
            </a:prstGeom>
          </p:spPr>
          <p:txBody>
            <a:bodyPr anchor="t" rtlCol="false" tIns="0" lIns="0" bIns="0" rIns="0">
              <a:spAutoFit/>
            </a:bodyPr>
            <a:lstStyle/>
            <a:p>
              <a:pPr>
                <a:lnSpc>
                  <a:spcPts val="3359"/>
                </a:lnSpc>
              </a:pPr>
            </a:p>
          </p:txBody>
        </p:sp>
        <p:sp>
          <p:nvSpPr>
            <p:cNvPr name="TextBox 16" id="16"/>
            <p:cNvSpPr txBox="true"/>
            <p:nvPr/>
          </p:nvSpPr>
          <p:spPr>
            <a:xfrm rot="0">
              <a:off x="0" y="-9525"/>
              <a:ext cx="9514815" cy="536998"/>
            </a:xfrm>
            <a:prstGeom prst="rect">
              <a:avLst/>
            </a:prstGeom>
          </p:spPr>
          <p:txBody>
            <a:bodyPr anchor="t" rtlCol="false" tIns="0" lIns="0" bIns="0" rIns="0">
              <a:spAutoFit/>
            </a:bodyPr>
            <a:lstStyle/>
            <a:p>
              <a:pPr>
                <a:lnSpc>
                  <a:spcPts val="3379"/>
                </a:lnSpc>
              </a:pPr>
              <a:r>
                <a:rPr lang="en-US" sz="2599">
                  <a:solidFill>
                    <a:srgbClr val="000000"/>
                  </a:solidFill>
                  <a:latin typeface="Open Sauce Bold"/>
                </a:rPr>
                <a:t>SPESIFIKASI I/O ALGORITMA</a:t>
              </a:r>
            </a:p>
          </p:txBody>
        </p:sp>
      </p:grpSp>
      <p:grpSp>
        <p:nvGrpSpPr>
          <p:cNvPr name="Group 17" id="17"/>
          <p:cNvGrpSpPr/>
          <p:nvPr/>
        </p:nvGrpSpPr>
        <p:grpSpPr>
          <a:xfrm rot="0">
            <a:off x="9950164" y="6215626"/>
            <a:ext cx="7136111" cy="1077962"/>
            <a:chOff x="0" y="0"/>
            <a:chExt cx="9514815" cy="1437283"/>
          </a:xfrm>
        </p:grpSpPr>
        <p:sp>
          <p:nvSpPr>
            <p:cNvPr name="TextBox 18" id="18"/>
            <p:cNvSpPr txBox="true"/>
            <p:nvPr/>
          </p:nvSpPr>
          <p:spPr>
            <a:xfrm rot="0">
              <a:off x="0" y="902017"/>
              <a:ext cx="9514815" cy="535265"/>
            </a:xfrm>
            <a:prstGeom prst="rect">
              <a:avLst/>
            </a:prstGeom>
          </p:spPr>
          <p:txBody>
            <a:bodyPr anchor="t" rtlCol="false" tIns="0" lIns="0" bIns="0" rIns="0">
              <a:spAutoFit/>
            </a:bodyPr>
            <a:lstStyle/>
            <a:p>
              <a:pPr>
                <a:lnSpc>
                  <a:spcPts val="3359"/>
                </a:lnSpc>
              </a:pPr>
            </a:p>
          </p:txBody>
        </p:sp>
        <p:sp>
          <p:nvSpPr>
            <p:cNvPr name="TextBox 19" id="19"/>
            <p:cNvSpPr txBox="true"/>
            <p:nvPr/>
          </p:nvSpPr>
          <p:spPr>
            <a:xfrm rot="0">
              <a:off x="0" y="-9525"/>
              <a:ext cx="9514815" cy="536998"/>
            </a:xfrm>
            <a:prstGeom prst="rect">
              <a:avLst/>
            </a:prstGeom>
          </p:spPr>
          <p:txBody>
            <a:bodyPr anchor="t" rtlCol="false" tIns="0" lIns="0" bIns="0" rIns="0">
              <a:spAutoFit/>
            </a:bodyPr>
            <a:lstStyle/>
            <a:p>
              <a:pPr>
                <a:lnSpc>
                  <a:spcPts val="3379"/>
                </a:lnSpc>
              </a:pPr>
              <a:r>
                <a:rPr lang="en-US" sz="2599">
                  <a:solidFill>
                    <a:srgbClr val="000000"/>
                  </a:solidFill>
                  <a:latin typeface="Open Sauce Bold"/>
                </a:rPr>
                <a:t>IMPLEMENTASI PROGRAM</a:t>
              </a:r>
            </a:p>
          </p:txBody>
        </p:sp>
      </p:grpSp>
      <p:grpSp>
        <p:nvGrpSpPr>
          <p:cNvPr name="Group 20" id="20"/>
          <p:cNvGrpSpPr/>
          <p:nvPr/>
        </p:nvGrpSpPr>
        <p:grpSpPr>
          <a:xfrm rot="0">
            <a:off x="9950164" y="8340854"/>
            <a:ext cx="7136111" cy="1077962"/>
            <a:chOff x="0" y="0"/>
            <a:chExt cx="9514815" cy="1437283"/>
          </a:xfrm>
        </p:grpSpPr>
        <p:sp>
          <p:nvSpPr>
            <p:cNvPr name="TextBox 21" id="21"/>
            <p:cNvSpPr txBox="true"/>
            <p:nvPr/>
          </p:nvSpPr>
          <p:spPr>
            <a:xfrm rot="0">
              <a:off x="0" y="902017"/>
              <a:ext cx="9514815" cy="535265"/>
            </a:xfrm>
            <a:prstGeom prst="rect">
              <a:avLst/>
            </a:prstGeom>
          </p:spPr>
          <p:txBody>
            <a:bodyPr anchor="t" rtlCol="false" tIns="0" lIns="0" bIns="0" rIns="0">
              <a:spAutoFit/>
            </a:bodyPr>
            <a:lstStyle/>
            <a:p>
              <a:pPr>
                <a:lnSpc>
                  <a:spcPts val="3359"/>
                </a:lnSpc>
              </a:pPr>
            </a:p>
          </p:txBody>
        </p:sp>
        <p:sp>
          <p:nvSpPr>
            <p:cNvPr name="TextBox 22" id="22"/>
            <p:cNvSpPr txBox="true"/>
            <p:nvPr/>
          </p:nvSpPr>
          <p:spPr>
            <a:xfrm rot="0">
              <a:off x="0" y="-9525"/>
              <a:ext cx="9514815" cy="536998"/>
            </a:xfrm>
            <a:prstGeom prst="rect">
              <a:avLst/>
            </a:prstGeom>
          </p:spPr>
          <p:txBody>
            <a:bodyPr anchor="t" rtlCol="false" tIns="0" lIns="0" bIns="0" rIns="0">
              <a:spAutoFit/>
            </a:bodyPr>
            <a:lstStyle/>
            <a:p>
              <a:pPr>
                <a:lnSpc>
                  <a:spcPts val="3379"/>
                </a:lnSpc>
              </a:pPr>
              <a:r>
                <a:rPr lang="en-US" sz="2599">
                  <a:solidFill>
                    <a:srgbClr val="000000"/>
                  </a:solidFill>
                  <a:latin typeface="Open Sauce Bold"/>
                </a:rPr>
                <a:t>KESIMPULAN DAN LESSON LEARNED</a:t>
              </a:r>
            </a:p>
          </p:txBody>
        </p:sp>
      </p:gr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1EEE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3104195">
            <a:off x="11547536" y="-3661246"/>
            <a:ext cx="8840548" cy="9379892"/>
          </a:xfrm>
          <a:prstGeom prst="rect">
            <a:avLst/>
          </a:prstGeom>
        </p:spPr>
      </p:pic>
      <p:sp>
        <p:nvSpPr>
          <p:cNvPr name="TextBox 3" id="3"/>
          <p:cNvSpPr txBox="true"/>
          <p:nvPr/>
        </p:nvSpPr>
        <p:spPr>
          <a:xfrm rot="0">
            <a:off x="1028700" y="994757"/>
            <a:ext cx="10222344" cy="2057400"/>
          </a:xfrm>
          <a:prstGeom prst="rect">
            <a:avLst/>
          </a:prstGeom>
        </p:spPr>
        <p:txBody>
          <a:bodyPr anchor="t" rtlCol="false" tIns="0" lIns="0" bIns="0" rIns="0">
            <a:spAutoFit/>
          </a:bodyPr>
          <a:lstStyle/>
          <a:p>
            <a:pPr>
              <a:lnSpc>
                <a:spcPts val="8160"/>
              </a:lnSpc>
            </a:pPr>
            <a:r>
              <a:rPr lang="en-US" sz="6800">
                <a:solidFill>
                  <a:srgbClr val="000000"/>
                </a:solidFill>
                <a:latin typeface="Radley"/>
              </a:rPr>
              <a:t>Kesimpulan dan </a:t>
            </a:r>
          </a:p>
          <a:p>
            <a:pPr>
              <a:lnSpc>
                <a:spcPts val="8160"/>
              </a:lnSpc>
            </a:pPr>
            <a:r>
              <a:rPr lang="en-US" sz="6800">
                <a:solidFill>
                  <a:srgbClr val="000000"/>
                </a:solidFill>
                <a:latin typeface="Radley"/>
              </a:rPr>
              <a:t>Lesson Learned</a:t>
            </a:r>
          </a:p>
        </p:txBody>
      </p:sp>
      <p:grpSp>
        <p:nvGrpSpPr>
          <p:cNvPr name="Group 4" id="4"/>
          <p:cNvGrpSpPr/>
          <p:nvPr/>
        </p:nvGrpSpPr>
        <p:grpSpPr>
          <a:xfrm rot="0">
            <a:off x="1028700" y="3897195"/>
            <a:ext cx="14939110" cy="5361105"/>
            <a:chOff x="0" y="0"/>
            <a:chExt cx="36486220" cy="13093582"/>
          </a:xfrm>
        </p:grpSpPr>
        <p:sp>
          <p:nvSpPr>
            <p:cNvPr name="Freeform 5" id="5"/>
            <p:cNvSpPr/>
            <p:nvPr/>
          </p:nvSpPr>
          <p:spPr>
            <a:xfrm>
              <a:off x="31750" y="31750"/>
              <a:ext cx="36422719" cy="13030082"/>
            </a:xfrm>
            <a:custGeom>
              <a:avLst/>
              <a:gdLst/>
              <a:ahLst/>
              <a:cxnLst/>
              <a:rect r="r" b="b" t="t" l="l"/>
              <a:pathLst>
                <a:path h="13030082" w="36422719">
                  <a:moveTo>
                    <a:pt x="36330009" y="13030082"/>
                  </a:moveTo>
                  <a:lnTo>
                    <a:pt x="92710" y="13030082"/>
                  </a:lnTo>
                  <a:cubicBezTo>
                    <a:pt x="41910" y="13030082"/>
                    <a:pt x="0" y="12988172"/>
                    <a:pt x="0" y="12937372"/>
                  </a:cubicBezTo>
                  <a:lnTo>
                    <a:pt x="0" y="92710"/>
                  </a:lnTo>
                  <a:cubicBezTo>
                    <a:pt x="0" y="41910"/>
                    <a:pt x="41910" y="0"/>
                    <a:pt x="92710" y="0"/>
                  </a:cubicBezTo>
                  <a:lnTo>
                    <a:pt x="36328741" y="0"/>
                  </a:lnTo>
                  <a:cubicBezTo>
                    <a:pt x="36379541" y="0"/>
                    <a:pt x="36421451" y="41910"/>
                    <a:pt x="36421451" y="92710"/>
                  </a:cubicBezTo>
                  <a:lnTo>
                    <a:pt x="36421451" y="12936102"/>
                  </a:lnTo>
                  <a:cubicBezTo>
                    <a:pt x="36422719" y="12988172"/>
                    <a:pt x="36380809" y="13030082"/>
                    <a:pt x="36330009" y="13030082"/>
                  </a:cubicBezTo>
                  <a:close/>
                </a:path>
              </a:pathLst>
            </a:custGeom>
            <a:solidFill>
              <a:srgbClr val="FFFFFF"/>
            </a:solidFill>
          </p:spPr>
        </p:sp>
        <p:sp>
          <p:nvSpPr>
            <p:cNvPr name="Freeform 6" id="6"/>
            <p:cNvSpPr/>
            <p:nvPr/>
          </p:nvSpPr>
          <p:spPr>
            <a:xfrm>
              <a:off x="0" y="0"/>
              <a:ext cx="36486219" cy="13093582"/>
            </a:xfrm>
            <a:custGeom>
              <a:avLst/>
              <a:gdLst/>
              <a:ahLst/>
              <a:cxnLst/>
              <a:rect r="r" b="b" t="t" l="l"/>
              <a:pathLst>
                <a:path h="13093582" w="36486219">
                  <a:moveTo>
                    <a:pt x="36361759" y="59690"/>
                  </a:moveTo>
                  <a:cubicBezTo>
                    <a:pt x="36397319" y="59690"/>
                    <a:pt x="36426530" y="88900"/>
                    <a:pt x="36426530" y="124460"/>
                  </a:cubicBezTo>
                  <a:lnTo>
                    <a:pt x="36426530" y="12969122"/>
                  </a:lnTo>
                  <a:cubicBezTo>
                    <a:pt x="36426530" y="13004682"/>
                    <a:pt x="36397319" y="13033891"/>
                    <a:pt x="36361759" y="13033891"/>
                  </a:cubicBezTo>
                  <a:lnTo>
                    <a:pt x="124460" y="13033891"/>
                  </a:lnTo>
                  <a:cubicBezTo>
                    <a:pt x="88900" y="13033891"/>
                    <a:pt x="59690" y="13004682"/>
                    <a:pt x="59690" y="12969122"/>
                  </a:cubicBezTo>
                  <a:lnTo>
                    <a:pt x="59690" y="124460"/>
                  </a:lnTo>
                  <a:cubicBezTo>
                    <a:pt x="59690" y="88900"/>
                    <a:pt x="88900" y="59690"/>
                    <a:pt x="124460" y="59690"/>
                  </a:cubicBezTo>
                  <a:lnTo>
                    <a:pt x="36361759" y="59690"/>
                  </a:lnTo>
                  <a:moveTo>
                    <a:pt x="36361759" y="0"/>
                  </a:moveTo>
                  <a:lnTo>
                    <a:pt x="124460" y="0"/>
                  </a:lnTo>
                  <a:cubicBezTo>
                    <a:pt x="55880" y="0"/>
                    <a:pt x="0" y="55880"/>
                    <a:pt x="0" y="124460"/>
                  </a:cubicBezTo>
                  <a:lnTo>
                    <a:pt x="0" y="12969122"/>
                  </a:lnTo>
                  <a:cubicBezTo>
                    <a:pt x="0" y="13037702"/>
                    <a:pt x="55880" y="13093582"/>
                    <a:pt x="124460" y="13093582"/>
                  </a:cubicBezTo>
                  <a:lnTo>
                    <a:pt x="36361759" y="13093582"/>
                  </a:lnTo>
                  <a:cubicBezTo>
                    <a:pt x="36430341" y="13093582"/>
                    <a:pt x="36486219" y="13037702"/>
                    <a:pt x="36486219" y="12969122"/>
                  </a:cubicBezTo>
                  <a:lnTo>
                    <a:pt x="36486219" y="124460"/>
                  </a:lnTo>
                  <a:cubicBezTo>
                    <a:pt x="36486219" y="55880"/>
                    <a:pt x="36430341" y="0"/>
                    <a:pt x="36361759" y="0"/>
                  </a:cubicBezTo>
                  <a:close/>
                </a:path>
              </a:pathLst>
            </a:custGeom>
            <a:solidFill>
              <a:srgbClr val="000000"/>
            </a:solidFill>
          </p:spPr>
        </p:sp>
      </p:grpSp>
      <p:sp>
        <p:nvSpPr>
          <p:cNvPr name="TextBox 7" id="7"/>
          <p:cNvSpPr txBox="true"/>
          <p:nvPr/>
        </p:nvSpPr>
        <p:spPr>
          <a:xfrm rot="0">
            <a:off x="1586647" y="4046002"/>
            <a:ext cx="11885374" cy="5015865"/>
          </a:xfrm>
          <a:prstGeom prst="rect">
            <a:avLst/>
          </a:prstGeom>
        </p:spPr>
        <p:txBody>
          <a:bodyPr anchor="t" rtlCol="false" tIns="0" lIns="0" bIns="0" rIns="0">
            <a:spAutoFit/>
          </a:bodyPr>
          <a:lstStyle/>
          <a:p>
            <a:pPr marL="518160" indent="-259080" lvl="1">
              <a:lnSpc>
                <a:spcPts val="3359"/>
              </a:lnSpc>
              <a:buFont typeface="Arial"/>
              <a:buChar char="•"/>
            </a:pPr>
            <a:r>
              <a:rPr lang="en-US" sz="2400">
                <a:solidFill>
                  <a:srgbClr val="000000"/>
                </a:solidFill>
                <a:latin typeface="Open Sauce Light"/>
              </a:rPr>
              <a:t>Minimisasi merupakan sebuah proses penyederhanaan sebuah fungsi boolean yang sangat bermanfaat, karena dapat mengurangi cost serta kompleksitas dari sebuah rangkaian </a:t>
            </a:r>
          </a:p>
          <a:p>
            <a:pPr marL="518160" indent="-259080" lvl="1">
              <a:lnSpc>
                <a:spcPts val="3359"/>
              </a:lnSpc>
              <a:buFont typeface="Arial"/>
              <a:buChar char="•"/>
            </a:pPr>
            <a:r>
              <a:rPr lang="en-US" sz="2400">
                <a:solidFill>
                  <a:srgbClr val="000000"/>
                </a:solidFill>
                <a:latin typeface="Open Sauce Light"/>
              </a:rPr>
              <a:t>Quine-McCluskey merupakan salah satu metode minimisasi fungsi boolean yang mudah untuk diimplementasikan dalam suatu program, karena metode ini menggunakan sistem eliminasi yang berulang, sehingga dapat diselesaikan secara rekursif. Selain itu metode ini juga lebih efektif untuk menyederhanakan suatu fungsi boolean yang memiliki banyak variabel </a:t>
            </a:r>
          </a:p>
          <a:p>
            <a:pPr marL="518160" indent="-259080" lvl="1">
              <a:lnSpc>
                <a:spcPts val="3359"/>
              </a:lnSpc>
              <a:buFont typeface="Arial"/>
              <a:buChar char="•"/>
            </a:pPr>
            <a:r>
              <a:rPr lang="en-US" sz="2400">
                <a:solidFill>
                  <a:srgbClr val="000000"/>
                </a:solidFill>
                <a:latin typeface="Open Sauce Light"/>
              </a:rPr>
              <a:t>Deklarasi array sebagai isi suatu structure dengan panjang yang bergantung dengan nilai variabel di luar struct tidak bisa dilakukan, kecuali dengan header define</a:t>
            </a:r>
          </a:p>
          <a:p>
            <a:pPr>
              <a:lnSpc>
                <a:spcPts val="3359"/>
              </a:lnSpc>
            </a:pPr>
          </a:p>
        </p:txBody>
      </p:sp>
      <p:pic>
        <p:nvPicPr>
          <p:cNvPr name="Picture 8" id="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2324973" y="1028700"/>
            <a:ext cx="5103890" cy="8610858"/>
          </a:xfrm>
          <a:prstGeom prst="rect">
            <a:avLst/>
          </a:prstGeom>
        </p:spPr>
      </p:pic>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1EEE8"/>
        </a:solidFill>
      </p:bgPr>
    </p:bg>
    <p:spTree>
      <p:nvGrpSpPr>
        <p:cNvPr id="1" name=""/>
        <p:cNvGrpSpPr/>
        <p:nvPr/>
      </p:nvGrpSpPr>
      <p:grpSpPr>
        <a:xfrm>
          <a:off x="0" y="0"/>
          <a:ext cx="0" cy="0"/>
          <a:chOff x="0" y="0"/>
          <a:chExt cx="0" cy="0"/>
        </a:xfrm>
      </p:grpSpPr>
      <p:grpSp>
        <p:nvGrpSpPr>
          <p:cNvPr name="Group 2" id="2"/>
          <p:cNvGrpSpPr/>
          <p:nvPr/>
        </p:nvGrpSpPr>
        <p:grpSpPr>
          <a:xfrm rot="0">
            <a:off x="2087999" y="-251964"/>
            <a:ext cx="14030481" cy="7631959"/>
            <a:chOff x="0" y="0"/>
            <a:chExt cx="34267050" cy="18639755"/>
          </a:xfrm>
        </p:grpSpPr>
        <p:sp>
          <p:nvSpPr>
            <p:cNvPr name="Freeform 3" id="3"/>
            <p:cNvSpPr/>
            <p:nvPr/>
          </p:nvSpPr>
          <p:spPr>
            <a:xfrm>
              <a:off x="31750" y="31750"/>
              <a:ext cx="34203549" cy="18576255"/>
            </a:xfrm>
            <a:custGeom>
              <a:avLst/>
              <a:gdLst/>
              <a:ahLst/>
              <a:cxnLst/>
              <a:rect r="r" b="b" t="t" l="l"/>
              <a:pathLst>
                <a:path h="18576255" w="34203549">
                  <a:moveTo>
                    <a:pt x="34110839" y="18576255"/>
                  </a:moveTo>
                  <a:lnTo>
                    <a:pt x="92710" y="18576255"/>
                  </a:lnTo>
                  <a:cubicBezTo>
                    <a:pt x="41910" y="18576255"/>
                    <a:pt x="0" y="18534345"/>
                    <a:pt x="0" y="18483545"/>
                  </a:cubicBezTo>
                  <a:lnTo>
                    <a:pt x="0" y="92710"/>
                  </a:lnTo>
                  <a:cubicBezTo>
                    <a:pt x="0" y="41910"/>
                    <a:pt x="41910" y="0"/>
                    <a:pt x="92710" y="0"/>
                  </a:cubicBezTo>
                  <a:lnTo>
                    <a:pt x="34109571" y="0"/>
                  </a:lnTo>
                  <a:cubicBezTo>
                    <a:pt x="34160371" y="0"/>
                    <a:pt x="34202281" y="41910"/>
                    <a:pt x="34202281" y="92710"/>
                  </a:cubicBezTo>
                  <a:lnTo>
                    <a:pt x="34202281" y="18482275"/>
                  </a:lnTo>
                  <a:cubicBezTo>
                    <a:pt x="34203549" y="18534345"/>
                    <a:pt x="34161642" y="18576255"/>
                    <a:pt x="34110842" y="18576255"/>
                  </a:cubicBezTo>
                  <a:close/>
                </a:path>
              </a:pathLst>
            </a:custGeom>
            <a:solidFill>
              <a:srgbClr val="FEFEFE"/>
            </a:solidFill>
          </p:spPr>
        </p:sp>
        <p:sp>
          <p:nvSpPr>
            <p:cNvPr name="Freeform 4" id="4"/>
            <p:cNvSpPr/>
            <p:nvPr/>
          </p:nvSpPr>
          <p:spPr>
            <a:xfrm>
              <a:off x="0" y="0"/>
              <a:ext cx="34267049" cy="18639755"/>
            </a:xfrm>
            <a:custGeom>
              <a:avLst/>
              <a:gdLst/>
              <a:ahLst/>
              <a:cxnLst/>
              <a:rect r="r" b="b" t="t" l="l"/>
              <a:pathLst>
                <a:path h="18639755" w="34267049">
                  <a:moveTo>
                    <a:pt x="34142589" y="59690"/>
                  </a:moveTo>
                  <a:cubicBezTo>
                    <a:pt x="34178149" y="59690"/>
                    <a:pt x="34207360" y="88900"/>
                    <a:pt x="34207360" y="124460"/>
                  </a:cubicBezTo>
                  <a:lnTo>
                    <a:pt x="34207360" y="18515295"/>
                  </a:lnTo>
                  <a:cubicBezTo>
                    <a:pt x="34207360" y="18550855"/>
                    <a:pt x="34178149" y="18580064"/>
                    <a:pt x="34142589" y="18580064"/>
                  </a:cubicBezTo>
                  <a:lnTo>
                    <a:pt x="124460" y="18580064"/>
                  </a:lnTo>
                  <a:cubicBezTo>
                    <a:pt x="88900" y="18580064"/>
                    <a:pt x="59690" y="18550855"/>
                    <a:pt x="59690" y="18515295"/>
                  </a:cubicBezTo>
                  <a:lnTo>
                    <a:pt x="59690" y="124460"/>
                  </a:lnTo>
                  <a:cubicBezTo>
                    <a:pt x="59690" y="88900"/>
                    <a:pt x="88900" y="59690"/>
                    <a:pt x="124460" y="59690"/>
                  </a:cubicBezTo>
                  <a:lnTo>
                    <a:pt x="34142592" y="59690"/>
                  </a:lnTo>
                  <a:moveTo>
                    <a:pt x="34142592" y="0"/>
                  </a:moveTo>
                  <a:lnTo>
                    <a:pt x="124460" y="0"/>
                  </a:lnTo>
                  <a:cubicBezTo>
                    <a:pt x="55880" y="0"/>
                    <a:pt x="0" y="55880"/>
                    <a:pt x="0" y="124460"/>
                  </a:cubicBezTo>
                  <a:lnTo>
                    <a:pt x="0" y="18515295"/>
                  </a:lnTo>
                  <a:cubicBezTo>
                    <a:pt x="0" y="18583875"/>
                    <a:pt x="55880" y="18639755"/>
                    <a:pt x="124460" y="18639755"/>
                  </a:cubicBezTo>
                  <a:lnTo>
                    <a:pt x="34142592" y="18639755"/>
                  </a:lnTo>
                  <a:cubicBezTo>
                    <a:pt x="34211171" y="18639755"/>
                    <a:pt x="34267049" y="18583875"/>
                    <a:pt x="34267049" y="18515295"/>
                  </a:cubicBezTo>
                  <a:lnTo>
                    <a:pt x="34267049" y="124460"/>
                  </a:lnTo>
                  <a:cubicBezTo>
                    <a:pt x="34267049" y="55880"/>
                    <a:pt x="34211171" y="0"/>
                    <a:pt x="34142592" y="0"/>
                  </a:cubicBezTo>
                  <a:close/>
                </a:path>
              </a:pathLst>
            </a:custGeom>
            <a:solidFill>
              <a:srgbClr val="000000"/>
            </a:solidFill>
          </p:spPr>
        </p:sp>
      </p:grpSp>
      <p:grpSp>
        <p:nvGrpSpPr>
          <p:cNvPr name="Group 5" id="5"/>
          <p:cNvGrpSpPr/>
          <p:nvPr/>
        </p:nvGrpSpPr>
        <p:grpSpPr>
          <a:xfrm rot="0">
            <a:off x="3729073" y="1028700"/>
            <a:ext cx="11171904" cy="2508990"/>
            <a:chOff x="0" y="0"/>
            <a:chExt cx="14895872" cy="3345319"/>
          </a:xfrm>
        </p:grpSpPr>
        <p:sp>
          <p:nvSpPr>
            <p:cNvPr name="TextBox 6" id="6"/>
            <p:cNvSpPr txBox="true"/>
            <p:nvPr/>
          </p:nvSpPr>
          <p:spPr>
            <a:xfrm rot="0">
              <a:off x="0" y="0"/>
              <a:ext cx="14895872" cy="2032000"/>
            </a:xfrm>
            <a:prstGeom prst="rect">
              <a:avLst/>
            </a:prstGeom>
          </p:spPr>
          <p:txBody>
            <a:bodyPr anchor="t" rtlCol="false" tIns="0" lIns="0" bIns="0" rIns="0">
              <a:spAutoFit/>
            </a:bodyPr>
            <a:lstStyle/>
            <a:p>
              <a:pPr algn="ctr">
                <a:lnSpc>
                  <a:spcPts val="12000"/>
                </a:lnSpc>
              </a:pPr>
              <a:r>
                <a:rPr lang="en-US" sz="10000">
                  <a:solidFill>
                    <a:srgbClr val="000000"/>
                  </a:solidFill>
                  <a:latin typeface="Radley"/>
                </a:rPr>
                <a:t>Thank you!</a:t>
              </a:r>
            </a:p>
          </p:txBody>
        </p:sp>
        <p:sp>
          <p:nvSpPr>
            <p:cNvPr name="TextBox 7" id="7"/>
            <p:cNvSpPr txBox="true"/>
            <p:nvPr/>
          </p:nvSpPr>
          <p:spPr>
            <a:xfrm rot="0">
              <a:off x="0" y="2707144"/>
              <a:ext cx="14895872" cy="638175"/>
            </a:xfrm>
            <a:prstGeom prst="rect">
              <a:avLst/>
            </a:prstGeom>
          </p:spPr>
          <p:txBody>
            <a:bodyPr anchor="t" rtlCol="false" tIns="0" lIns="0" bIns="0" rIns="0">
              <a:spAutoFit/>
            </a:bodyPr>
            <a:lstStyle/>
            <a:p>
              <a:pPr algn="ctr">
                <a:lnSpc>
                  <a:spcPts val="3899"/>
                </a:lnSpc>
              </a:pPr>
            </a:p>
          </p:txBody>
        </p:sp>
      </p:gr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247267" y="4381500"/>
            <a:ext cx="6963613" cy="9097357"/>
          </a:xfrm>
          <a:prstGeom prst="rect">
            <a:avLst/>
          </a:prstGeom>
        </p:spPr>
      </p:pic>
      <p:pic>
        <p:nvPicPr>
          <p:cNvPr name="Picture 9" id="9"/>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6289379" y="4823560"/>
            <a:ext cx="6051292" cy="9817730"/>
          </a:xfrm>
          <a:prstGeom prst="rect">
            <a:avLst/>
          </a:prstGeom>
        </p:spPr>
      </p:pic>
      <p:pic>
        <p:nvPicPr>
          <p:cNvPr name="Picture 10" id="10"/>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10418819" y="4381500"/>
            <a:ext cx="7349741" cy="10259791"/>
          </a:xfrm>
          <a:prstGeom prst="rect">
            <a:avLst/>
          </a:prstGeom>
        </p:spPr>
      </p:pic>
      <p:pic>
        <p:nvPicPr>
          <p:cNvPr name="Picture 11" id="11"/>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6879160" y="6768211"/>
            <a:ext cx="4346947" cy="6568188"/>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1EEE8"/>
        </a:solidFill>
      </p:bgPr>
    </p:bg>
    <p:spTree>
      <p:nvGrpSpPr>
        <p:cNvPr id="1" name=""/>
        <p:cNvGrpSpPr/>
        <p:nvPr/>
      </p:nvGrpSpPr>
      <p:grpSpPr>
        <a:xfrm>
          <a:off x="0" y="0"/>
          <a:ext cx="0" cy="0"/>
          <a:chOff x="0" y="0"/>
          <a:chExt cx="0" cy="0"/>
        </a:xfrm>
      </p:grpSpPr>
      <p:grpSp>
        <p:nvGrpSpPr>
          <p:cNvPr name="Group 2" id="2"/>
          <p:cNvGrpSpPr/>
          <p:nvPr/>
        </p:nvGrpSpPr>
        <p:grpSpPr>
          <a:xfrm rot="0">
            <a:off x="9144000" y="-403129"/>
            <a:ext cx="9549391" cy="11093258"/>
            <a:chOff x="0" y="0"/>
            <a:chExt cx="23322754" cy="27093386"/>
          </a:xfrm>
        </p:grpSpPr>
        <p:sp>
          <p:nvSpPr>
            <p:cNvPr name="Freeform 3" id="3"/>
            <p:cNvSpPr/>
            <p:nvPr/>
          </p:nvSpPr>
          <p:spPr>
            <a:xfrm>
              <a:off x="31750" y="31750"/>
              <a:ext cx="23259253" cy="27029885"/>
            </a:xfrm>
            <a:custGeom>
              <a:avLst/>
              <a:gdLst/>
              <a:ahLst/>
              <a:cxnLst/>
              <a:rect r="r" b="b" t="t" l="l"/>
              <a:pathLst>
                <a:path h="27029885" w="23259253">
                  <a:moveTo>
                    <a:pt x="23166544" y="27029885"/>
                  </a:moveTo>
                  <a:lnTo>
                    <a:pt x="92710" y="27029885"/>
                  </a:lnTo>
                  <a:cubicBezTo>
                    <a:pt x="41910" y="27029885"/>
                    <a:pt x="0" y="26987974"/>
                    <a:pt x="0" y="26937174"/>
                  </a:cubicBezTo>
                  <a:lnTo>
                    <a:pt x="0" y="92710"/>
                  </a:lnTo>
                  <a:cubicBezTo>
                    <a:pt x="0" y="41910"/>
                    <a:pt x="41910" y="0"/>
                    <a:pt x="92710" y="0"/>
                  </a:cubicBezTo>
                  <a:lnTo>
                    <a:pt x="23165274" y="0"/>
                  </a:lnTo>
                  <a:cubicBezTo>
                    <a:pt x="23216074" y="0"/>
                    <a:pt x="23257983" y="41910"/>
                    <a:pt x="23257983" y="92710"/>
                  </a:cubicBezTo>
                  <a:lnTo>
                    <a:pt x="23257983" y="26935906"/>
                  </a:lnTo>
                  <a:cubicBezTo>
                    <a:pt x="23259253" y="26987974"/>
                    <a:pt x="23217344" y="27029885"/>
                    <a:pt x="23166544" y="27029885"/>
                  </a:cubicBezTo>
                  <a:close/>
                </a:path>
              </a:pathLst>
            </a:custGeom>
            <a:solidFill>
              <a:srgbClr val="FEFEFE"/>
            </a:solidFill>
          </p:spPr>
        </p:sp>
        <p:sp>
          <p:nvSpPr>
            <p:cNvPr name="Freeform 4" id="4"/>
            <p:cNvSpPr/>
            <p:nvPr/>
          </p:nvSpPr>
          <p:spPr>
            <a:xfrm>
              <a:off x="0" y="0"/>
              <a:ext cx="23322753" cy="27093385"/>
            </a:xfrm>
            <a:custGeom>
              <a:avLst/>
              <a:gdLst/>
              <a:ahLst/>
              <a:cxnLst/>
              <a:rect r="r" b="b" t="t" l="l"/>
              <a:pathLst>
                <a:path h="27093385" w="23322753">
                  <a:moveTo>
                    <a:pt x="23198294" y="59690"/>
                  </a:moveTo>
                  <a:cubicBezTo>
                    <a:pt x="23233853" y="59690"/>
                    <a:pt x="23263064" y="88900"/>
                    <a:pt x="23263064" y="124460"/>
                  </a:cubicBezTo>
                  <a:lnTo>
                    <a:pt x="23263064" y="26968924"/>
                  </a:lnTo>
                  <a:cubicBezTo>
                    <a:pt x="23263064" y="27004485"/>
                    <a:pt x="23233853" y="27033696"/>
                    <a:pt x="23198294" y="27033696"/>
                  </a:cubicBezTo>
                  <a:lnTo>
                    <a:pt x="124460" y="27033696"/>
                  </a:lnTo>
                  <a:cubicBezTo>
                    <a:pt x="88900" y="27033696"/>
                    <a:pt x="59690" y="27004485"/>
                    <a:pt x="59690" y="26968924"/>
                  </a:cubicBezTo>
                  <a:lnTo>
                    <a:pt x="59690" y="124460"/>
                  </a:lnTo>
                  <a:cubicBezTo>
                    <a:pt x="59690" y="88900"/>
                    <a:pt x="88900" y="59690"/>
                    <a:pt x="124460" y="59690"/>
                  </a:cubicBezTo>
                  <a:lnTo>
                    <a:pt x="23198294" y="59690"/>
                  </a:lnTo>
                  <a:moveTo>
                    <a:pt x="23198294" y="0"/>
                  </a:moveTo>
                  <a:lnTo>
                    <a:pt x="124460" y="0"/>
                  </a:lnTo>
                  <a:cubicBezTo>
                    <a:pt x="55880" y="0"/>
                    <a:pt x="0" y="55880"/>
                    <a:pt x="0" y="124460"/>
                  </a:cubicBezTo>
                  <a:lnTo>
                    <a:pt x="0" y="26968924"/>
                  </a:lnTo>
                  <a:cubicBezTo>
                    <a:pt x="0" y="27037506"/>
                    <a:pt x="55880" y="27093385"/>
                    <a:pt x="124460" y="27093385"/>
                  </a:cubicBezTo>
                  <a:lnTo>
                    <a:pt x="23198294" y="27093385"/>
                  </a:lnTo>
                  <a:cubicBezTo>
                    <a:pt x="23266874" y="27093385"/>
                    <a:pt x="23322753" y="27037506"/>
                    <a:pt x="23322753" y="26968924"/>
                  </a:cubicBezTo>
                  <a:lnTo>
                    <a:pt x="23322753" y="124460"/>
                  </a:lnTo>
                  <a:cubicBezTo>
                    <a:pt x="23322753" y="55880"/>
                    <a:pt x="23266874" y="0"/>
                    <a:pt x="23198294" y="0"/>
                  </a:cubicBezTo>
                  <a:close/>
                </a:path>
              </a:pathLst>
            </a:custGeom>
            <a:solidFill>
              <a:srgbClr val="000000"/>
            </a:solidFill>
          </p:spPr>
        </p:sp>
      </p:grpSp>
      <p:pic>
        <p:nvPicPr>
          <p:cNvPr name="Picture 5" id="5"/>
          <p:cNvPicPr>
            <a:picLocks noChangeAspect="true"/>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6910354"/>
            <a:ext cx="6725719" cy="4405346"/>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47787"/>
          <a:stretch>
            <a:fillRect/>
          </a:stretch>
        </p:blipFill>
        <p:spPr>
          <a:xfrm flipH="false" flipV="false" rot="0">
            <a:off x="1407373" y="4207050"/>
            <a:ext cx="6491931" cy="6173076"/>
          </a:xfrm>
          <a:prstGeom prst="rect">
            <a:avLst/>
          </a:prstGeom>
        </p:spPr>
      </p:pic>
      <p:sp>
        <p:nvSpPr>
          <p:cNvPr name="TextBox 7" id="7"/>
          <p:cNvSpPr txBox="true"/>
          <p:nvPr/>
        </p:nvSpPr>
        <p:spPr>
          <a:xfrm rot="0">
            <a:off x="10468708" y="3256001"/>
            <a:ext cx="7136111" cy="413355"/>
          </a:xfrm>
          <a:prstGeom prst="rect">
            <a:avLst/>
          </a:prstGeom>
        </p:spPr>
        <p:txBody>
          <a:bodyPr anchor="t" rtlCol="false" tIns="0" lIns="0" bIns="0" rIns="0">
            <a:spAutoFit/>
          </a:bodyPr>
          <a:lstStyle/>
          <a:p>
            <a:pPr>
              <a:lnSpc>
                <a:spcPts val="3359"/>
              </a:lnSpc>
            </a:pPr>
          </a:p>
        </p:txBody>
      </p:sp>
      <p:sp>
        <p:nvSpPr>
          <p:cNvPr name="TextBox 8" id="8"/>
          <p:cNvSpPr txBox="true"/>
          <p:nvPr/>
        </p:nvSpPr>
        <p:spPr>
          <a:xfrm rot="0">
            <a:off x="10350640" y="8097587"/>
            <a:ext cx="7136111" cy="413355"/>
          </a:xfrm>
          <a:prstGeom prst="rect">
            <a:avLst/>
          </a:prstGeom>
        </p:spPr>
        <p:txBody>
          <a:bodyPr anchor="t" rtlCol="false" tIns="0" lIns="0" bIns="0" rIns="0">
            <a:spAutoFit/>
          </a:bodyPr>
          <a:lstStyle/>
          <a:p>
            <a:pPr>
              <a:lnSpc>
                <a:spcPts val="3359"/>
              </a:lnSpc>
            </a:pPr>
          </a:p>
        </p:txBody>
      </p:sp>
      <p:sp>
        <p:nvSpPr>
          <p:cNvPr name="TextBox 9" id="9"/>
          <p:cNvSpPr txBox="true"/>
          <p:nvPr/>
        </p:nvSpPr>
        <p:spPr>
          <a:xfrm rot="0">
            <a:off x="9353940" y="3246476"/>
            <a:ext cx="8695531" cy="3648710"/>
          </a:xfrm>
          <a:prstGeom prst="rect">
            <a:avLst/>
          </a:prstGeom>
        </p:spPr>
        <p:txBody>
          <a:bodyPr anchor="t" rtlCol="false" tIns="0" lIns="0" bIns="0" rIns="0">
            <a:spAutoFit/>
          </a:bodyPr>
          <a:lstStyle/>
          <a:p>
            <a:pPr algn="just">
              <a:lnSpc>
                <a:spcPts val="3640"/>
              </a:lnSpc>
              <a:spcBef>
                <a:spcPct val="0"/>
              </a:spcBef>
            </a:pPr>
            <a:r>
              <a:rPr lang="en-US" sz="2600">
                <a:solidFill>
                  <a:srgbClr val="000000"/>
                </a:solidFill>
                <a:latin typeface="Open Sans Light"/>
              </a:rPr>
              <a:t>Metode Quine-McCluskey (Tabulation)  adalah sebuah metode minimisasi persamaan boolean. Metode ini dipilih karena pembuatan algoritmanya lebih mudah dibandingkan metode Karnaugh Map yang lebih bergantung pada visual. Metode tabulation juga lebih mudah digunakan dalam menyelesaikan masalah dengan variabel yang banyak dibandingkan dengan Karnaugh Map.</a:t>
            </a:r>
          </a:p>
        </p:txBody>
      </p:sp>
      <p:sp>
        <p:nvSpPr>
          <p:cNvPr name="TextBox 10" id="10"/>
          <p:cNvSpPr txBox="true"/>
          <p:nvPr/>
        </p:nvSpPr>
        <p:spPr>
          <a:xfrm rot="0">
            <a:off x="662610" y="86814"/>
            <a:ext cx="7409199" cy="2304517"/>
          </a:xfrm>
          <a:prstGeom prst="rect">
            <a:avLst/>
          </a:prstGeom>
        </p:spPr>
        <p:txBody>
          <a:bodyPr anchor="t" rtlCol="false" tIns="0" lIns="0" bIns="0" rIns="0">
            <a:spAutoFit/>
          </a:bodyPr>
          <a:lstStyle/>
          <a:p>
            <a:pPr>
              <a:lnSpc>
                <a:spcPts val="6141"/>
              </a:lnSpc>
            </a:pPr>
            <a:r>
              <a:rPr lang="en-US" sz="4724">
                <a:solidFill>
                  <a:srgbClr val="000000"/>
                </a:solidFill>
                <a:latin typeface="Open Sauce Bold"/>
              </a:rPr>
              <a:t>APA ITU METODE QUINE-MCCLUSKEY (TABULATION) METHOD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1EEE8"/>
        </a:solidFill>
      </p:bgPr>
    </p:bg>
    <p:spTree>
      <p:nvGrpSpPr>
        <p:cNvPr id="1" name=""/>
        <p:cNvGrpSpPr/>
        <p:nvPr/>
      </p:nvGrpSpPr>
      <p:grpSpPr>
        <a:xfrm>
          <a:off x="0" y="0"/>
          <a:ext cx="0" cy="0"/>
          <a:chOff x="0" y="0"/>
          <a:chExt cx="0" cy="0"/>
        </a:xfrm>
      </p:grpSpPr>
      <p:grpSp>
        <p:nvGrpSpPr>
          <p:cNvPr name="Group 2" id="2"/>
          <p:cNvGrpSpPr/>
          <p:nvPr/>
        </p:nvGrpSpPr>
        <p:grpSpPr>
          <a:xfrm rot="0">
            <a:off x="8883471" y="0"/>
            <a:ext cx="9549391" cy="11093258"/>
            <a:chOff x="0" y="0"/>
            <a:chExt cx="23322754" cy="27093386"/>
          </a:xfrm>
        </p:grpSpPr>
        <p:sp>
          <p:nvSpPr>
            <p:cNvPr name="Freeform 3" id="3"/>
            <p:cNvSpPr/>
            <p:nvPr/>
          </p:nvSpPr>
          <p:spPr>
            <a:xfrm>
              <a:off x="31750" y="31750"/>
              <a:ext cx="23259253" cy="27029885"/>
            </a:xfrm>
            <a:custGeom>
              <a:avLst/>
              <a:gdLst/>
              <a:ahLst/>
              <a:cxnLst/>
              <a:rect r="r" b="b" t="t" l="l"/>
              <a:pathLst>
                <a:path h="27029885" w="23259253">
                  <a:moveTo>
                    <a:pt x="23166544" y="27029885"/>
                  </a:moveTo>
                  <a:lnTo>
                    <a:pt x="92710" y="27029885"/>
                  </a:lnTo>
                  <a:cubicBezTo>
                    <a:pt x="41910" y="27029885"/>
                    <a:pt x="0" y="26987974"/>
                    <a:pt x="0" y="26937174"/>
                  </a:cubicBezTo>
                  <a:lnTo>
                    <a:pt x="0" y="92710"/>
                  </a:lnTo>
                  <a:cubicBezTo>
                    <a:pt x="0" y="41910"/>
                    <a:pt x="41910" y="0"/>
                    <a:pt x="92710" y="0"/>
                  </a:cubicBezTo>
                  <a:lnTo>
                    <a:pt x="23165274" y="0"/>
                  </a:lnTo>
                  <a:cubicBezTo>
                    <a:pt x="23216074" y="0"/>
                    <a:pt x="23257983" y="41910"/>
                    <a:pt x="23257983" y="92710"/>
                  </a:cubicBezTo>
                  <a:lnTo>
                    <a:pt x="23257983" y="26935906"/>
                  </a:lnTo>
                  <a:cubicBezTo>
                    <a:pt x="23259253" y="26987974"/>
                    <a:pt x="23217344" y="27029885"/>
                    <a:pt x="23166544" y="27029885"/>
                  </a:cubicBezTo>
                  <a:close/>
                </a:path>
              </a:pathLst>
            </a:custGeom>
            <a:solidFill>
              <a:srgbClr val="FEFEFE"/>
            </a:solidFill>
          </p:spPr>
        </p:sp>
        <p:sp>
          <p:nvSpPr>
            <p:cNvPr name="Freeform 4" id="4"/>
            <p:cNvSpPr/>
            <p:nvPr/>
          </p:nvSpPr>
          <p:spPr>
            <a:xfrm>
              <a:off x="0" y="0"/>
              <a:ext cx="23322753" cy="27093385"/>
            </a:xfrm>
            <a:custGeom>
              <a:avLst/>
              <a:gdLst/>
              <a:ahLst/>
              <a:cxnLst/>
              <a:rect r="r" b="b" t="t" l="l"/>
              <a:pathLst>
                <a:path h="27093385" w="23322753">
                  <a:moveTo>
                    <a:pt x="23198294" y="59690"/>
                  </a:moveTo>
                  <a:cubicBezTo>
                    <a:pt x="23233853" y="59690"/>
                    <a:pt x="23263064" y="88900"/>
                    <a:pt x="23263064" y="124460"/>
                  </a:cubicBezTo>
                  <a:lnTo>
                    <a:pt x="23263064" y="26968924"/>
                  </a:lnTo>
                  <a:cubicBezTo>
                    <a:pt x="23263064" y="27004485"/>
                    <a:pt x="23233853" y="27033696"/>
                    <a:pt x="23198294" y="27033696"/>
                  </a:cubicBezTo>
                  <a:lnTo>
                    <a:pt x="124460" y="27033696"/>
                  </a:lnTo>
                  <a:cubicBezTo>
                    <a:pt x="88900" y="27033696"/>
                    <a:pt x="59690" y="27004485"/>
                    <a:pt x="59690" y="26968924"/>
                  </a:cubicBezTo>
                  <a:lnTo>
                    <a:pt x="59690" y="124460"/>
                  </a:lnTo>
                  <a:cubicBezTo>
                    <a:pt x="59690" y="88900"/>
                    <a:pt x="88900" y="59690"/>
                    <a:pt x="124460" y="59690"/>
                  </a:cubicBezTo>
                  <a:lnTo>
                    <a:pt x="23198294" y="59690"/>
                  </a:lnTo>
                  <a:moveTo>
                    <a:pt x="23198294" y="0"/>
                  </a:moveTo>
                  <a:lnTo>
                    <a:pt x="124460" y="0"/>
                  </a:lnTo>
                  <a:cubicBezTo>
                    <a:pt x="55880" y="0"/>
                    <a:pt x="0" y="55880"/>
                    <a:pt x="0" y="124460"/>
                  </a:cubicBezTo>
                  <a:lnTo>
                    <a:pt x="0" y="26968924"/>
                  </a:lnTo>
                  <a:cubicBezTo>
                    <a:pt x="0" y="27037506"/>
                    <a:pt x="55880" y="27093385"/>
                    <a:pt x="124460" y="27093385"/>
                  </a:cubicBezTo>
                  <a:lnTo>
                    <a:pt x="23198294" y="27093385"/>
                  </a:lnTo>
                  <a:cubicBezTo>
                    <a:pt x="23266874" y="27093385"/>
                    <a:pt x="23322753" y="27037506"/>
                    <a:pt x="23322753" y="26968924"/>
                  </a:cubicBezTo>
                  <a:lnTo>
                    <a:pt x="23322753" y="124460"/>
                  </a:lnTo>
                  <a:cubicBezTo>
                    <a:pt x="23322753" y="55880"/>
                    <a:pt x="23266874" y="0"/>
                    <a:pt x="23198294" y="0"/>
                  </a:cubicBezTo>
                  <a:close/>
                </a:path>
              </a:pathLst>
            </a:custGeom>
            <a:solidFill>
              <a:srgbClr val="000000"/>
            </a:solidFill>
          </p:spPr>
        </p:sp>
      </p:grpSp>
      <p:pic>
        <p:nvPicPr>
          <p:cNvPr name="Picture 5" id="5"/>
          <p:cNvPicPr>
            <a:picLocks noChangeAspect="true"/>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6910354"/>
            <a:ext cx="6725719" cy="4405346"/>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247267" y="3045609"/>
            <a:ext cx="7986177" cy="10433248"/>
          </a:xfrm>
          <a:prstGeom prst="rect">
            <a:avLst/>
          </a:prstGeom>
        </p:spPr>
      </p:pic>
      <p:pic>
        <p:nvPicPr>
          <p:cNvPr name="Picture 7" id="7"/>
          <p:cNvPicPr>
            <a:picLocks noChangeAspect="true"/>
          </p:cNvPicPr>
          <p:nvPr/>
        </p:nvPicPr>
        <p:blipFill>
          <a:blip r:embed="rId6"/>
          <a:srcRect l="0" t="0" r="0" b="0"/>
          <a:stretch>
            <a:fillRect/>
          </a:stretch>
        </p:blipFill>
        <p:spPr>
          <a:xfrm flipH="false" flipV="false" rot="0">
            <a:off x="9319927" y="2464494"/>
            <a:ext cx="8144434" cy="4021385"/>
          </a:xfrm>
          <a:prstGeom prst="rect">
            <a:avLst/>
          </a:prstGeom>
        </p:spPr>
      </p:pic>
      <p:pic>
        <p:nvPicPr>
          <p:cNvPr name="Picture 8" id="8"/>
          <p:cNvPicPr>
            <a:picLocks noChangeAspect="true"/>
          </p:cNvPicPr>
          <p:nvPr/>
        </p:nvPicPr>
        <p:blipFill>
          <a:blip r:embed="rId7"/>
          <a:srcRect l="0" t="0" r="0" b="0"/>
          <a:stretch>
            <a:fillRect/>
          </a:stretch>
        </p:blipFill>
        <p:spPr>
          <a:xfrm flipH="false" flipV="false" rot="0">
            <a:off x="9144000" y="753214"/>
            <a:ext cx="8496288" cy="1165004"/>
          </a:xfrm>
          <a:prstGeom prst="rect">
            <a:avLst/>
          </a:prstGeom>
        </p:spPr>
      </p:pic>
      <p:sp>
        <p:nvSpPr>
          <p:cNvPr name="TextBox 9" id="9"/>
          <p:cNvSpPr txBox="true"/>
          <p:nvPr/>
        </p:nvSpPr>
        <p:spPr>
          <a:xfrm rot="0">
            <a:off x="352494" y="696064"/>
            <a:ext cx="8530978" cy="894372"/>
          </a:xfrm>
          <a:prstGeom prst="rect">
            <a:avLst/>
          </a:prstGeom>
        </p:spPr>
        <p:txBody>
          <a:bodyPr anchor="t" rtlCol="false" tIns="0" lIns="0" bIns="0" rIns="0">
            <a:spAutoFit/>
          </a:bodyPr>
          <a:lstStyle/>
          <a:p>
            <a:pPr>
              <a:lnSpc>
                <a:spcPts val="7244"/>
              </a:lnSpc>
            </a:pPr>
            <a:r>
              <a:rPr lang="en-US" sz="5572">
                <a:solidFill>
                  <a:srgbClr val="000000"/>
                </a:solidFill>
                <a:latin typeface="Open Sauce Bold"/>
              </a:rPr>
              <a:t>STEP PENGERJAAN</a:t>
            </a:r>
          </a:p>
        </p:txBody>
      </p:sp>
      <p:sp>
        <p:nvSpPr>
          <p:cNvPr name="TextBox 10" id="10"/>
          <p:cNvSpPr txBox="true"/>
          <p:nvPr/>
        </p:nvSpPr>
        <p:spPr>
          <a:xfrm rot="0">
            <a:off x="16362164" y="9210675"/>
            <a:ext cx="897136" cy="405765"/>
          </a:xfrm>
          <a:prstGeom prst="rect">
            <a:avLst/>
          </a:prstGeom>
        </p:spPr>
        <p:txBody>
          <a:bodyPr anchor="t" rtlCol="false" tIns="0" lIns="0" bIns="0" rIns="0">
            <a:spAutoFit/>
          </a:bodyPr>
          <a:lstStyle/>
          <a:p>
            <a:pPr algn="ctr">
              <a:lnSpc>
                <a:spcPts val="3359"/>
              </a:lnSpc>
              <a:spcBef>
                <a:spcPct val="0"/>
              </a:spcBef>
            </a:pPr>
            <a:r>
              <a:rPr lang="en-US" sz="2400">
                <a:solidFill>
                  <a:srgbClr val="000000"/>
                </a:solidFill>
                <a:latin typeface="Open Sauce Light"/>
              </a:rPr>
              <a:t>Step 1</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EEE8"/>
        </a:solidFill>
      </p:bgPr>
    </p:bg>
    <p:spTree>
      <p:nvGrpSpPr>
        <p:cNvPr id="1" name=""/>
        <p:cNvGrpSpPr/>
        <p:nvPr/>
      </p:nvGrpSpPr>
      <p:grpSpPr>
        <a:xfrm>
          <a:off x="0" y="0"/>
          <a:ext cx="0" cy="0"/>
          <a:chOff x="0" y="0"/>
          <a:chExt cx="0" cy="0"/>
        </a:xfrm>
      </p:grpSpPr>
      <p:grpSp>
        <p:nvGrpSpPr>
          <p:cNvPr name="Group 2" id="2"/>
          <p:cNvGrpSpPr/>
          <p:nvPr/>
        </p:nvGrpSpPr>
        <p:grpSpPr>
          <a:xfrm rot="0">
            <a:off x="8883471" y="0"/>
            <a:ext cx="9549391" cy="11093258"/>
            <a:chOff x="0" y="0"/>
            <a:chExt cx="23322754" cy="27093386"/>
          </a:xfrm>
        </p:grpSpPr>
        <p:sp>
          <p:nvSpPr>
            <p:cNvPr name="Freeform 3" id="3"/>
            <p:cNvSpPr/>
            <p:nvPr/>
          </p:nvSpPr>
          <p:spPr>
            <a:xfrm>
              <a:off x="31750" y="31750"/>
              <a:ext cx="23259253" cy="27029885"/>
            </a:xfrm>
            <a:custGeom>
              <a:avLst/>
              <a:gdLst/>
              <a:ahLst/>
              <a:cxnLst/>
              <a:rect r="r" b="b" t="t" l="l"/>
              <a:pathLst>
                <a:path h="27029885" w="23259253">
                  <a:moveTo>
                    <a:pt x="23166544" y="27029885"/>
                  </a:moveTo>
                  <a:lnTo>
                    <a:pt x="92710" y="27029885"/>
                  </a:lnTo>
                  <a:cubicBezTo>
                    <a:pt x="41910" y="27029885"/>
                    <a:pt x="0" y="26987974"/>
                    <a:pt x="0" y="26937174"/>
                  </a:cubicBezTo>
                  <a:lnTo>
                    <a:pt x="0" y="92710"/>
                  </a:lnTo>
                  <a:cubicBezTo>
                    <a:pt x="0" y="41910"/>
                    <a:pt x="41910" y="0"/>
                    <a:pt x="92710" y="0"/>
                  </a:cubicBezTo>
                  <a:lnTo>
                    <a:pt x="23165274" y="0"/>
                  </a:lnTo>
                  <a:cubicBezTo>
                    <a:pt x="23216074" y="0"/>
                    <a:pt x="23257983" y="41910"/>
                    <a:pt x="23257983" y="92710"/>
                  </a:cubicBezTo>
                  <a:lnTo>
                    <a:pt x="23257983" y="26935906"/>
                  </a:lnTo>
                  <a:cubicBezTo>
                    <a:pt x="23259253" y="26987974"/>
                    <a:pt x="23217344" y="27029885"/>
                    <a:pt x="23166544" y="27029885"/>
                  </a:cubicBezTo>
                  <a:close/>
                </a:path>
              </a:pathLst>
            </a:custGeom>
            <a:solidFill>
              <a:srgbClr val="FEFEFE"/>
            </a:solidFill>
          </p:spPr>
        </p:sp>
        <p:sp>
          <p:nvSpPr>
            <p:cNvPr name="Freeform 4" id="4"/>
            <p:cNvSpPr/>
            <p:nvPr/>
          </p:nvSpPr>
          <p:spPr>
            <a:xfrm>
              <a:off x="0" y="0"/>
              <a:ext cx="23322753" cy="27093385"/>
            </a:xfrm>
            <a:custGeom>
              <a:avLst/>
              <a:gdLst/>
              <a:ahLst/>
              <a:cxnLst/>
              <a:rect r="r" b="b" t="t" l="l"/>
              <a:pathLst>
                <a:path h="27093385" w="23322753">
                  <a:moveTo>
                    <a:pt x="23198294" y="59690"/>
                  </a:moveTo>
                  <a:cubicBezTo>
                    <a:pt x="23233853" y="59690"/>
                    <a:pt x="23263064" y="88900"/>
                    <a:pt x="23263064" y="124460"/>
                  </a:cubicBezTo>
                  <a:lnTo>
                    <a:pt x="23263064" y="26968924"/>
                  </a:lnTo>
                  <a:cubicBezTo>
                    <a:pt x="23263064" y="27004485"/>
                    <a:pt x="23233853" y="27033696"/>
                    <a:pt x="23198294" y="27033696"/>
                  </a:cubicBezTo>
                  <a:lnTo>
                    <a:pt x="124460" y="27033696"/>
                  </a:lnTo>
                  <a:cubicBezTo>
                    <a:pt x="88900" y="27033696"/>
                    <a:pt x="59690" y="27004485"/>
                    <a:pt x="59690" y="26968924"/>
                  </a:cubicBezTo>
                  <a:lnTo>
                    <a:pt x="59690" y="124460"/>
                  </a:lnTo>
                  <a:cubicBezTo>
                    <a:pt x="59690" y="88900"/>
                    <a:pt x="88900" y="59690"/>
                    <a:pt x="124460" y="59690"/>
                  </a:cubicBezTo>
                  <a:lnTo>
                    <a:pt x="23198294" y="59690"/>
                  </a:lnTo>
                  <a:moveTo>
                    <a:pt x="23198294" y="0"/>
                  </a:moveTo>
                  <a:lnTo>
                    <a:pt x="124460" y="0"/>
                  </a:lnTo>
                  <a:cubicBezTo>
                    <a:pt x="55880" y="0"/>
                    <a:pt x="0" y="55880"/>
                    <a:pt x="0" y="124460"/>
                  </a:cubicBezTo>
                  <a:lnTo>
                    <a:pt x="0" y="26968924"/>
                  </a:lnTo>
                  <a:cubicBezTo>
                    <a:pt x="0" y="27037506"/>
                    <a:pt x="55880" y="27093385"/>
                    <a:pt x="124460" y="27093385"/>
                  </a:cubicBezTo>
                  <a:lnTo>
                    <a:pt x="23198294" y="27093385"/>
                  </a:lnTo>
                  <a:cubicBezTo>
                    <a:pt x="23266874" y="27093385"/>
                    <a:pt x="23322753" y="27037506"/>
                    <a:pt x="23322753" y="26968924"/>
                  </a:cubicBezTo>
                  <a:lnTo>
                    <a:pt x="23322753" y="124460"/>
                  </a:lnTo>
                  <a:cubicBezTo>
                    <a:pt x="23322753" y="55880"/>
                    <a:pt x="23266874" y="0"/>
                    <a:pt x="23198294" y="0"/>
                  </a:cubicBezTo>
                  <a:close/>
                </a:path>
              </a:pathLst>
            </a:custGeom>
            <a:solidFill>
              <a:srgbClr val="000000"/>
            </a:solidFill>
          </p:spPr>
        </p:sp>
      </p:grpSp>
      <p:pic>
        <p:nvPicPr>
          <p:cNvPr name="Picture 5" id="5"/>
          <p:cNvPicPr>
            <a:picLocks noChangeAspect="true"/>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6910354"/>
            <a:ext cx="6725719" cy="4405346"/>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247267" y="3045609"/>
            <a:ext cx="7986177" cy="10433248"/>
          </a:xfrm>
          <a:prstGeom prst="rect">
            <a:avLst/>
          </a:prstGeom>
        </p:spPr>
      </p:pic>
      <p:pic>
        <p:nvPicPr>
          <p:cNvPr name="Picture 7" id="7"/>
          <p:cNvPicPr>
            <a:picLocks noChangeAspect="true"/>
          </p:cNvPicPr>
          <p:nvPr/>
        </p:nvPicPr>
        <p:blipFill>
          <a:blip r:embed="rId6"/>
          <a:srcRect l="0" t="0" r="0" b="0"/>
          <a:stretch>
            <a:fillRect/>
          </a:stretch>
        </p:blipFill>
        <p:spPr>
          <a:xfrm flipH="false" flipV="false" rot="0">
            <a:off x="9353131" y="2296380"/>
            <a:ext cx="8610072" cy="5257054"/>
          </a:xfrm>
          <a:prstGeom prst="rect">
            <a:avLst/>
          </a:prstGeom>
        </p:spPr>
      </p:pic>
      <p:sp>
        <p:nvSpPr>
          <p:cNvPr name="TextBox 8" id="8"/>
          <p:cNvSpPr txBox="true"/>
          <p:nvPr/>
        </p:nvSpPr>
        <p:spPr>
          <a:xfrm rot="0">
            <a:off x="10350640" y="8097587"/>
            <a:ext cx="7136111" cy="413355"/>
          </a:xfrm>
          <a:prstGeom prst="rect">
            <a:avLst/>
          </a:prstGeom>
        </p:spPr>
        <p:txBody>
          <a:bodyPr anchor="t" rtlCol="false" tIns="0" lIns="0" bIns="0" rIns="0">
            <a:spAutoFit/>
          </a:bodyPr>
          <a:lstStyle/>
          <a:p>
            <a:pPr>
              <a:lnSpc>
                <a:spcPts val="3359"/>
              </a:lnSpc>
            </a:pPr>
          </a:p>
        </p:txBody>
      </p:sp>
      <p:sp>
        <p:nvSpPr>
          <p:cNvPr name="TextBox 9" id="9"/>
          <p:cNvSpPr txBox="true"/>
          <p:nvPr/>
        </p:nvSpPr>
        <p:spPr>
          <a:xfrm rot="0">
            <a:off x="352494" y="696064"/>
            <a:ext cx="8530978" cy="894372"/>
          </a:xfrm>
          <a:prstGeom prst="rect">
            <a:avLst/>
          </a:prstGeom>
        </p:spPr>
        <p:txBody>
          <a:bodyPr anchor="t" rtlCol="false" tIns="0" lIns="0" bIns="0" rIns="0">
            <a:spAutoFit/>
          </a:bodyPr>
          <a:lstStyle/>
          <a:p>
            <a:pPr>
              <a:lnSpc>
                <a:spcPts val="7244"/>
              </a:lnSpc>
            </a:pPr>
            <a:r>
              <a:rPr lang="en-US" sz="5572">
                <a:solidFill>
                  <a:srgbClr val="000000"/>
                </a:solidFill>
                <a:latin typeface="Open Sauce Bold"/>
              </a:rPr>
              <a:t>STEP PENGERJAAN</a:t>
            </a:r>
          </a:p>
        </p:txBody>
      </p:sp>
      <p:sp>
        <p:nvSpPr>
          <p:cNvPr name="TextBox 10" id="10"/>
          <p:cNvSpPr txBox="true"/>
          <p:nvPr/>
        </p:nvSpPr>
        <p:spPr>
          <a:xfrm rot="0">
            <a:off x="16777543" y="8852535"/>
            <a:ext cx="963513" cy="405765"/>
          </a:xfrm>
          <a:prstGeom prst="rect">
            <a:avLst/>
          </a:prstGeom>
        </p:spPr>
        <p:txBody>
          <a:bodyPr anchor="t" rtlCol="false" tIns="0" lIns="0" bIns="0" rIns="0">
            <a:spAutoFit/>
          </a:bodyPr>
          <a:lstStyle/>
          <a:p>
            <a:pPr algn="ctr">
              <a:lnSpc>
                <a:spcPts val="3359"/>
              </a:lnSpc>
              <a:spcBef>
                <a:spcPct val="0"/>
              </a:spcBef>
            </a:pPr>
            <a:r>
              <a:rPr lang="en-US" sz="2400">
                <a:solidFill>
                  <a:srgbClr val="000000"/>
                </a:solidFill>
                <a:latin typeface="Open Sauce Light"/>
              </a:rPr>
              <a:t>Step 2</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1EEE8"/>
        </a:solidFill>
      </p:bgPr>
    </p:bg>
    <p:spTree>
      <p:nvGrpSpPr>
        <p:cNvPr id="1" name=""/>
        <p:cNvGrpSpPr/>
        <p:nvPr/>
      </p:nvGrpSpPr>
      <p:grpSpPr>
        <a:xfrm>
          <a:off x="0" y="0"/>
          <a:ext cx="0" cy="0"/>
          <a:chOff x="0" y="0"/>
          <a:chExt cx="0" cy="0"/>
        </a:xfrm>
      </p:grpSpPr>
      <p:grpSp>
        <p:nvGrpSpPr>
          <p:cNvPr name="Group 2" id="2"/>
          <p:cNvGrpSpPr/>
          <p:nvPr/>
        </p:nvGrpSpPr>
        <p:grpSpPr>
          <a:xfrm rot="0">
            <a:off x="8883471" y="0"/>
            <a:ext cx="9549391" cy="11093258"/>
            <a:chOff x="0" y="0"/>
            <a:chExt cx="23322754" cy="27093386"/>
          </a:xfrm>
        </p:grpSpPr>
        <p:sp>
          <p:nvSpPr>
            <p:cNvPr name="Freeform 3" id="3"/>
            <p:cNvSpPr/>
            <p:nvPr/>
          </p:nvSpPr>
          <p:spPr>
            <a:xfrm>
              <a:off x="31750" y="31750"/>
              <a:ext cx="23259253" cy="27029885"/>
            </a:xfrm>
            <a:custGeom>
              <a:avLst/>
              <a:gdLst/>
              <a:ahLst/>
              <a:cxnLst/>
              <a:rect r="r" b="b" t="t" l="l"/>
              <a:pathLst>
                <a:path h="27029885" w="23259253">
                  <a:moveTo>
                    <a:pt x="23166544" y="27029885"/>
                  </a:moveTo>
                  <a:lnTo>
                    <a:pt x="92710" y="27029885"/>
                  </a:lnTo>
                  <a:cubicBezTo>
                    <a:pt x="41910" y="27029885"/>
                    <a:pt x="0" y="26987974"/>
                    <a:pt x="0" y="26937174"/>
                  </a:cubicBezTo>
                  <a:lnTo>
                    <a:pt x="0" y="92710"/>
                  </a:lnTo>
                  <a:cubicBezTo>
                    <a:pt x="0" y="41910"/>
                    <a:pt x="41910" y="0"/>
                    <a:pt x="92710" y="0"/>
                  </a:cubicBezTo>
                  <a:lnTo>
                    <a:pt x="23165274" y="0"/>
                  </a:lnTo>
                  <a:cubicBezTo>
                    <a:pt x="23216074" y="0"/>
                    <a:pt x="23257983" y="41910"/>
                    <a:pt x="23257983" y="92710"/>
                  </a:cubicBezTo>
                  <a:lnTo>
                    <a:pt x="23257983" y="26935906"/>
                  </a:lnTo>
                  <a:cubicBezTo>
                    <a:pt x="23259253" y="26987974"/>
                    <a:pt x="23217344" y="27029885"/>
                    <a:pt x="23166544" y="27029885"/>
                  </a:cubicBezTo>
                  <a:close/>
                </a:path>
              </a:pathLst>
            </a:custGeom>
            <a:solidFill>
              <a:srgbClr val="FEFEFE"/>
            </a:solidFill>
          </p:spPr>
        </p:sp>
        <p:sp>
          <p:nvSpPr>
            <p:cNvPr name="Freeform 4" id="4"/>
            <p:cNvSpPr/>
            <p:nvPr/>
          </p:nvSpPr>
          <p:spPr>
            <a:xfrm>
              <a:off x="0" y="0"/>
              <a:ext cx="23322753" cy="27093385"/>
            </a:xfrm>
            <a:custGeom>
              <a:avLst/>
              <a:gdLst/>
              <a:ahLst/>
              <a:cxnLst/>
              <a:rect r="r" b="b" t="t" l="l"/>
              <a:pathLst>
                <a:path h="27093385" w="23322753">
                  <a:moveTo>
                    <a:pt x="23198294" y="59690"/>
                  </a:moveTo>
                  <a:cubicBezTo>
                    <a:pt x="23233853" y="59690"/>
                    <a:pt x="23263064" y="88900"/>
                    <a:pt x="23263064" y="124460"/>
                  </a:cubicBezTo>
                  <a:lnTo>
                    <a:pt x="23263064" y="26968924"/>
                  </a:lnTo>
                  <a:cubicBezTo>
                    <a:pt x="23263064" y="27004485"/>
                    <a:pt x="23233853" y="27033696"/>
                    <a:pt x="23198294" y="27033696"/>
                  </a:cubicBezTo>
                  <a:lnTo>
                    <a:pt x="124460" y="27033696"/>
                  </a:lnTo>
                  <a:cubicBezTo>
                    <a:pt x="88900" y="27033696"/>
                    <a:pt x="59690" y="27004485"/>
                    <a:pt x="59690" y="26968924"/>
                  </a:cubicBezTo>
                  <a:lnTo>
                    <a:pt x="59690" y="124460"/>
                  </a:lnTo>
                  <a:cubicBezTo>
                    <a:pt x="59690" y="88900"/>
                    <a:pt x="88900" y="59690"/>
                    <a:pt x="124460" y="59690"/>
                  </a:cubicBezTo>
                  <a:lnTo>
                    <a:pt x="23198294" y="59690"/>
                  </a:lnTo>
                  <a:moveTo>
                    <a:pt x="23198294" y="0"/>
                  </a:moveTo>
                  <a:lnTo>
                    <a:pt x="124460" y="0"/>
                  </a:lnTo>
                  <a:cubicBezTo>
                    <a:pt x="55880" y="0"/>
                    <a:pt x="0" y="55880"/>
                    <a:pt x="0" y="124460"/>
                  </a:cubicBezTo>
                  <a:lnTo>
                    <a:pt x="0" y="26968924"/>
                  </a:lnTo>
                  <a:cubicBezTo>
                    <a:pt x="0" y="27037506"/>
                    <a:pt x="55880" y="27093385"/>
                    <a:pt x="124460" y="27093385"/>
                  </a:cubicBezTo>
                  <a:lnTo>
                    <a:pt x="23198294" y="27093385"/>
                  </a:lnTo>
                  <a:cubicBezTo>
                    <a:pt x="23266874" y="27093385"/>
                    <a:pt x="23322753" y="27037506"/>
                    <a:pt x="23322753" y="26968924"/>
                  </a:cubicBezTo>
                  <a:lnTo>
                    <a:pt x="23322753" y="124460"/>
                  </a:lnTo>
                  <a:cubicBezTo>
                    <a:pt x="23322753" y="55880"/>
                    <a:pt x="23266874" y="0"/>
                    <a:pt x="23198294" y="0"/>
                  </a:cubicBezTo>
                  <a:close/>
                </a:path>
              </a:pathLst>
            </a:custGeom>
            <a:solidFill>
              <a:srgbClr val="000000"/>
            </a:solidFill>
          </p:spPr>
        </p:sp>
      </p:grpSp>
      <p:pic>
        <p:nvPicPr>
          <p:cNvPr name="Picture 5" id="5"/>
          <p:cNvPicPr>
            <a:picLocks noChangeAspect="true"/>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6910354"/>
            <a:ext cx="6725719" cy="4405346"/>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247267" y="3045609"/>
            <a:ext cx="7986177" cy="10433248"/>
          </a:xfrm>
          <a:prstGeom prst="rect">
            <a:avLst/>
          </a:prstGeom>
        </p:spPr>
      </p:pic>
      <p:pic>
        <p:nvPicPr>
          <p:cNvPr name="Picture 7" id="7"/>
          <p:cNvPicPr>
            <a:picLocks noChangeAspect="true"/>
          </p:cNvPicPr>
          <p:nvPr/>
        </p:nvPicPr>
        <p:blipFill>
          <a:blip r:embed="rId6"/>
          <a:srcRect l="0" t="0" r="0" b="0"/>
          <a:stretch>
            <a:fillRect/>
          </a:stretch>
        </p:blipFill>
        <p:spPr>
          <a:xfrm flipH="false" flipV="false" rot="0">
            <a:off x="9133152" y="322559"/>
            <a:ext cx="9050029" cy="3602316"/>
          </a:xfrm>
          <a:prstGeom prst="rect">
            <a:avLst/>
          </a:prstGeom>
        </p:spPr>
      </p:pic>
      <p:pic>
        <p:nvPicPr>
          <p:cNvPr name="Picture 8" id="8"/>
          <p:cNvPicPr>
            <a:picLocks noChangeAspect="true"/>
          </p:cNvPicPr>
          <p:nvPr/>
        </p:nvPicPr>
        <p:blipFill>
          <a:blip r:embed="rId7"/>
          <a:srcRect l="0" t="0" r="0" b="0"/>
          <a:stretch>
            <a:fillRect/>
          </a:stretch>
        </p:blipFill>
        <p:spPr>
          <a:xfrm flipH="false" flipV="false" rot="0">
            <a:off x="9144000" y="4131954"/>
            <a:ext cx="9053341" cy="2023093"/>
          </a:xfrm>
          <a:prstGeom prst="rect">
            <a:avLst/>
          </a:prstGeom>
        </p:spPr>
      </p:pic>
      <p:sp>
        <p:nvSpPr>
          <p:cNvPr name="TextBox 9" id="9"/>
          <p:cNvSpPr txBox="true"/>
          <p:nvPr/>
        </p:nvSpPr>
        <p:spPr>
          <a:xfrm rot="0">
            <a:off x="10350640" y="8097587"/>
            <a:ext cx="7136111" cy="413355"/>
          </a:xfrm>
          <a:prstGeom prst="rect">
            <a:avLst/>
          </a:prstGeom>
        </p:spPr>
        <p:txBody>
          <a:bodyPr anchor="t" rtlCol="false" tIns="0" lIns="0" bIns="0" rIns="0">
            <a:spAutoFit/>
          </a:bodyPr>
          <a:lstStyle/>
          <a:p>
            <a:pPr>
              <a:lnSpc>
                <a:spcPts val="3359"/>
              </a:lnSpc>
            </a:pPr>
          </a:p>
        </p:txBody>
      </p:sp>
      <p:sp>
        <p:nvSpPr>
          <p:cNvPr name="TextBox 10" id="10"/>
          <p:cNvSpPr txBox="true"/>
          <p:nvPr/>
        </p:nvSpPr>
        <p:spPr>
          <a:xfrm rot="0">
            <a:off x="352494" y="696064"/>
            <a:ext cx="8530978" cy="894372"/>
          </a:xfrm>
          <a:prstGeom prst="rect">
            <a:avLst/>
          </a:prstGeom>
        </p:spPr>
        <p:txBody>
          <a:bodyPr anchor="t" rtlCol="false" tIns="0" lIns="0" bIns="0" rIns="0">
            <a:spAutoFit/>
          </a:bodyPr>
          <a:lstStyle/>
          <a:p>
            <a:pPr>
              <a:lnSpc>
                <a:spcPts val="7244"/>
              </a:lnSpc>
            </a:pPr>
            <a:r>
              <a:rPr lang="en-US" sz="5572">
                <a:solidFill>
                  <a:srgbClr val="000000"/>
                </a:solidFill>
                <a:latin typeface="Open Sauce Bold"/>
              </a:rPr>
              <a:t>STEP PENGERJAAN</a:t>
            </a:r>
          </a:p>
        </p:txBody>
      </p:sp>
      <p:sp>
        <p:nvSpPr>
          <p:cNvPr name="TextBox 11" id="11"/>
          <p:cNvSpPr txBox="true"/>
          <p:nvPr/>
        </p:nvSpPr>
        <p:spPr>
          <a:xfrm rot="0">
            <a:off x="16776576" y="8852535"/>
            <a:ext cx="965448" cy="405765"/>
          </a:xfrm>
          <a:prstGeom prst="rect">
            <a:avLst/>
          </a:prstGeom>
        </p:spPr>
        <p:txBody>
          <a:bodyPr anchor="t" rtlCol="false" tIns="0" lIns="0" bIns="0" rIns="0">
            <a:spAutoFit/>
          </a:bodyPr>
          <a:lstStyle/>
          <a:p>
            <a:pPr algn="ctr">
              <a:lnSpc>
                <a:spcPts val="3359"/>
              </a:lnSpc>
              <a:spcBef>
                <a:spcPct val="0"/>
              </a:spcBef>
            </a:pPr>
            <a:r>
              <a:rPr lang="en-US" sz="2400">
                <a:solidFill>
                  <a:srgbClr val="000000"/>
                </a:solidFill>
                <a:latin typeface="Open Sauce Light"/>
              </a:rPr>
              <a:t>Step 3</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1EEE8"/>
        </a:solidFill>
      </p:bgPr>
    </p:bg>
    <p:spTree>
      <p:nvGrpSpPr>
        <p:cNvPr id="1" name=""/>
        <p:cNvGrpSpPr/>
        <p:nvPr/>
      </p:nvGrpSpPr>
      <p:grpSpPr>
        <a:xfrm>
          <a:off x="0" y="0"/>
          <a:ext cx="0" cy="0"/>
          <a:chOff x="0" y="0"/>
          <a:chExt cx="0" cy="0"/>
        </a:xfrm>
      </p:grpSpPr>
      <p:grpSp>
        <p:nvGrpSpPr>
          <p:cNvPr name="Group 2" id="2"/>
          <p:cNvGrpSpPr/>
          <p:nvPr/>
        </p:nvGrpSpPr>
        <p:grpSpPr>
          <a:xfrm rot="0">
            <a:off x="8883471" y="0"/>
            <a:ext cx="9549391" cy="11093258"/>
            <a:chOff x="0" y="0"/>
            <a:chExt cx="23322754" cy="27093386"/>
          </a:xfrm>
        </p:grpSpPr>
        <p:sp>
          <p:nvSpPr>
            <p:cNvPr name="Freeform 3" id="3"/>
            <p:cNvSpPr/>
            <p:nvPr/>
          </p:nvSpPr>
          <p:spPr>
            <a:xfrm>
              <a:off x="31750" y="31750"/>
              <a:ext cx="23259253" cy="27029885"/>
            </a:xfrm>
            <a:custGeom>
              <a:avLst/>
              <a:gdLst/>
              <a:ahLst/>
              <a:cxnLst/>
              <a:rect r="r" b="b" t="t" l="l"/>
              <a:pathLst>
                <a:path h="27029885" w="23259253">
                  <a:moveTo>
                    <a:pt x="23166544" y="27029885"/>
                  </a:moveTo>
                  <a:lnTo>
                    <a:pt x="92710" y="27029885"/>
                  </a:lnTo>
                  <a:cubicBezTo>
                    <a:pt x="41910" y="27029885"/>
                    <a:pt x="0" y="26987974"/>
                    <a:pt x="0" y="26937174"/>
                  </a:cubicBezTo>
                  <a:lnTo>
                    <a:pt x="0" y="92710"/>
                  </a:lnTo>
                  <a:cubicBezTo>
                    <a:pt x="0" y="41910"/>
                    <a:pt x="41910" y="0"/>
                    <a:pt x="92710" y="0"/>
                  </a:cubicBezTo>
                  <a:lnTo>
                    <a:pt x="23165274" y="0"/>
                  </a:lnTo>
                  <a:cubicBezTo>
                    <a:pt x="23216074" y="0"/>
                    <a:pt x="23257983" y="41910"/>
                    <a:pt x="23257983" y="92710"/>
                  </a:cubicBezTo>
                  <a:lnTo>
                    <a:pt x="23257983" y="26935906"/>
                  </a:lnTo>
                  <a:cubicBezTo>
                    <a:pt x="23259253" y="26987974"/>
                    <a:pt x="23217344" y="27029885"/>
                    <a:pt x="23166544" y="27029885"/>
                  </a:cubicBezTo>
                  <a:close/>
                </a:path>
              </a:pathLst>
            </a:custGeom>
            <a:solidFill>
              <a:srgbClr val="FEFEFE"/>
            </a:solidFill>
          </p:spPr>
        </p:sp>
        <p:sp>
          <p:nvSpPr>
            <p:cNvPr name="Freeform 4" id="4"/>
            <p:cNvSpPr/>
            <p:nvPr/>
          </p:nvSpPr>
          <p:spPr>
            <a:xfrm>
              <a:off x="0" y="0"/>
              <a:ext cx="23322753" cy="27093385"/>
            </a:xfrm>
            <a:custGeom>
              <a:avLst/>
              <a:gdLst/>
              <a:ahLst/>
              <a:cxnLst/>
              <a:rect r="r" b="b" t="t" l="l"/>
              <a:pathLst>
                <a:path h="27093385" w="23322753">
                  <a:moveTo>
                    <a:pt x="23198294" y="59690"/>
                  </a:moveTo>
                  <a:cubicBezTo>
                    <a:pt x="23233853" y="59690"/>
                    <a:pt x="23263064" y="88900"/>
                    <a:pt x="23263064" y="124460"/>
                  </a:cubicBezTo>
                  <a:lnTo>
                    <a:pt x="23263064" y="26968924"/>
                  </a:lnTo>
                  <a:cubicBezTo>
                    <a:pt x="23263064" y="27004485"/>
                    <a:pt x="23233853" y="27033696"/>
                    <a:pt x="23198294" y="27033696"/>
                  </a:cubicBezTo>
                  <a:lnTo>
                    <a:pt x="124460" y="27033696"/>
                  </a:lnTo>
                  <a:cubicBezTo>
                    <a:pt x="88900" y="27033696"/>
                    <a:pt x="59690" y="27004485"/>
                    <a:pt x="59690" y="26968924"/>
                  </a:cubicBezTo>
                  <a:lnTo>
                    <a:pt x="59690" y="124460"/>
                  </a:lnTo>
                  <a:cubicBezTo>
                    <a:pt x="59690" y="88900"/>
                    <a:pt x="88900" y="59690"/>
                    <a:pt x="124460" y="59690"/>
                  </a:cubicBezTo>
                  <a:lnTo>
                    <a:pt x="23198294" y="59690"/>
                  </a:lnTo>
                  <a:moveTo>
                    <a:pt x="23198294" y="0"/>
                  </a:moveTo>
                  <a:lnTo>
                    <a:pt x="124460" y="0"/>
                  </a:lnTo>
                  <a:cubicBezTo>
                    <a:pt x="55880" y="0"/>
                    <a:pt x="0" y="55880"/>
                    <a:pt x="0" y="124460"/>
                  </a:cubicBezTo>
                  <a:lnTo>
                    <a:pt x="0" y="26968924"/>
                  </a:lnTo>
                  <a:cubicBezTo>
                    <a:pt x="0" y="27037506"/>
                    <a:pt x="55880" y="27093385"/>
                    <a:pt x="124460" y="27093385"/>
                  </a:cubicBezTo>
                  <a:lnTo>
                    <a:pt x="23198294" y="27093385"/>
                  </a:lnTo>
                  <a:cubicBezTo>
                    <a:pt x="23266874" y="27093385"/>
                    <a:pt x="23322753" y="27037506"/>
                    <a:pt x="23322753" y="26968924"/>
                  </a:cubicBezTo>
                  <a:lnTo>
                    <a:pt x="23322753" y="124460"/>
                  </a:lnTo>
                  <a:cubicBezTo>
                    <a:pt x="23322753" y="55880"/>
                    <a:pt x="23266874" y="0"/>
                    <a:pt x="23198294" y="0"/>
                  </a:cubicBezTo>
                  <a:close/>
                </a:path>
              </a:pathLst>
            </a:custGeom>
            <a:solidFill>
              <a:srgbClr val="000000"/>
            </a:solidFill>
          </p:spPr>
        </p:sp>
      </p:grpSp>
      <p:pic>
        <p:nvPicPr>
          <p:cNvPr name="Picture 5" id="5"/>
          <p:cNvPicPr>
            <a:picLocks noChangeAspect="true"/>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6910354"/>
            <a:ext cx="6725719" cy="4405346"/>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247267" y="3045609"/>
            <a:ext cx="7986177" cy="10433248"/>
          </a:xfrm>
          <a:prstGeom prst="rect">
            <a:avLst/>
          </a:prstGeom>
        </p:spPr>
      </p:pic>
      <p:pic>
        <p:nvPicPr>
          <p:cNvPr name="Picture 7" id="7"/>
          <p:cNvPicPr>
            <a:picLocks noChangeAspect="true"/>
          </p:cNvPicPr>
          <p:nvPr/>
        </p:nvPicPr>
        <p:blipFill>
          <a:blip r:embed="rId6"/>
          <a:srcRect l="0" t="0" r="0" b="0"/>
          <a:stretch>
            <a:fillRect/>
          </a:stretch>
        </p:blipFill>
        <p:spPr>
          <a:xfrm flipH="false" flipV="false" rot="0">
            <a:off x="9096520" y="3592862"/>
            <a:ext cx="9123293" cy="2293494"/>
          </a:xfrm>
          <a:prstGeom prst="rect">
            <a:avLst/>
          </a:prstGeom>
        </p:spPr>
      </p:pic>
      <p:sp>
        <p:nvSpPr>
          <p:cNvPr name="TextBox 8" id="8"/>
          <p:cNvSpPr txBox="true"/>
          <p:nvPr/>
        </p:nvSpPr>
        <p:spPr>
          <a:xfrm rot="0">
            <a:off x="10350640" y="8097587"/>
            <a:ext cx="7136111" cy="413355"/>
          </a:xfrm>
          <a:prstGeom prst="rect">
            <a:avLst/>
          </a:prstGeom>
        </p:spPr>
        <p:txBody>
          <a:bodyPr anchor="t" rtlCol="false" tIns="0" lIns="0" bIns="0" rIns="0">
            <a:spAutoFit/>
          </a:bodyPr>
          <a:lstStyle/>
          <a:p>
            <a:pPr>
              <a:lnSpc>
                <a:spcPts val="3359"/>
              </a:lnSpc>
            </a:pPr>
          </a:p>
        </p:txBody>
      </p:sp>
      <p:sp>
        <p:nvSpPr>
          <p:cNvPr name="TextBox 9" id="9"/>
          <p:cNvSpPr txBox="true"/>
          <p:nvPr/>
        </p:nvSpPr>
        <p:spPr>
          <a:xfrm rot="0">
            <a:off x="352494" y="696064"/>
            <a:ext cx="8530978" cy="894372"/>
          </a:xfrm>
          <a:prstGeom prst="rect">
            <a:avLst/>
          </a:prstGeom>
        </p:spPr>
        <p:txBody>
          <a:bodyPr anchor="t" rtlCol="false" tIns="0" lIns="0" bIns="0" rIns="0">
            <a:spAutoFit/>
          </a:bodyPr>
          <a:lstStyle/>
          <a:p>
            <a:pPr>
              <a:lnSpc>
                <a:spcPts val="7244"/>
              </a:lnSpc>
            </a:pPr>
            <a:r>
              <a:rPr lang="en-US" sz="5572">
                <a:solidFill>
                  <a:srgbClr val="000000"/>
                </a:solidFill>
                <a:latin typeface="Open Sauce Bold"/>
              </a:rPr>
              <a:t>STEP PENGERJAAN</a:t>
            </a:r>
          </a:p>
        </p:txBody>
      </p:sp>
      <p:sp>
        <p:nvSpPr>
          <p:cNvPr name="TextBox 10" id="10"/>
          <p:cNvSpPr txBox="true"/>
          <p:nvPr/>
        </p:nvSpPr>
        <p:spPr>
          <a:xfrm rot="0">
            <a:off x="16776278" y="8852535"/>
            <a:ext cx="966043" cy="405765"/>
          </a:xfrm>
          <a:prstGeom prst="rect">
            <a:avLst/>
          </a:prstGeom>
        </p:spPr>
        <p:txBody>
          <a:bodyPr anchor="t" rtlCol="false" tIns="0" lIns="0" bIns="0" rIns="0">
            <a:spAutoFit/>
          </a:bodyPr>
          <a:lstStyle/>
          <a:p>
            <a:pPr algn="ctr">
              <a:lnSpc>
                <a:spcPts val="3359"/>
              </a:lnSpc>
              <a:spcBef>
                <a:spcPct val="0"/>
              </a:spcBef>
            </a:pPr>
            <a:r>
              <a:rPr lang="en-US" sz="2400">
                <a:solidFill>
                  <a:srgbClr val="000000"/>
                </a:solidFill>
                <a:latin typeface="Open Sauce Light"/>
              </a:rPr>
              <a:t>Step 4</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1EEE8"/>
        </a:solidFill>
      </p:bgPr>
    </p:bg>
    <p:spTree>
      <p:nvGrpSpPr>
        <p:cNvPr id="1" name=""/>
        <p:cNvGrpSpPr/>
        <p:nvPr/>
      </p:nvGrpSpPr>
      <p:grpSpPr>
        <a:xfrm>
          <a:off x="0" y="0"/>
          <a:ext cx="0" cy="0"/>
          <a:chOff x="0" y="0"/>
          <a:chExt cx="0" cy="0"/>
        </a:xfrm>
      </p:grpSpPr>
      <p:grpSp>
        <p:nvGrpSpPr>
          <p:cNvPr name="Group 2" id="2"/>
          <p:cNvGrpSpPr/>
          <p:nvPr/>
        </p:nvGrpSpPr>
        <p:grpSpPr>
          <a:xfrm rot="0">
            <a:off x="8883471" y="0"/>
            <a:ext cx="9549391" cy="11093258"/>
            <a:chOff x="0" y="0"/>
            <a:chExt cx="23322754" cy="27093386"/>
          </a:xfrm>
        </p:grpSpPr>
        <p:sp>
          <p:nvSpPr>
            <p:cNvPr name="Freeform 3" id="3"/>
            <p:cNvSpPr/>
            <p:nvPr/>
          </p:nvSpPr>
          <p:spPr>
            <a:xfrm>
              <a:off x="31750" y="31750"/>
              <a:ext cx="23259253" cy="27029885"/>
            </a:xfrm>
            <a:custGeom>
              <a:avLst/>
              <a:gdLst/>
              <a:ahLst/>
              <a:cxnLst/>
              <a:rect r="r" b="b" t="t" l="l"/>
              <a:pathLst>
                <a:path h="27029885" w="23259253">
                  <a:moveTo>
                    <a:pt x="23166544" y="27029885"/>
                  </a:moveTo>
                  <a:lnTo>
                    <a:pt x="92710" y="27029885"/>
                  </a:lnTo>
                  <a:cubicBezTo>
                    <a:pt x="41910" y="27029885"/>
                    <a:pt x="0" y="26987974"/>
                    <a:pt x="0" y="26937174"/>
                  </a:cubicBezTo>
                  <a:lnTo>
                    <a:pt x="0" y="92710"/>
                  </a:lnTo>
                  <a:cubicBezTo>
                    <a:pt x="0" y="41910"/>
                    <a:pt x="41910" y="0"/>
                    <a:pt x="92710" y="0"/>
                  </a:cubicBezTo>
                  <a:lnTo>
                    <a:pt x="23165274" y="0"/>
                  </a:lnTo>
                  <a:cubicBezTo>
                    <a:pt x="23216074" y="0"/>
                    <a:pt x="23257983" y="41910"/>
                    <a:pt x="23257983" y="92710"/>
                  </a:cubicBezTo>
                  <a:lnTo>
                    <a:pt x="23257983" y="26935906"/>
                  </a:lnTo>
                  <a:cubicBezTo>
                    <a:pt x="23259253" y="26987974"/>
                    <a:pt x="23217344" y="27029885"/>
                    <a:pt x="23166544" y="27029885"/>
                  </a:cubicBezTo>
                  <a:close/>
                </a:path>
              </a:pathLst>
            </a:custGeom>
            <a:solidFill>
              <a:srgbClr val="FEFEFE"/>
            </a:solidFill>
          </p:spPr>
        </p:sp>
        <p:sp>
          <p:nvSpPr>
            <p:cNvPr name="Freeform 4" id="4"/>
            <p:cNvSpPr/>
            <p:nvPr/>
          </p:nvSpPr>
          <p:spPr>
            <a:xfrm>
              <a:off x="0" y="0"/>
              <a:ext cx="23322753" cy="27093385"/>
            </a:xfrm>
            <a:custGeom>
              <a:avLst/>
              <a:gdLst/>
              <a:ahLst/>
              <a:cxnLst/>
              <a:rect r="r" b="b" t="t" l="l"/>
              <a:pathLst>
                <a:path h="27093385" w="23322753">
                  <a:moveTo>
                    <a:pt x="23198294" y="59690"/>
                  </a:moveTo>
                  <a:cubicBezTo>
                    <a:pt x="23233853" y="59690"/>
                    <a:pt x="23263064" y="88900"/>
                    <a:pt x="23263064" y="124460"/>
                  </a:cubicBezTo>
                  <a:lnTo>
                    <a:pt x="23263064" y="26968924"/>
                  </a:lnTo>
                  <a:cubicBezTo>
                    <a:pt x="23263064" y="27004485"/>
                    <a:pt x="23233853" y="27033696"/>
                    <a:pt x="23198294" y="27033696"/>
                  </a:cubicBezTo>
                  <a:lnTo>
                    <a:pt x="124460" y="27033696"/>
                  </a:lnTo>
                  <a:cubicBezTo>
                    <a:pt x="88900" y="27033696"/>
                    <a:pt x="59690" y="27004485"/>
                    <a:pt x="59690" y="26968924"/>
                  </a:cubicBezTo>
                  <a:lnTo>
                    <a:pt x="59690" y="124460"/>
                  </a:lnTo>
                  <a:cubicBezTo>
                    <a:pt x="59690" y="88900"/>
                    <a:pt x="88900" y="59690"/>
                    <a:pt x="124460" y="59690"/>
                  </a:cubicBezTo>
                  <a:lnTo>
                    <a:pt x="23198294" y="59690"/>
                  </a:lnTo>
                  <a:moveTo>
                    <a:pt x="23198294" y="0"/>
                  </a:moveTo>
                  <a:lnTo>
                    <a:pt x="124460" y="0"/>
                  </a:lnTo>
                  <a:cubicBezTo>
                    <a:pt x="55880" y="0"/>
                    <a:pt x="0" y="55880"/>
                    <a:pt x="0" y="124460"/>
                  </a:cubicBezTo>
                  <a:lnTo>
                    <a:pt x="0" y="26968924"/>
                  </a:lnTo>
                  <a:cubicBezTo>
                    <a:pt x="0" y="27037506"/>
                    <a:pt x="55880" y="27093385"/>
                    <a:pt x="124460" y="27093385"/>
                  </a:cubicBezTo>
                  <a:lnTo>
                    <a:pt x="23198294" y="27093385"/>
                  </a:lnTo>
                  <a:cubicBezTo>
                    <a:pt x="23266874" y="27093385"/>
                    <a:pt x="23322753" y="27037506"/>
                    <a:pt x="23322753" y="26968924"/>
                  </a:cubicBezTo>
                  <a:lnTo>
                    <a:pt x="23322753" y="124460"/>
                  </a:lnTo>
                  <a:cubicBezTo>
                    <a:pt x="23322753" y="55880"/>
                    <a:pt x="23266874" y="0"/>
                    <a:pt x="23198294" y="0"/>
                  </a:cubicBezTo>
                  <a:close/>
                </a:path>
              </a:pathLst>
            </a:custGeom>
            <a:solidFill>
              <a:srgbClr val="000000"/>
            </a:solidFill>
          </p:spPr>
        </p:sp>
      </p:grpSp>
      <p:pic>
        <p:nvPicPr>
          <p:cNvPr name="Picture 5" id="5"/>
          <p:cNvPicPr>
            <a:picLocks noChangeAspect="true"/>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6910354"/>
            <a:ext cx="6725719" cy="4405346"/>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247267" y="3045609"/>
            <a:ext cx="7986177" cy="10433248"/>
          </a:xfrm>
          <a:prstGeom prst="rect">
            <a:avLst/>
          </a:prstGeom>
        </p:spPr>
      </p:pic>
      <p:pic>
        <p:nvPicPr>
          <p:cNvPr name="Picture 7" id="7"/>
          <p:cNvPicPr>
            <a:picLocks noChangeAspect="true"/>
          </p:cNvPicPr>
          <p:nvPr/>
        </p:nvPicPr>
        <p:blipFill>
          <a:blip r:embed="rId6"/>
          <a:srcRect l="0" t="0" r="0" b="0"/>
          <a:stretch>
            <a:fillRect/>
          </a:stretch>
        </p:blipFill>
        <p:spPr>
          <a:xfrm flipH="false" flipV="false" rot="0">
            <a:off x="9144000" y="404099"/>
            <a:ext cx="8966169" cy="1738211"/>
          </a:xfrm>
          <a:prstGeom prst="rect">
            <a:avLst/>
          </a:prstGeom>
        </p:spPr>
      </p:pic>
      <p:pic>
        <p:nvPicPr>
          <p:cNvPr name="Picture 8" id="8"/>
          <p:cNvPicPr>
            <a:picLocks noChangeAspect="true"/>
          </p:cNvPicPr>
          <p:nvPr/>
        </p:nvPicPr>
        <p:blipFill>
          <a:blip r:embed="rId7"/>
          <a:srcRect l="0" t="0" r="0" b="0"/>
          <a:stretch>
            <a:fillRect/>
          </a:stretch>
        </p:blipFill>
        <p:spPr>
          <a:xfrm flipH="false" flipV="false" rot="0">
            <a:off x="9219102" y="3610325"/>
            <a:ext cx="8878129" cy="1264761"/>
          </a:xfrm>
          <a:prstGeom prst="rect">
            <a:avLst/>
          </a:prstGeom>
        </p:spPr>
      </p:pic>
      <p:pic>
        <p:nvPicPr>
          <p:cNvPr name="Picture 9" id="9"/>
          <p:cNvPicPr>
            <a:picLocks noChangeAspect="true"/>
          </p:cNvPicPr>
          <p:nvPr/>
        </p:nvPicPr>
        <p:blipFill>
          <a:blip r:embed="rId8"/>
          <a:srcRect l="0" t="0" r="0" b="0"/>
          <a:stretch>
            <a:fillRect/>
          </a:stretch>
        </p:blipFill>
        <p:spPr>
          <a:xfrm flipH="false" flipV="false" rot="0">
            <a:off x="9960262" y="7483908"/>
            <a:ext cx="7395809" cy="1322608"/>
          </a:xfrm>
          <a:prstGeom prst="rect">
            <a:avLst/>
          </a:prstGeom>
        </p:spPr>
      </p:pic>
      <p:sp>
        <p:nvSpPr>
          <p:cNvPr name="TextBox 10" id="10"/>
          <p:cNvSpPr txBox="true"/>
          <p:nvPr/>
        </p:nvSpPr>
        <p:spPr>
          <a:xfrm rot="0">
            <a:off x="10350640" y="8097587"/>
            <a:ext cx="7136111" cy="413355"/>
          </a:xfrm>
          <a:prstGeom prst="rect">
            <a:avLst/>
          </a:prstGeom>
        </p:spPr>
        <p:txBody>
          <a:bodyPr anchor="t" rtlCol="false" tIns="0" lIns="0" bIns="0" rIns="0">
            <a:spAutoFit/>
          </a:bodyPr>
          <a:lstStyle/>
          <a:p>
            <a:pPr>
              <a:lnSpc>
                <a:spcPts val="3359"/>
              </a:lnSpc>
            </a:pPr>
          </a:p>
        </p:txBody>
      </p:sp>
      <p:sp>
        <p:nvSpPr>
          <p:cNvPr name="TextBox 11" id="11"/>
          <p:cNvSpPr txBox="true"/>
          <p:nvPr/>
        </p:nvSpPr>
        <p:spPr>
          <a:xfrm rot="0">
            <a:off x="352494" y="696064"/>
            <a:ext cx="8530978" cy="894372"/>
          </a:xfrm>
          <a:prstGeom prst="rect">
            <a:avLst/>
          </a:prstGeom>
        </p:spPr>
        <p:txBody>
          <a:bodyPr anchor="t" rtlCol="false" tIns="0" lIns="0" bIns="0" rIns="0">
            <a:spAutoFit/>
          </a:bodyPr>
          <a:lstStyle/>
          <a:p>
            <a:pPr>
              <a:lnSpc>
                <a:spcPts val="7244"/>
              </a:lnSpc>
            </a:pPr>
            <a:r>
              <a:rPr lang="en-US" sz="5572">
                <a:solidFill>
                  <a:srgbClr val="000000"/>
                </a:solidFill>
                <a:latin typeface="Open Sauce Bold"/>
              </a:rPr>
              <a:t>STEP PENGERJAAN</a:t>
            </a:r>
          </a:p>
        </p:txBody>
      </p:sp>
      <p:sp>
        <p:nvSpPr>
          <p:cNvPr name="TextBox 12" id="12"/>
          <p:cNvSpPr txBox="true"/>
          <p:nvPr/>
        </p:nvSpPr>
        <p:spPr>
          <a:xfrm rot="0">
            <a:off x="17005143" y="2639844"/>
            <a:ext cx="963216" cy="405765"/>
          </a:xfrm>
          <a:prstGeom prst="rect">
            <a:avLst/>
          </a:prstGeom>
        </p:spPr>
        <p:txBody>
          <a:bodyPr anchor="t" rtlCol="false" tIns="0" lIns="0" bIns="0" rIns="0">
            <a:spAutoFit/>
          </a:bodyPr>
          <a:lstStyle/>
          <a:p>
            <a:pPr algn="ctr">
              <a:lnSpc>
                <a:spcPts val="3359"/>
              </a:lnSpc>
              <a:spcBef>
                <a:spcPct val="0"/>
              </a:spcBef>
            </a:pPr>
            <a:r>
              <a:rPr lang="en-US" sz="2400">
                <a:solidFill>
                  <a:srgbClr val="000000"/>
                </a:solidFill>
                <a:latin typeface="Open Sauce Light"/>
              </a:rPr>
              <a:t>Step 5</a:t>
            </a:r>
          </a:p>
        </p:txBody>
      </p:sp>
      <p:sp>
        <p:nvSpPr>
          <p:cNvPr name="TextBox 13" id="13"/>
          <p:cNvSpPr txBox="true"/>
          <p:nvPr/>
        </p:nvSpPr>
        <p:spPr>
          <a:xfrm rot="0">
            <a:off x="17004697" y="5095875"/>
            <a:ext cx="964109" cy="405765"/>
          </a:xfrm>
          <a:prstGeom prst="rect">
            <a:avLst/>
          </a:prstGeom>
        </p:spPr>
        <p:txBody>
          <a:bodyPr anchor="t" rtlCol="false" tIns="0" lIns="0" bIns="0" rIns="0">
            <a:spAutoFit/>
          </a:bodyPr>
          <a:lstStyle/>
          <a:p>
            <a:pPr algn="ctr">
              <a:lnSpc>
                <a:spcPts val="3359"/>
              </a:lnSpc>
              <a:spcBef>
                <a:spcPct val="0"/>
              </a:spcBef>
            </a:pPr>
            <a:r>
              <a:rPr lang="en-US" sz="2400">
                <a:solidFill>
                  <a:srgbClr val="000000"/>
                </a:solidFill>
                <a:latin typeface="Open Sauce Light"/>
              </a:rPr>
              <a:t>Step 6</a:t>
            </a:r>
          </a:p>
        </p:txBody>
      </p:sp>
      <p:sp>
        <p:nvSpPr>
          <p:cNvPr name="TextBox 14" id="14"/>
          <p:cNvSpPr txBox="true"/>
          <p:nvPr/>
        </p:nvSpPr>
        <p:spPr>
          <a:xfrm rot="0">
            <a:off x="12835743" y="7078143"/>
            <a:ext cx="1644848" cy="422275"/>
          </a:xfrm>
          <a:prstGeom prst="rect">
            <a:avLst/>
          </a:prstGeom>
        </p:spPr>
        <p:txBody>
          <a:bodyPr anchor="t" rtlCol="false" tIns="0" lIns="0" bIns="0" rIns="0">
            <a:spAutoFit/>
          </a:bodyPr>
          <a:lstStyle/>
          <a:p>
            <a:pPr algn="ctr">
              <a:lnSpc>
                <a:spcPts val="3499"/>
              </a:lnSpc>
              <a:spcBef>
                <a:spcPct val="0"/>
              </a:spcBef>
            </a:pPr>
            <a:r>
              <a:rPr lang="en-US" u="sng" sz="2499">
                <a:solidFill>
                  <a:srgbClr val="000000"/>
                </a:solidFill>
                <a:latin typeface="Open Sauce Light Bold"/>
              </a:rPr>
              <a:t>Hasil Akhir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1EEE8"/>
        </a:solidFill>
      </p:bgPr>
    </p:bg>
    <p:spTree>
      <p:nvGrpSpPr>
        <p:cNvPr id="1" name=""/>
        <p:cNvGrpSpPr/>
        <p:nvPr/>
      </p:nvGrpSpPr>
      <p:grpSpPr>
        <a:xfrm>
          <a:off x="0" y="0"/>
          <a:ext cx="0" cy="0"/>
          <a:chOff x="0" y="0"/>
          <a:chExt cx="0" cy="0"/>
        </a:xfrm>
      </p:grpSpPr>
      <p:grpSp>
        <p:nvGrpSpPr>
          <p:cNvPr name="Group 2" id="2"/>
          <p:cNvGrpSpPr/>
          <p:nvPr/>
        </p:nvGrpSpPr>
        <p:grpSpPr>
          <a:xfrm rot="0">
            <a:off x="9144000" y="-403129"/>
            <a:ext cx="9549391" cy="11093258"/>
            <a:chOff x="0" y="0"/>
            <a:chExt cx="23322754" cy="27093386"/>
          </a:xfrm>
        </p:grpSpPr>
        <p:sp>
          <p:nvSpPr>
            <p:cNvPr name="Freeform 3" id="3"/>
            <p:cNvSpPr/>
            <p:nvPr/>
          </p:nvSpPr>
          <p:spPr>
            <a:xfrm>
              <a:off x="31750" y="31750"/>
              <a:ext cx="23259253" cy="27029885"/>
            </a:xfrm>
            <a:custGeom>
              <a:avLst/>
              <a:gdLst/>
              <a:ahLst/>
              <a:cxnLst/>
              <a:rect r="r" b="b" t="t" l="l"/>
              <a:pathLst>
                <a:path h="27029885" w="23259253">
                  <a:moveTo>
                    <a:pt x="23166544" y="27029885"/>
                  </a:moveTo>
                  <a:lnTo>
                    <a:pt x="92710" y="27029885"/>
                  </a:lnTo>
                  <a:cubicBezTo>
                    <a:pt x="41910" y="27029885"/>
                    <a:pt x="0" y="26987974"/>
                    <a:pt x="0" y="26937174"/>
                  </a:cubicBezTo>
                  <a:lnTo>
                    <a:pt x="0" y="92710"/>
                  </a:lnTo>
                  <a:cubicBezTo>
                    <a:pt x="0" y="41910"/>
                    <a:pt x="41910" y="0"/>
                    <a:pt x="92710" y="0"/>
                  </a:cubicBezTo>
                  <a:lnTo>
                    <a:pt x="23165274" y="0"/>
                  </a:lnTo>
                  <a:cubicBezTo>
                    <a:pt x="23216074" y="0"/>
                    <a:pt x="23257983" y="41910"/>
                    <a:pt x="23257983" y="92710"/>
                  </a:cubicBezTo>
                  <a:lnTo>
                    <a:pt x="23257983" y="26935906"/>
                  </a:lnTo>
                  <a:cubicBezTo>
                    <a:pt x="23259253" y="26987974"/>
                    <a:pt x="23217344" y="27029885"/>
                    <a:pt x="23166544" y="27029885"/>
                  </a:cubicBezTo>
                  <a:close/>
                </a:path>
              </a:pathLst>
            </a:custGeom>
            <a:solidFill>
              <a:srgbClr val="FEFEFE"/>
            </a:solidFill>
          </p:spPr>
        </p:sp>
        <p:sp>
          <p:nvSpPr>
            <p:cNvPr name="Freeform 4" id="4"/>
            <p:cNvSpPr/>
            <p:nvPr/>
          </p:nvSpPr>
          <p:spPr>
            <a:xfrm>
              <a:off x="0" y="0"/>
              <a:ext cx="23322753" cy="27093385"/>
            </a:xfrm>
            <a:custGeom>
              <a:avLst/>
              <a:gdLst/>
              <a:ahLst/>
              <a:cxnLst/>
              <a:rect r="r" b="b" t="t" l="l"/>
              <a:pathLst>
                <a:path h="27093385" w="23322753">
                  <a:moveTo>
                    <a:pt x="23198294" y="59690"/>
                  </a:moveTo>
                  <a:cubicBezTo>
                    <a:pt x="23233853" y="59690"/>
                    <a:pt x="23263064" y="88900"/>
                    <a:pt x="23263064" y="124460"/>
                  </a:cubicBezTo>
                  <a:lnTo>
                    <a:pt x="23263064" y="26968924"/>
                  </a:lnTo>
                  <a:cubicBezTo>
                    <a:pt x="23263064" y="27004485"/>
                    <a:pt x="23233853" y="27033696"/>
                    <a:pt x="23198294" y="27033696"/>
                  </a:cubicBezTo>
                  <a:lnTo>
                    <a:pt x="124460" y="27033696"/>
                  </a:lnTo>
                  <a:cubicBezTo>
                    <a:pt x="88900" y="27033696"/>
                    <a:pt x="59690" y="27004485"/>
                    <a:pt x="59690" y="26968924"/>
                  </a:cubicBezTo>
                  <a:lnTo>
                    <a:pt x="59690" y="124460"/>
                  </a:lnTo>
                  <a:cubicBezTo>
                    <a:pt x="59690" y="88900"/>
                    <a:pt x="88900" y="59690"/>
                    <a:pt x="124460" y="59690"/>
                  </a:cubicBezTo>
                  <a:lnTo>
                    <a:pt x="23198294" y="59690"/>
                  </a:lnTo>
                  <a:moveTo>
                    <a:pt x="23198294" y="0"/>
                  </a:moveTo>
                  <a:lnTo>
                    <a:pt x="124460" y="0"/>
                  </a:lnTo>
                  <a:cubicBezTo>
                    <a:pt x="55880" y="0"/>
                    <a:pt x="0" y="55880"/>
                    <a:pt x="0" y="124460"/>
                  </a:cubicBezTo>
                  <a:lnTo>
                    <a:pt x="0" y="26968924"/>
                  </a:lnTo>
                  <a:cubicBezTo>
                    <a:pt x="0" y="27037506"/>
                    <a:pt x="55880" y="27093385"/>
                    <a:pt x="124460" y="27093385"/>
                  </a:cubicBezTo>
                  <a:lnTo>
                    <a:pt x="23198294" y="27093385"/>
                  </a:lnTo>
                  <a:cubicBezTo>
                    <a:pt x="23266874" y="27093385"/>
                    <a:pt x="23322753" y="27037506"/>
                    <a:pt x="23322753" y="26968924"/>
                  </a:cubicBezTo>
                  <a:lnTo>
                    <a:pt x="23322753" y="124460"/>
                  </a:lnTo>
                  <a:cubicBezTo>
                    <a:pt x="23322753" y="55880"/>
                    <a:pt x="23266874" y="0"/>
                    <a:pt x="23198294" y="0"/>
                  </a:cubicBezTo>
                  <a:close/>
                </a:path>
              </a:pathLst>
            </a:custGeom>
            <a:solidFill>
              <a:srgbClr val="000000"/>
            </a:solidFill>
          </p:spPr>
        </p:sp>
      </p:grpSp>
      <p:pic>
        <p:nvPicPr>
          <p:cNvPr name="Picture 5" id="5"/>
          <p:cNvPicPr>
            <a:picLocks noChangeAspect="true"/>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6910354"/>
            <a:ext cx="6725719" cy="4405346"/>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47787"/>
          <a:stretch>
            <a:fillRect/>
          </a:stretch>
        </p:blipFill>
        <p:spPr>
          <a:xfrm flipH="false" flipV="false" rot="0">
            <a:off x="1407373" y="4207050"/>
            <a:ext cx="6491931" cy="6173076"/>
          </a:xfrm>
          <a:prstGeom prst="rect">
            <a:avLst/>
          </a:prstGeom>
        </p:spPr>
      </p:pic>
      <p:sp>
        <p:nvSpPr>
          <p:cNvPr name="AutoShape 7" id="7"/>
          <p:cNvSpPr/>
          <p:nvPr/>
        </p:nvSpPr>
        <p:spPr>
          <a:xfrm rot="0">
            <a:off x="9144000" y="2519558"/>
            <a:ext cx="9549391" cy="0"/>
          </a:xfrm>
          <a:prstGeom prst="line">
            <a:avLst/>
          </a:prstGeom>
          <a:ln cap="rnd" w="28575">
            <a:solidFill>
              <a:srgbClr val="000000"/>
            </a:solidFill>
            <a:prstDash val="sysDash"/>
            <a:headEnd type="none" len="sm" w="sm"/>
            <a:tailEnd type="none" len="sm" w="sm"/>
          </a:ln>
        </p:spPr>
      </p:sp>
      <p:sp>
        <p:nvSpPr>
          <p:cNvPr name="AutoShape 8" id="8"/>
          <p:cNvSpPr/>
          <p:nvPr/>
        </p:nvSpPr>
        <p:spPr>
          <a:xfrm rot="0">
            <a:off x="9144000" y="5197224"/>
            <a:ext cx="9549391" cy="0"/>
          </a:xfrm>
          <a:prstGeom prst="line">
            <a:avLst/>
          </a:prstGeom>
          <a:ln cap="rnd" w="28575">
            <a:solidFill>
              <a:srgbClr val="000000"/>
            </a:solidFill>
            <a:prstDash val="sysDash"/>
            <a:headEnd type="none" len="sm" w="sm"/>
            <a:tailEnd type="none" len="sm" w="sm"/>
          </a:ln>
        </p:spPr>
      </p:sp>
      <p:sp>
        <p:nvSpPr>
          <p:cNvPr name="AutoShape 9" id="9"/>
          <p:cNvSpPr/>
          <p:nvPr/>
        </p:nvSpPr>
        <p:spPr>
          <a:xfrm rot="0">
            <a:off x="9144000" y="7550763"/>
            <a:ext cx="9549391" cy="0"/>
          </a:xfrm>
          <a:prstGeom prst="line">
            <a:avLst/>
          </a:prstGeom>
          <a:ln cap="rnd" w="28575">
            <a:solidFill>
              <a:srgbClr val="000000"/>
            </a:solidFill>
            <a:prstDash val="sysDash"/>
            <a:headEnd type="none" len="sm" w="sm"/>
            <a:tailEnd type="none" len="sm" w="sm"/>
          </a:ln>
        </p:spPr>
      </p:sp>
      <p:pic>
        <p:nvPicPr>
          <p:cNvPr name="Picture 10" id="10"/>
          <p:cNvPicPr>
            <a:picLocks noChangeAspect="true"/>
          </p:cNvPicPr>
          <p:nvPr/>
        </p:nvPicPr>
        <p:blipFill>
          <a:blip r:embed="rId6"/>
          <a:srcRect l="4182" t="77072" r="24583" b="0"/>
          <a:stretch>
            <a:fillRect/>
          </a:stretch>
        </p:blipFill>
        <p:spPr>
          <a:xfrm flipH="false" flipV="false" rot="0">
            <a:off x="9619845" y="2938893"/>
            <a:ext cx="6198624" cy="1496331"/>
          </a:xfrm>
          <a:prstGeom prst="rect">
            <a:avLst/>
          </a:prstGeom>
        </p:spPr>
      </p:pic>
      <p:grpSp>
        <p:nvGrpSpPr>
          <p:cNvPr name="Group 11" id="11"/>
          <p:cNvGrpSpPr/>
          <p:nvPr/>
        </p:nvGrpSpPr>
        <p:grpSpPr>
          <a:xfrm rot="0">
            <a:off x="10123189" y="775121"/>
            <a:ext cx="7136111" cy="1488112"/>
            <a:chOff x="0" y="0"/>
            <a:chExt cx="9514815" cy="1984149"/>
          </a:xfrm>
        </p:grpSpPr>
        <p:sp>
          <p:nvSpPr>
            <p:cNvPr name="TextBox 12" id="12"/>
            <p:cNvSpPr txBox="true"/>
            <p:nvPr/>
          </p:nvSpPr>
          <p:spPr>
            <a:xfrm rot="0">
              <a:off x="0" y="1448884"/>
              <a:ext cx="9514815" cy="535265"/>
            </a:xfrm>
            <a:prstGeom prst="rect">
              <a:avLst/>
            </a:prstGeom>
          </p:spPr>
          <p:txBody>
            <a:bodyPr anchor="t" rtlCol="false" tIns="0" lIns="0" bIns="0" rIns="0">
              <a:spAutoFit/>
            </a:bodyPr>
            <a:lstStyle/>
            <a:p>
              <a:pPr>
                <a:lnSpc>
                  <a:spcPts val="3359"/>
                </a:lnSpc>
              </a:pPr>
            </a:p>
          </p:txBody>
        </p:sp>
        <p:sp>
          <p:nvSpPr>
            <p:cNvPr name="TextBox 13" id="13"/>
            <p:cNvSpPr txBox="true"/>
            <p:nvPr/>
          </p:nvSpPr>
          <p:spPr>
            <a:xfrm rot="0">
              <a:off x="0" y="-9525"/>
              <a:ext cx="9514815" cy="1108498"/>
            </a:xfrm>
            <a:prstGeom prst="rect">
              <a:avLst/>
            </a:prstGeom>
          </p:spPr>
          <p:txBody>
            <a:bodyPr anchor="t" rtlCol="false" tIns="0" lIns="0" bIns="0" rIns="0">
              <a:spAutoFit/>
            </a:bodyPr>
            <a:lstStyle/>
            <a:p>
              <a:pPr algn="l" marL="0" indent="0" lvl="0">
                <a:lnSpc>
                  <a:spcPts val="3380"/>
                </a:lnSpc>
                <a:spcBef>
                  <a:spcPct val="0"/>
                </a:spcBef>
              </a:pPr>
              <a:r>
                <a:rPr lang="en-US" u="none" sz="2600">
                  <a:solidFill>
                    <a:srgbClr val="000000"/>
                  </a:solidFill>
                  <a:latin typeface="Open Sauce Bold"/>
                </a:rPr>
                <a:t>TEORI DASAR METODE</a:t>
              </a:r>
            </a:p>
            <a:p>
              <a:pPr algn="l" marL="0" indent="0" lvl="0">
                <a:lnSpc>
                  <a:spcPts val="3380"/>
                </a:lnSpc>
                <a:spcBef>
                  <a:spcPct val="0"/>
                </a:spcBef>
              </a:pPr>
              <a:r>
                <a:rPr lang="en-US" u="none" sz="2600">
                  <a:solidFill>
                    <a:srgbClr val="000000"/>
                  </a:solidFill>
                  <a:latin typeface="Open Sauce Bold"/>
                </a:rPr>
                <a:t>QUINE-MCCLUSKEY (TABULATION)</a:t>
              </a:r>
            </a:p>
          </p:txBody>
        </p:sp>
      </p:grpSp>
      <p:grpSp>
        <p:nvGrpSpPr>
          <p:cNvPr name="Group 14" id="14"/>
          <p:cNvGrpSpPr/>
          <p:nvPr/>
        </p:nvGrpSpPr>
        <p:grpSpPr>
          <a:xfrm rot="0">
            <a:off x="9950164" y="3563226"/>
            <a:ext cx="7136111" cy="1077962"/>
            <a:chOff x="0" y="0"/>
            <a:chExt cx="9514815" cy="1437283"/>
          </a:xfrm>
        </p:grpSpPr>
        <p:sp>
          <p:nvSpPr>
            <p:cNvPr name="TextBox 15" id="15"/>
            <p:cNvSpPr txBox="true"/>
            <p:nvPr/>
          </p:nvSpPr>
          <p:spPr>
            <a:xfrm rot="0">
              <a:off x="0" y="902017"/>
              <a:ext cx="9514815" cy="535265"/>
            </a:xfrm>
            <a:prstGeom prst="rect">
              <a:avLst/>
            </a:prstGeom>
          </p:spPr>
          <p:txBody>
            <a:bodyPr anchor="t" rtlCol="false" tIns="0" lIns="0" bIns="0" rIns="0">
              <a:spAutoFit/>
            </a:bodyPr>
            <a:lstStyle/>
            <a:p>
              <a:pPr>
                <a:lnSpc>
                  <a:spcPts val="3359"/>
                </a:lnSpc>
              </a:pPr>
            </a:p>
          </p:txBody>
        </p:sp>
        <p:sp>
          <p:nvSpPr>
            <p:cNvPr name="TextBox 16" id="16"/>
            <p:cNvSpPr txBox="true"/>
            <p:nvPr/>
          </p:nvSpPr>
          <p:spPr>
            <a:xfrm rot="0">
              <a:off x="0" y="-9525"/>
              <a:ext cx="9514815" cy="536998"/>
            </a:xfrm>
            <a:prstGeom prst="rect">
              <a:avLst/>
            </a:prstGeom>
          </p:spPr>
          <p:txBody>
            <a:bodyPr anchor="t" rtlCol="false" tIns="0" lIns="0" bIns="0" rIns="0">
              <a:spAutoFit/>
            </a:bodyPr>
            <a:lstStyle/>
            <a:p>
              <a:pPr>
                <a:lnSpc>
                  <a:spcPts val="3379"/>
                </a:lnSpc>
              </a:pPr>
              <a:r>
                <a:rPr lang="en-US" sz="2599">
                  <a:solidFill>
                    <a:srgbClr val="000000"/>
                  </a:solidFill>
                  <a:latin typeface="Open Sauce Bold"/>
                </a:rPr>
                <a:t>SPESIFIKASI I/O ALGORITMA</a:t>
              </a:r>
            </a:p>
          </p:txBody>
        </p:sp>
      </p:grpSp>
      <p:grpSp>
        <p:nvGrpSpPr>
          <p:cNvPr name="Group 17" id="17"/>
          <p:cNvGrpSpPr/>
          <p:nvPr/>
        </p:nvGrpSpPr>
        <p:grpSpPr>
          <a:xfrm rot="0">
            <a:off x="9950164" y="6215626"/>
            <a:ext cx="7136111" cy="1077962"/>
            <a:chOff x="0" y="0"/>
            <a:chExt cx="9514815" cy="1437283"/>
          </a:xfrm>
        </p:grpSpPr>
        <p:sp>
          <p:nvSpPr>
            <p:cNvPr name="TextBox 18" id="18"/>
            <p:cNvSpPr txBox="true"/>
            <p:nvPr/>
          </p:nvSpPr>
          <p:spPr>
            <a:xfrm rot="0">
              <a:off x="0" y="902017"/>
              <a:ext cx="9514815" cy="535265"/>
            </a:xfrm>
            <a:prstGeom prst="rect">
              <a:avLst/>
            </a:prstGeom>
          </p:spPr>
          <p:txBody>
            <a:bodyPr anchor="t" rtlCol="false" tIns="0" lIns="0" bIns="0" rIns="0">
              <a:spAutoFit/>
            </a:bodyPr>
            <a:lstStyle/>
            <a:p>
              <a:pPr>
                <a:lnSpc>
                  <a:spcPts val="3359"/>
                </a:lnSpc>
              </a:pPr>
            </a:p>
          </p:txBody>
        </p:sp>
        <p:sp>
          <p:nvSpPr>
            <p:cNvPr name="TextBox 19" id="19"/>
            <p:cNvSpPr txBox="true"/>
            <p:nvPr/>
          </p:nvSpPr>
          <p:spPr>
            <a:xfrm rot="0">
              <a:off x="0" y="-9525"/>
              <a:ext cx="9514815" cy="536998"/>
            </a:xfrm>
            <a:prstGeom prst="rect">
              <a:avLst/>
            </a:prstGeom>
          </p:spPr>
          <p:txBody>
            <a:bodyPr anchor="t" rtlCol="false" tIns="0" lIns="0" bIns="0" rIns="0">
              <a:spAutoFit/>
            </a:bodyPr>
            <a:lstStyle/>
            <a:p>
              <a:pPr>
                <a:lnSpc>
                  <a:spcPts val="3379"/>
                </a:lnSpc>
              </a:pPr>
              <a:r>
                <a:rPr lang="en-US" sz="2599">
                  <a:solidFill>
                    <a:srgbClr val="000000"/>
                  </a:solidFill>
                  <a:latin typeface="Open Sauce Bold"/>
                </a:rPr>
                <a:t>IMPLEMENTASI PROGRAM</a:t>
              </a:r>
            </a:p>
          </p:txBody>
        </p:sp>
      </p:grpSp>
      <p:grpSp>
        <p:nvGrpSpPr>
          <p:cNvPr name="Group 20" id="20"/>
          <p:cNvGrpSpPr/>
          <p:nvPr/>
        </p:nvGrpSpPr>
        <p:grpSpPr>
          <a:xfrm rot="0">
            <a:off x="9950164" y="8340854"/>
            <a:ext cx="7136111" cy="1077962"/>
            <a:chOff x="0" y="0"/>
            <a:chExt cx="9514815" cy="1437283"/>
          </a:xfrm>
        </p:grpSpPr>
        <p:sp>
          <p:nvSpPr>
            <p:cNvPr name="TextBox 21" id="21"/>
            <p:cNvSpPr txBox="true"/>
            <p:nvPr/>
          </p:nvSpPr>
          <p:spPr>
            <a:xfrm rot="0">
              <a:off x="0" y="902017"/>
              <a:ext cx="9514815" cy="535265"/>
            </a:xfrm>
            <a:prstGeom prst="rect">
              <a:avLst/>
            </a:prstGeom>
          </p:spPr>
          <p:txBody>
            <a:bodyPr anchor="t" rtlCol="false" tIns="0" lIns="0" bIns="0" rIns="0">
              <a:spAutoFit/>
            </a:bodyPr>
            <a:lstStyle/>
            <a:p>
              <a:pPr>
                <a:lnSpc>
                  <a:spcPts val="3359"/>
                </a:lnSpc>
              </a:pPr>
            </a:p>
          </p:txBody>
        </p:sp>
        <p:sp>
          <p:nvSpPr>
            <p:cNvPr name="TextBox 22" id="22"/>
            <p:cNvSpPr txBox="true"/>
            <p:nvPr/>
          </p:nvSpPr>
          <p:spPr>
            <a:xfrm rot="0">
              <a:off x="0" y="-9525"/>
              <a:ext cx="9514815" cy="536998"/>
            </a:xfrm>
            <a:prstGeom prst="rect">
              <a:avLst/>
            </a:prstGeom>
          </p:spPr>
          <p:txBody>
            <a:bodyPr anchor="t" rtlCol="false" tIns="0" lIns="0" bIns="0" rIns="0">
              <a:spAutoFit/>
            </a:bodyPr>
            <a:lstStyle/>
            <a:p>
              <a:pPr>
                <a:lnSpc>
                  <a:spcPts val="3379"/>
                </a:lnSpc>
              </a:pPr>
              <a:r>
                <a:rPr lang="en-US" sz="2599">
                  <a:solidFill>
                    <a:srgbClr val="000000"/>
                  </a:solidFill>
                  <a:latin typeface="Open Sauce Bold"/>
                </a:rPr>
                <a:t>KESIMPULAN DAN LESSON LEARNED</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DAFApCgae64</dc:identifier>
  <dcterms:modified xsi:type="dcterms:W3CDTF">2011-08-01T06:04:30Z</dcterms:modified>
  <cp:revision>1</cp:revision>
  <dc:title>PPT Tubes</dc:title>
</cp:coreProperties>
</file>