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c6f60df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c6f60df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c6f60df7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c6f60df7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ca4c94e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ca4c94e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c5ab01f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c5ab01f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c5ab01f4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c5ab01f4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c5ab01f4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c5ab01f47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c5ab01f4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c5ab01f4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c5ab01f4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c5ab01f4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ca4c94e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ca4c94e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c5ab01f4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c5ab01f4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c5ab01f4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c5ab01f4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c5ab01f4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c5ab01f4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ca4c94e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ca4c94e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c6f60df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c6f60df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ca4c94e1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ca4c94e1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c5ab01f4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c5ab01f4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c6f60df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c6f60df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c6f60df7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c6f60df7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ca4c94e1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ca4c94e1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c6f60df7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c6f60df7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c5ab01f4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c5ab01f4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Cellular Component Ontology Prediction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JMA team - MVA ALTeGraD course 2022/2023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Jérémie Dentan - Abdellah El Mrini - Meryem Jaaidan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825" y="852600"/>
            <a:ext cx="1074450" cy="7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Sequence based embeddings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1497575"/>
            <a:ext cx="3914774" cy="261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640000" y="4240225"/>
            <a:ext cx="38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Feature extraction architecture : ProtTrans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Transformer-based architectures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ProtBert (420M) - Based on BERT, a standard NLP model for transfer learning.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ProtBert-BFD (420M) : Same architecture as ProtBert, but also trained on an additional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ProtAlbert (224M) : Hard parameters sharing between attention layers.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ProtXLNet (409M) : No maximum sequence length required thanks to a memory mechanism.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An issue: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Sentences in spoken language are 15-30 words long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Protein sequences are way longer than that</a:t>
            </a:r>
            <a:r>
              <a:rPr lang="fr" b="1"/>
              <a:t> : </a:t>
            </a:r>
            <a:r>
              <a:rPr lang="fr"/>
              <a:t>Up to 989 in our case.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Sequence based embeddings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819150" y="15039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 b="1"/>
              <a:t>Introduction</a:t>
            </a:r>
            <a:endParaRPr sz="16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General overview of our pipeline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Computational details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Sequence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Attention-based embeddings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TF-IDF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r" sz="1500" b="1">
                <a:solidFill>
                  <a:schemeClr val="lt1"/>
                </a:solidFill>
              </a:rPr>
              <a:t>Structure based embeddings</a:t>
            </a:r>
            <a:endParaRPr sz="1500" b="1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GNN, DGCNN, HGP, GraphSAGE, GAT</a:t>
            </a:r>
            <a:endParaRPr sz="1500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Classifiers and results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Classifier and feature selection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Results</a:t>
            </a:r>
            <a:endParaRPr sz="1100"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Graph Convolution Network - GCN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/>
              <a:t>Linear operations on the node attributes and its neighbours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: weights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Ã : adjacency matrix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: degree matrix with added self loops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based embeddings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25" y="2411898"/>
            <a:ext cx="3000926" cy="4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Deep Graph Convolutional Neural Network - DGCNN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based embeddings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26" y="2421920"/>
            <a:ext cx="4669924" cy="1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Hierarchical graph pooling with Structure Learning - HGP-SL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pooling -&gt; subgraphs - preserve informative nodes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 : Learn refined graph structures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lang="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Preserves graph structure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based embeddings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350" y="2261449"/>
            <a:ext cx="4292201" cy="13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GAT :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Leverage masked self-attention layers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Use Graph attention layers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Different level of importance to different nodes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Doesn’t depend on the knowledge of the whole graph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Available with Pytorch Geometric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based embeddings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475" y="2197875"/>
            <a:ext cx="2735626" cy="1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GraphSAGE 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based embeddings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00" y="2165675"/>
            <a:ext cx="5016177" cy="17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819150" y="15039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 b="1"/>
              <a:t>Introduction</a:t>
            </a:r>
            <a:endParaRPr sz="16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General overview of our pipeline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Computational details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Sequence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Attention-based embeddings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TF-IDF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Structure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GNN, DGCNN, HGP, GraphSAGE, GAT</a:t>
            </a:r>
            <a:endParaRPr sz="1500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r" sz="1500" b="1">
                <a:solidFill>
                  <a:schemeClr val="lt1"/>
                </a:solidFill>
              </a:rPr>
              <a:t>Classifiers and results</a:t>
            </a:r>
            <a:endParaRPr sz="1500" b="1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Classifier and feature selection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Results</a:t>
            </a:r>
            <a:endParaRPr sz="1100"/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classification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3199825" y="1697525"/>
            <a:ext cx="5125200" cy="27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Choice of classifier: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Insight from [4]: SVC behaves very well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Classifier tested: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KNN classifier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b="1"/>
              <a:t>SVC -&gt; best performance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Gaussian Process (based on Laplace approximation)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Desision tree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MLP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AdaBoost classifier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b="1"/>
              <a:t>Hyperparameter tuning: </a:t>
            </a:r>
            <a:r>
              <a:rPr lang="fr"/>
              <a:t>using our validation set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50" y="1630075"/>
            <a:ext cx="198739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039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 b="1"/>
              <a:t>Introduction</a:t>
            </a:r>
            <a:endParaRPr sz="16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General overview of our pipeline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Computational details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Sequence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Attention-based embeddings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TF-IDF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Structure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GNN, DGCNN, HGP, GraphSAGE, GAT</a:t>
            </a:r>
            <a:endParaRPr sz="1500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Classifiers and results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Classifier and feature selection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Results</a:t>
            </a:r>
            <a:endParaRPr sz="1100"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selection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819150" y="1690775"/>
            <a:ext cx="3452400" cy="29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Why do we need this?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Some classifier does this natively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But SVC performances decrease with additional non-informative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How to select the features?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State of the art: information theory, correlation with the classification.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 our case: greedy optimization: at each time, add the embeddings that improve the most.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00" y="1641150"/>
            <a:ext cx="4267051" cy="25037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5105550" y="4144850"/>
            <a:ext cx="31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Performances over the steps of feature selection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819150" y="1548400"/>
            <a:ext cx="7505700" cy="28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Satisfactory performances with reasonable computation time: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Private score of 0.8467 (16th) and private score of 0.8995 (17th)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About 1h30 of computation for sequence-based embeddings ; about 20min for structure-based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Many ways of improvement: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Train the LLMs instead of simply computing embeddings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Data augmentation: both for underrepresented classes and to avoid overfitting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Trainable readout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More advanced method for feature selection and hyperparameter tuning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b="1"/>
              <a:t>Final thought: </a:t>
            </a:r>
            <a:r>
              <a:rPr lang="fr"/>
              <a:t>sequence-based embeddings seem to behave better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Thanks for listening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39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fr" sz="1600" b="1">
                <a:solidFill>
                  <a:schemeClr val="lt1"/>
                </a:solidFill>
              </a:rPr>
              <a:t>Introduction</a:t>
            </a:r>
            <a:endParaRPr sz="1600" b="1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General overview of our pipeline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Computational details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Sequence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Attention-based embeddings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TF-IDF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Structure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GNN, DGCNN, HGP, GraphSAGE, GAT</a:t>
            </a:r>
            <a:endParaRPr sz="1500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Classifiers and results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Classifier and feature selection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Results</a:t>
            </a:r>
            <a:endParaRPr sz="11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689025"/>
            <a:ext cx="4248000" cy="30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Our task: classify proteins between 18 classes.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Main challenges: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Unbalanced dataset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Multimodal data: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Node features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Edge features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Sequences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Small dataset: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Overfitting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Lack of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 domain-knowledge on the classes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25" y="750050"/>
            <a:ext cx="3201150" cy="30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471525" y="3884625"/>
            <a:ext cx="312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Repartitions of the classes in the train 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5905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pipeline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199" y="492300"/>
            <a:ext cx="4829777" cy="4241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90550" y="1689025"/>
            <a:ext cx="4248000" cy="27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Main idea: embeddings of all proteins.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Sequence-based embeddings: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As text mining with 20 tokens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Pretrained LLMs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TF-IDF vectorization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Structure-based embeddings: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Message-passing networks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Attention-based networks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 final classifier: SVC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computational details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04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Data and preprocessing: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6111 proteins: 4644 train, 244 valid, 1223 test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Normalization for non-categorical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PCA to reduce input size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Computational resources: DIX devices: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CPU: Intel Xeon W-1290P 3.70GHz 10 cores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GPU: NVIDIA GeForce RTX 3090 24Go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But really few disk storage</a:t>
            </a:r>
            <a:endParaRPr b="1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748925" y="1990725"/>
            <a:ext cx="3484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To avoid overfitting: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 common validation set for all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Early stopping and dropout in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Use of benchmarks: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Some benchmarks exist, using the same type of features [4]*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Hard to reuse since we don’t know the details of our classification task</a:t>
            </a:r>
            <a:endParaRPr b="1"/>
          </a:p>
        </p:txBody>
      </p:sp>
      <p:sp>
        <p:nvSpPr>
          <p:cNvPr id="165" name="Google Shape;165;p18"/>
          <p:cNvSpPr txBox="1"/>
          <p:nvPr/>
        </p:nvSpPr>
        <p:spPr>
          <a:xfrm>
            <a:off x="7112375" y="4629250"/>
            <a:ext cx="222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alibri"/>
                <a:ea typeface="Calibri"/>
                <a:cs typeface="Calibri"/>
                <a:sym typeface="Calibri"/>
              </a:rPr>
              <a:t>*cf. the report for the 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1503900"/>
            <a:ext cx="75057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 b="1">
                <a:solidFill>
                  <a:srgbClr val="000000"/>
                </a:solidFill>
              </a:rPr>
              <a:t>Introduction</a:t>
            </a:r>
            <a:endParaRPr sz="1600" b="1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General overview of our pipeline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Computational details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fr" sz="1500" b="1">
                <a:solidFill>
                  <a:schemeClr val="lt1"/>
                </a:solidFill>
              </a:rPr>
              <a:t>Sequence based embeddings</a:t>
            </a:r>
            <a:endParaRPr sz="1500" b="1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TF-IDF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Attention-based embeddings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Structure based embeddings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GNN, DGCNN, HGP, GraphSAGE, GAT</a:t>
            </a:r>
            <a:endParaRPr sz="1500" b="1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b="1"/>
              <a:t>Classifiers and results</a:t>
            </a:r>
            <a:endParaRPr sz="15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Classifier and feature selection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Results</a:t>
            </a:r>
            <a:endParaRPr sz="1100"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001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b="1"/>
              <a:t>TF-IDF : Term Frequency - Inverse document frequency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How meaningful is each chunk of the protein sequence to the sequence 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4-Gram  =&gt;  151901 features 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Sequence based embeddings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647" y="2294400"/>
            <a:ext cx="2221750" cy="1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758200" y="387645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Image taken from : https://mungingdata.wordpress.com/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Sequence based embeddings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184900" cy="20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Unsupervised protein language models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Language models on a dictionary of size </a:t>
            </a:r>
            <a:r>
              <a:rPr lang="fr" b="1"/>
              <a:t>20</a:t>
            </a:r>
            <a:r>
              <a:rPr lang="fr"/>
              <a:t> (number of amino acids).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Pre-trained on a Masked Language Modeling (MLM) objective.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Use the embeddings (along with other features) for the downstream classification task. (No extra fine tuning)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046" y="1990721"/>
            <a:ext cx="2476375" cy="18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6109425" y="3909925"/>
            <a:ext cx="22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alibri"/>
                <a:ea typeface="Calibri"/>
                <a:cs typeface="Calibri"/>
                <a:sym typeface="Calibri"/>
              </a:rPr>
              <a:t>Figure from Towards Data science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Macintosh PowerPoint</Application>
  <PresentationFormat>Affichage à l'écran (16:9)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Nunito</vt:lpstr>
      <vt:lpstr>Calibri</vt:lpstr>
      <vt:lpstr>Shift</vt:lpstr>
      <vt:lpstr>Cellular Component Ontology Prediction</vt:lpstr>
      <vt:lpstr>Contents</vt:lpstr>
      <vt:lpstr>Contents</vt:lpstr>
      <vt:lpstr>Introduction</vt:lpstr>
      <vt:lpstr>Our pipeline</vt:lpstr>
      <vt:lpstr>Some computational details</vt:lpstr>
      <vt:lpstr>Contents</vt:lpstr>
      <vt:lpstr>Sequence based embeddings</vt:lpstr>
      <vt:lpstr>Sequence based embeddings</vt:lpstr>
      <vt:lpstr>Sequence based embeddings</vt:lpstr>
      <vt:lpstr>Sequence based embeddings</vt:lpstr>
      <vt:lpstr>Contents</vt:lpstr>
      <vt:lpstr>Structure based embeddings</vt:lpstr>
      <vt:lpstr>Structure based embeddings</vt:lpstr>
      <vt:lpstr>Structure based embeddings</vt:lpstr>
      <vt:lpstr>Structure based embeddings</vt:lpstr>
      <vt:lpstr>Structure based embeddings</vt:lpstr>
      <vt:lpstr>Contents</vt:lpstr>
      <vt:lpstr>Final classification</vt:lpstr>
      <vt:lpstr>Feature selection</vt:lpstr>
      <vt:lpstr>Conclusion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Component Ontology Prediction</dc:title>
  <cp:lastModifiedBy>Jérémie Dentan</cp:lastModifiedBy>
  <cp:revision>1</cp:revision>
  <dcterms:modified xsi:type="dcterms:W3CDTF">2023-01-25T13:26:41Z</dcterms:modified>
</cp:coreProperties>
</file>