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DB6"/>
    <a:srgbClr val="CC0066"/>
    <a:srgbClr val="E3D5FF"/>
    <a:srgbClr val="CFB7FF"/>
    <a:srgbClr val="C1D0FF"/>
    <a:srgbClr val="6BB2E7"/>
    <a:srgbClr val="FFEFF7"/>
    <a:srgbClr val="FFC9E4"/>
    <a:srgbClr val="FFB3B3"/>
    <a:srgbClr val="FFC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242" autoAdjust="0"/>
  </p:normalViewPr>
  <p:slideViewPr>
    <p:cSldViewPr snapToGrid="0">
      <p:cViewPr varScale="1">
        <p:scale>
          <a:sx n="67" d="100"/>
          <a:sy n="67" d="100"/>
        </p:scale>
        <p:origin x="32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B1A01-457A-4783-8052-A44DDB04AAB2}" type="datetimeFigureOut">
              <a:rPr lang="fr-FR" smtClean="0"/>
              <a:t>06/01/2023</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C6DF3-23E5-4642-8109-EEF84DD58F75}" type="slidenum">
              <a:rPr lang="fr-FR" smtClean="0"/>
              <a:t>‹N°›</a:t>
            </a:fld>
            <a:endParaRPr lang="fr-FR"/>
          </a:p>
        </p:txBody>
      </p:sp>
    </p:spTree>
    <p:extLst>
      <p:ext uri="{BB962C8B-B14F-4D97-AF65-F5344CB8AC3E}">
        <p14:creationId xmlns:p14="http://schemas.microsoft.com/office/powerpoint/2010/main" val="344022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BDC6DF3-23E5-4642-8109-EEF84DD58F75}" type="slidenum">
              <a:rPr lang="fr-FR" smtClean="0"/>
              <a:t>1</a:t>
            </a:fld>
            <a:endParaRPr lang="fr-FR"/>
          </a:p>
        </p:txBody>
      </p:sp>
    </p:spTree>
    <p:extLst>
      <p:ext uri="{BB962C8B-B14F-4D97-AF65-F5344CB8AC3E}">
        <p14:creationId xmlns:p14="http://schemas.microsoft.com/office/powerpoint/2010/main" val="95720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6624819-9269-4E22-996C-0848D3D60DBD}" type="datetimeFigureOut">
              <a:rPr lang="fr-FR" smtClean="0"/>
              <a:t>06/01/2023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50168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24819-9269-4E22-996C-0848D3D60DBD}" type="datetimeFigureOut">
              <a:rPr lang="fr-FR" smtClean="0"/>
              <a:t>06/01/2023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287832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24819-9269-4E22-996C-0848D3D60DBD}" type="datetimeFigureOut">
              <a:rPr lang="fr-FR" smtClean="0"/>
              <a:t>06/01/2023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56964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24819-9269-4E22-996C-0848D3D60DBD}" type="datetimeFigureOut">
              <a:rPr lang="fr-FR" smtClean="0"/>
              <a:t>06/01/2023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89077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6624819-9269-4E22-996C-0848D3D60DBD}" type="datetimeFigureOut">
              <a:rPr lang="fr-FR" smtClean="0"/>
              <a:t>06/01/2023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315099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6624819-9269-4E22-996C-0848D3D60DBD}" type="datetimeFigureOut">
              <a:rPr lang="fr-FR" smtClean="0"/>
              <a:t>06/01/2023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228873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624819-9269-4E22-996C-0848D3D60DBD}" type="datetimeFigureOut">
              <a:rPr lang="fr-FR" smtClean="0"/>
              <a:t>06/01/2023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373587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6624819-9269-4E22-996C-0848D3D60DBD}" type="datetimeFigureOut">
              <a:rPr lang="fr-FR" smtClean="0"/>
              <a:t>06/01/2023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83308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24819-9269-4E22-996C-0848D3D60DBD}" type="datetimeFigureOut">
              <a:rPr lang="fr-FR" smtClean="0"/>
              <a:t>06/01/2023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73936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624819-9269-4E22-996C-0848D3D60DBD}" type="datetimeFigureOut">
              <a:rPr lang="fr-FR" smtClean="0"/>
              <a:t>06/01/2023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6392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6624819-9269-4E22-996C-0848D3D60DBD}" type="datetimeFigureOut">
              <a:rPr lang="fr-FR" smtClean="0"/>
              <a:t>06/01/2023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34820-0398-4FF9-BFDC-D8997AAF2F59}" type="slidenum">
              <a:rPr lang="fr-FR" smtClean="0"/>
              <a:t>‹N°›</a:t>
            </a:fld>
            <a:endParaRPr lang="fr-FR"/>
          </a:p>
        </p:txBody>
      </p:sp>
    </p:spTree>
    <p:extLst>
      <p:ext uri="{BB962C8B-B14F-4D97-AF65-F5344CB8AC3E}">
        <p14:creationId xmlns:p14="http://schemas.microsoft.com/office/powerpoint/2010/main" val="122760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E6624819-9269-4E22-996C-0848D3D60DBD}" type="datetimeFigureOut">
              <a:rPr lang="fr-FR" smtClean="0"/>
              <a:t>06/01/2023</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99D34820-0398-4FF9-BFDC-D8997AAF2F59}" type="slidenum">
              <a:rPr lang="fr-FR" smtClean="0"/>
              <a:t>‹N°›</a:t>
            </a:fld>
            <a:endParaRPr lang="fr-FR"/>
          </a:p>
        </p:txBody>
      </p:sp>
    </p:spTree>
    <p:extLst>
      <p:ext uri="{BB962C8B-B14F-4D97-AF65-F5344CB8AC3E}">
        <p14:creationId xmlns:p14="http://schemas.microsoft.com/office/powerpoint/2010/main" val="3682705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eremie.dentan@live.com" TargetMode="External"/><Relationship Id="rId13"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hyperlink" Target="mailto:alicia.rakotonirainy@gmail.com"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9CB3678-567F-D6D4-A797-5DCD06E9E93B}"/>
              </a:ext>
            </a:extLst>
          </p:cNvPr>
          <p:cNvSpPr/>
          <p:nvPr/>
        </p:nvSpPr>
        <p:spPr>
          <a:xfrm>
            <a:off x="7728" y="0"/>
            <a:ext cx="7559675" cy="2868483"/>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dirty="0"/>
          </a:p>
        </p:txBody>
      </p:sp>
      <p:sp>
        <p:nvSpPr>
          <p:cNvPr id="20" name="Rectangle 19">
            <a:extLst>
              <a:ext uri="{FF2B5EF4-FFF2-40B4-BE49-F238E27FC236}">
                <a16:creationId xmlns:a16="http://schemas.microsoft.com/office/drawing/2014/main" id="{D9E454BC-6896-9AC8-530E-50FECFF43FFA}"/>
              </a:ext>
            </a:extLst>
          </p:cNvPr>
          <p:cNvSpPr/>
          <p:nvPr/>
        </p:nvSpPr>
        <p:spPr>
          <a:xfrm rot="352482">
            <a:off x="6268079" y="1958583"/>
            <a:ext cx="1260136" cy="883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273" name="Rectangle 1272">
            <a:extLst>
              <a:ext uri="{FF2B5EF4-FFF2-40B4-BE49-F238E27FC236}">
                <a16:creationId xmlns:a16="http://schemas.microsoft.com/office/drawing/2014/main" id="{D81D0764-0755-C433-DBED-DFAF23F63CCA}"/>
              </a:ext>
            </a:extLst>
          </p:cNvPr>
          <p:cNvSpPr/>
          <p:nvPr/>
        </p:nvSpPr>
        <p:spPr>
          <a:xfrm>
            <a:off x="2445" y="2197840"/>
            <a:ext cx="1203460" cy="95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7" name="Rectangle 16">
            <a:extLst>
              <a:ext uri="{FF2B5EF4-FFF2-40B4-BE49-F238E27FC236}">
                <a16:creationId xmlns:a16="http://schemas.microsoft.com/office/drawing/2014/main" id="{14F59220-144A-E316-D53E-2F501E2F5485}"/>
              </a:ext>
            </a:extLst>
          </p:cNvPr>
          <p:cNvSpPr/>
          <p:nvPr/>
        </p:nvSpPr>
        <p:spPr>
          <a:xfrm rot="21396153">
            <a:off x="43407" y="1568762"/>
            <a:ext cx="1232997" cy="95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9" name="Rectangle 18">
            <a:extLst>
              <a:ext uri="{FF2B5EF4-FFF2-40B4-BE49-F238E27FC236}">
                <a16:creationId xmlns:a16="http://schemas.microsoft.com/office/drawing/2014/main" id="{F3316245-DB88-1EF1-CD96-85446A89CBB7}"/>
              </a:ext>
            </a:extLst>
          </p:cNvPr>
          <p:cNvSpPr/>
          <p:nvPr/>
        </p:nvSpPr>
        <p:spPr>
          <a:xfrm rot="676049">
            <a:off x="1145502" y="1560348"/>
            <a:ext cx="347563" cy="54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21" name="Rectangle 20">
            <a:extLst>
              <a:ext uri="{FF2B5EF4-FFF2-40B4-BE49-F238E27FC236}">
                <a16:creationId xmlns:a16="http://schemas.microsoft.com/office/drawing/2014/main" id="{92B0F87A-12D2-2395-8099-DD0C66350425}"/>
              </a:ext>
            </a:extLst>
          </p:cNvPr>
          <p:cNvSpPr/>
          <p:nvPr/>
        </p:nvSpPr>
        <p:spPr>
          <a:xfrm rot="20412559">
            <a:off x="2615473" y="1749254"/>
            <a:ext cx="923875" cy="95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23" name="Rectangle 22">
            <a:extLst>
              <a:ext uri="{FF2B5EF4-FFF2-40B4-BE49-F238E27FC236}">
                <a16:creationId xmlns:a16="http://schemas.microsoft.com/office/drawing/2014/main" id="{9A7E4978-9A76-B19C-C83E-95C2A32E0E4D}"/>
              </a:ext>
            </a:extLst>
          </p:cNvPr>
          <p:cNvSpPr/>
          <p:nvPr/>
        </p:nvSpPr>
        <p:spPr>
          <a:xfrm rot="20630403">
            <a:off x="3089276" y="1638163"/>
            <a:ext cx="1238325" cy="717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26" name="Rectangle 25">
            <a:extLst>
              <a:ext uri="{FF2B5EF4-FFF2-40B4-BE49-F238E27FC236}">
                <a16:creationId xmlns:a16="http://schemas.microsoft.com/office/drawing/2014/main" id="{4666B321-1490-C1A5-492C-401C92561660}"/>
              </a:ext>
            </a:extLst>
          </p:cNvPr>
          <p:cNvSpPr/>
          <p:nvPr/>
        </p:nvSpPr>
        <p:spPr>
          <a:xfrm rot="20186226">
            <a:off x="3927579" y="1926171"/>
            <a:ext cx="1433229" cy="95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27" name="Rectangle 26">
            <a:extLst>
              <a:ext uri="{FF2B5EF4-FFF2-40B4-BE49-F238E27FC236}">
                <a16:creationId xmlns:a16="http://schemas.microsoft.com/office/drawing/2014/main" id="{92397E93-E53A-E043-8251-863D3B492EFF}"/>
              </a:ext>
            </a:extLst>
          </p:cNvPr>
          <p:cNvSpPr/>
          <p:nvPr/>
        </p:nvSpPr>
        <p:spPr>
          <a:xfrm rot="1483820">
            <a:off x="4832593" y="1981258"/>
            <a:ext cx="1611758" cy="95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28" name="Rectangle 27">
            <a:extLst>
              <a:ext uri="{FF2B5EF4-FFF2-40B4-BE49-F238E27FC236}">
                <a16:creationId xmlns:a16="http://schemas.microsoft.com/office/drawing/2014/main" id="{985EF848-013A-63D9-C6B5-CF38A9225A95}"/>
              </a:ext>
            </a:extLst>
          </p:cNvPr>
          <p:cNvSpPr/>
          <p:nvPr/>
        </p:nvSpPr>
        <p:spPr>
          <a:xfrm rot="20049921">
            <a:off x="5635733" y="2048910"/>
            <a:ext cx="900350" cy="579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29" name="Rectangle 28">
            <a:extLst>
              <a:ext uri="{FF2B5EF4-FFF2-40B4-BE49-F238E27FC236}">
                <a16:creationId xmlns:a16="http://schemas.microsoft.com/office/drawing/2014/main" id="{0AD947D3-18BD-C239-2D13-31580F46679F}"/>
              </a:ext>
            </a:extLst>
          </p:cNvPr>
          <p:cNvSpPr/>
          <p:nvPr/>
        </p:nvSpPr>
        <p:spPr>
          <a:xfrm>
            <a:off x="10369" y="1664317"/>
            <a:ext cx="2693884" cy="70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32" name="Triangle isocèle 31">
            <a:extLst>
              <a:ext uri="{FF2B5EF4-FFF2-40B4-BE49-F238E27FC236}">
                <a16:creationId xmlns:a16="http://schemas.microsoft.com/office/drawing/2014/main" id="{0D3EE8CF-9731-06CD-0D56-257C85B643B2}"/>
              </a:ext>
            </a:extLst>
          </p:cNvPr>
          <p:cNvSpPr/>
          <p:nvPr/>
        </p:nvSpPr>
        <p:spPr>
          <a:xfrm rot="10800000">
            <a:off x="6386757" y="-9022"/>
            <a:ext cx="752206" cy="1143234"/>
          </a:xfrm>
          <a:prstGeom prst="triangl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F019668B-4813-E1EE-8ADE-3ED79EB3134F}"/>
              </a:ext>
            </a:extLst>
          </p:cNvPr>
          <p:cNvSpPr txBox="1"/>
          <p:nvPr/>
        </p:nvSpPr>
        <p:spPr>
          <a:xfrm>
            <a:off x="182880" y="2178251"/>
            <a:ext cx="7179757" cy="1600438"/>
          </a:xfrm>
          <a:prstGeom prst="rect">
            <a:avLst/>
          </a:prstGeom>
          <a:solidFill>
            <a:srgbClr val="A5D0F1"/>
          </a:solidFill>
          <a:ln w="38100">
            <a:solidFill>
              <a:srgbClr val="2284CF"/>
            </a:solidFill>
          </a:ln>
        </p:spPr>
        <p:txBody>
          <a:bodyPr wrap="square" rtlCol="0">
            <a:spAutoFit/>
          </a:bodyPr>
          <a:lstStyle/>
          <a:p>
            <a:endParaRPr lang="fr-FR" sz="1400" dirty="0"/>
          </a:p>
          <a:p>
            <a:pPr marL="180000" algn="just"/>
            <a:r>
              <a:rPr lang="en-US" sz="1400" dirty="0"/>
              <a:t>A huge part of the </a:t>
            </a:r>
            <a:r>
              <a:rPr lang="en-US" sz="1400" b="1" dirty="0"/>
              <a:t>meaning</a:t>
            </a:r>
            <a:r>
              <a:rPr lang="en-US" sz="1400" dirty="0"/>
              <a:t> of a text </a:t>
            </a:r>
            <a:r>
              <a:rPr lang="en-US" sz="1400" b="1" dirty="0"/>
              <a:t>is not expressed explicitly</a:t>
            </a:r>
            <a:r>
              <a:rPr lang="en-US" sz="1400" dirty="0"/>
              <a:t>, but </a:t>
            </a:r>
          </a:p>
          <a:p>
            <a:pPr marL="180000" algn="just"/>
            <a:r>
              <a:rPr lang="en-US" sz="1400" dirty="0"/>
              <a:t>added to the text by readers through </a:t>
            </a:r>
            <a:r>
              <a:rPr lang="en-US" sz="1400" b="1" dirty="0"/>
              <a:t>inference</a:t>
            </a:r>
            <a:r>
              <a:rPr lang="en-US" sz="1400" dirty="0"/>
              <a:t>.</a:t>
            </a:r>
            <a:endParaRPr lang="fr-FR" sz="1400" dirty="0"/>
          </a:p>
          <a:p>
            <a:endParaRPr lang="fr-FR" sz="1400" dirty="0"/>
          </a:p>
          <a:p>
            <a:endParaRPr lang="fr-FR" sz="1400" dirty="0"/>
          </a:p>
          <a:p>
            <a:endParaRPr lang="fr-FR" sz="1400" dirty="0"/>
          </a:p>
          <a:p>
            <a:endParaRPr lang="fr-FR" sz="1400" dirty="0"/>
          </a:p>
        </p:txBody>
      </p:sp>
      <p:sp>
        <p:nvSpPr>
          <p:cNvPr id="36" name="ZoneTexte 35">
            <a:extLst>
              <a:ext uri="{FF2B5EF4-FFF2-40B4-BE49-F238E27FC236}">
                <a16:creationId xmlns:a16="http://schemas.microsoft.com/office/drawing/2014/main" id="{922E3420-2D87-328E-8E55-0796CFBED5EF}"/>
              </a:ext>
            </a:extLst>
          </p:cNvPr>
          <p:cNvSpPr txBox="1"/>
          <p:nvPr/>
        </p:nvSpPr>
        <p:spPr>
          <a:xfrm>
            <a:off x="323119" y="2063239"/>
            <a:ext cx="2248178" cy="323165"/>
          </a:xfrm>
          <a:prstGeom prst="rect">
            <a:avLst/>
          </a:prstGeom>
          <a:solidFill>
            <a:srgbClr val="2284CF"/>
          </a:solidFill>
        </p:spPr>
        <p:txBody>
          <a:bodyPr wrap="square" rtlCol="0">
            <a:spAutoFit/>
          </a:bodyPr>
          <a:lstStyle/>
          <a:p>
            <a:pPr algn="ctr"/>
            <a:r>
              <a:rPr lang="fr-FR" sz="1500" dirty="0">
                <a:solidFill>
                  <a:schemeClr val="bg1"/>
                </a:solidFill>
                <a:latin typeface="Avenir Next LT Pro Demi" panose="020B0704020202020204" pitchFamily="34" charset="0"/>
              </a:rPr>
              <a:t>TEXTUAL ENTAILMENT</a:t>
            </a:r>
          </a:p>
        </p:txBody>
      </p:sp>
      <p:sp>
        <p:nvSpPr>
          <p:cNvPr id="44" name="Rectangle : avec coins arrondis en diagonale 43">
            <a:extLst>
              <a:ext uri="{FF2B5EF4-FFF2-40B4-BE49-F238E27FC236}">
                <a16:creationId xmlns:a16="http://schemas.microsoft.com/office/drawing/2014/main" id="{777C7512-78D9-A85F-B7BE-1E94DCAC1691}"/>
              </a:ext>
            </a:extLst>
          </p:cNvPr>
          <p:cNvSpPr/>
          <p:nvPr/>
        </p:nvSpPr>
        <p:spPr>
          <a:xfrm>
            <a:off x="2294721" y="2959019"/>
            <a:ext cx="1960651" cy="732020"/>
          </a:xfrm>
          <a:prstGeom prst="round2DiagRect">
            <a:avLst/>
          </a:prstGeom>
          <a:solidFill>
            <a:srgbClr val="22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In </a:t>
            </a:r>
            <a:r>
              <a:rPr lang="en-US" sz="1300" dirty="0" err="1"/>
              <a:t>Moria</a:t>
            </a:r>
            <a:r>
              <a:rPr lang="en-US" sz="1300" dirty="0"/>
              <a:t> you will find the remains of a huge Roman aqueduct.</a:t>
            </a:r>
            <a:endParaRPr lang="fr-FR" sz="1300" dirty="0"/>
          </a:p>
        </p:txBody>
      </p:sp>
      <p:sp>
        <p:nvSpPr>
          <p:cNvPr id="46" name="Flèche : droite 45">
            <a:extLst>
              <a:ext uri="{FF2B5EF4-FFF2-40B4-BE49-F238E27FC236}">
                <a16:creationId xmlns:a16="http://schemas.microsoft.com/office/drawing/2014/main" id="{F03A31ED-919E-7F33-F802-96A3CFB7A8D3}"/>
              </a:ext>
            </a:extLst>
          </p:cNvPr>
          <p:cNvSpPr/>
          <p:nvPr/>
        </p:nvSpPr>
        <p:spPr>
          <a:xfrm>
            <a:off x="4312264" y="3341285"/>
            <a:ext cx="540331" cy="304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2" name="Picture 8">
            <a:extLst>
              <a:ext uri="{FF2B5EF4-FFF2-40B4-BE49-F238E27FC236}">
                <a16:creationId xmlns:a16="http://schemas.microsoft.com/office/drawing/2014/main" id="{4A34C287-0219-76E0-B2C0-19DB22784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863" y="2937748"/>
            <a:ext cx="412352" cy="41235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DE2D14CC-EA93-8BE6-CD77-B20DF8944827}"/>
              </a:ext>
            </a:extLst>
          </p:cNvPr>
          <p:cNvSpPr/>
          <p:nvPr/>
        </p:nvSpPr>
        <p:spPr>
          <a:xfrm>
            <a:off x="189958" y="3961211"/>
            <a:ext cx="7179758" cy="3077133"/>
          </a:xfrm>
          <a:prstGeom prst="rect">
            <a:avLst/>
          </a:prstGeom>
          <a:solidFill>
            <a:srgbClr val="FFF7E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 </a:t>
            </a:r>
          </a:p>
        </p:txBody>
      </p:sp>
      <p:sp>
        <p:nvSpPr>
          <p:cNvPr id="54" name="ZoneTexte 53">
            <a:extLst>
              <a:ext uri="{FF2B5EF4-FFF2-40B4-BE49-F238E27FC236}">
                <a16:creationId xmlns:a16="http://schemas.microsoft.com/office/drawing/2014/main" id="{B16F0E97-AD9E-B0DD-1A59-88D9F84599FE}"/>
              </a:ext>
            </a:extLst>
          </p:cNvPr>
          <p:cNvSpPr txBox="1"/>
          <p:nvPr/>
        </p:nvSpPr>
        <p:spPr>
          <a:xfrm>
            <a:off x="330221" y="3857006"/>
            <a:ext cx="5770979" cy="323165"/>
          </a:xfrm>
          <a:prstGeom prst="rect">
            <a:avLst/>
          </a:prstGeom>
          <a:solidFill>
            <a:schemeClr val="accent2"/>
          </a:solidFill>
        </p:spPr>
        <p:txBody>
          <a:bodyPr wrap="square" rtlCol="0">
            <a:spAutoFit/>
          </a:bodyPr>
          <a:lstStyle/>
          <a:p>
            <a:pPr algn="ctr"/>
            <a:r>
              <a:rPr lang="fr-FR" sz="1500" dirty="0">
                <a:solidFill>
                  <a:schemeClr val="bg1"/>
                </a:solidFill>
                <a:latin typeface="Avenir Next LT Pro Demi" panose="020B0704020202020204" pitchFamily="34" charset="0"/>
              </a:rPr>
              <a:t>LARGE LANGUAGE MODELS AND FEATURE AUGMENTATION </a:t>
            </a:r>
          </a:p>
        </p:txBody>
      </p:sp>
      <p:sp>
        <p:nvSpPr>
          <p:cNvPr id="1027" name="Rectangle : avec coins arrondis en diagonale 1026">
            <a:extLst>
              <a:ext uri="{FF2B5EF4-FFF2-40B4-BE49-F238E27FC236}">
                <a16:creationId xmlns:a16="http://schemas.microsoft.com/office/drawing/2014/main" id="{63CCC424-ADAD-4D33-B76F-787582C6B8A4}"/>
              </a:ext>
            </a:extLst>
          </p:cNvPr>
          <p:cNvSpPr/>
          <p:nvPr/>
        </p:nvSpPr>
        <p:spPr>
          <a:xfrm>
            <a:off x="5129905" y="4310298"/>
            <a:ext cx="1128552" cy="211761"/>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Sentence 1</a:t>
            </a:r>
            <a:endParaRPr lang="fr-FR" sz="1300" dirty="0"/>
          </a:p>
        </p:txBody>
      </p:sp>
      <p:sp>
        <p:nvSpPr>
          <p:cNvPr id="1029" name="ZoneTexte 1028">
            <a:extLst>
              <a:ext uri="{FF2B5EF4-FFF2-40B4-BE49-F238E27FC236}">
                <a16:creationId xmlns:a16="http://schemas.microsoft.com/office/drawing/2014/main" id="{FC897952-1EB3-B329-B943-66EDCCA945E0}"/>
              </a:ext>
            </a:extLst>
          </p:cNvPr>
          <p:cNvSpPr txBox="1"/>
          <p:nvPr/>
        </p:nvSpPr>
        <p:spPr>
          <a:xfrm>
            <a:off x="5523495" y="4440779"/>
            <a:ext cx="447040" cy="400110"/>
          </a:xfrm>
          <a:prstGeom prst="rect">
            <a:avLst/>
          </a:prstGeom>
          <a:noFill/>
        </p:spPr>
        <p:txBody>
          <a:bodyPr wrap="square" rtlCol="0">
            <a:spAutoFit/>
          </a:bodyPr>
          <a:lstStyle/>
          <a:p>
            <a:r>
              <a:rPr lang="fr-FR" sz="2000" b="1" dirty="0">
                <a:latin typeface="Avenir Next LT Pro" panose="020B0504020202020204" pitchFamily="34" charset="0"/>
              </a:rPr>
              <a:t>+</a:t>
            </a:r>
          </a:p>
        </p:txBody>
      </p:sp>
      <p:pic>
        <p:nvPicPr>
          <p:cNvPr id="1034" name="Picture 10">
            <a:extLst>
              <a:ext uri="{FF2B5EF4-FFF2-40B4-BE49-F238E27FC236}">
                <a16:creationId xmlns:a16="http://schemas.microsoft.com/office/drawing/2014/main" id="{F913F1B3-7965-33BB-81A8-4CD3D946B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7610" y="4485821"/>
            <a:ext cx="3960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5" name="Picture 11">
            <a:extLst>
              <a:ext uri="{FF2B5EF4-FFF2-40B4-BE49-F238E27FC236}">
                <a16:creationId xmlns:a16="http://schemas.microsoft.com/office/drawing/2014/main" id="{310A7DE5-5071-20F8-AC3C-99A7728FB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7610" y="4890975"/>
            <a:ext cx="396000"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cxnSp>
        <p:nvCxnSpPr>
          <p:cNvPr id="1036" name="Connecteur droit 1035">
            <a:extLst>
              <a:ext uri="{FF2B5EF4-FFF2-40B4-BE49-F238E27FC236}">
                <a16:creationId xmlns:a16="http://schemas.microsoft.com/office/drawing/2014/main" id="{0B4E9741-B05E-711F-6BB0-D824E34EE0F1}"/>
              </a:ext>
            </a:extLst>
          </p:cNvPr>
          <p:cNvCxnSpPr>
            <a:cxnSpLocks/>
          </p:cNvCxnSpPr>
          <p:nvPr/>
        </p:nvCxnSpPr>
        <p:spPr>
          <a:xfrm flipV="1">
            <a:off x="6317428" y="4308304"/>
            <a:ext cx="445372" cy="2881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8" name="Connecteur droit 1037">
            <a:extLst>
              <a:ext uri="{FF2B5EF4-FFF2-40B4-BE49-F238E27FC236}">
                <a16:creationId xmlns:a16="http://schemas.microsoft.com/office/drawing/2014/main" id="{B8B60C43-ED4D-141F-996C-0E4CB38C4A91}"/>
              </a:ext>
            </a:extLst>
          </p:cNvPr>
          <p:cNvCxnSpPr>
            <a:cxnSpLocks/>
          </p:cNvCxnSpPr>
          <p:nvPr/>
        </p:nvCxnSpPr>
        <p:spPr>
          <a:xfrm>
            <a:off x="6307868" y="4724336"/>
            <a:ext cx="438576" cy="3023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1" name="Connecteur droit 1040">
            <a:extLst>
              <a:ext uri="{FF2B5EF4-FFF2-40B4-BE49-F238E27FC236}">
                <a16:creationId xmlns:a16="http://schemas.microsoft.com/office/drawing/2014/main" id="{1E78B7A3-F622-1F06-B235-78B3AB8FFE0F}"/>
              </a:ext>
            </a:extLst>
          </p:cNvPr>
          <p:cNvCxnSpPr>
            <a:cxnSpLocks/>
          </p:cNvCxnSpPr>
          <p:nvPr/>
        </p:nvCxnSpPr>
        <p:spPr>
          <a:xfrm flipV="1">
            <a:off x="6337078" y="4659562"/>
            <a:ext cx="409366" cy="16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43" name="Picture 9">
            <a:extLst>
              <a:ext uri="{FF2B5EF4-FFF2-40B4-BE49-F238E27FC236}">
                <a16:creationId xmlns:a16="http://schemas.microsoft.com/office/drawing/2014/main" id="{B1C2415F-A80D-6C37-82D6-2A01CFE01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845" y="4057254"/>
            <a:ext cx="395518" cy="3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1053" name="Rectangle 1052">
            <a:extLst>
              <a:ext uri="{FF2B5EF4-FFF2-40B4-BE49-F238E27FC236}">
                <a16:creationId xmlns:a16="http://schemas.microsoft.com/office/drawing/2014/main" id="{0CE708B7-9052-697D-D556-D8BBFB958D63}"/>
              </a:ext>
            </a:extLst>
          </p:cNvPr>
          <p:cNvSpPr/>
          <p:nvPr/>
        </p:nvSpPr>
        <p:spPr>
          <a:xfrm>
            <a:off x="1102259" y="4313503"/>
            <a:ext cx="1137846" cy="66135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a:solidFill>
                  <a:schemeClr val="tx1"/>
                </a:solidFill>
              </a:rPr>
              <a:t>Large data </a:t>
            </a:r>
            <a:r>
              <a:rPr lang="fr-FR" sz="1300" dirty="0" err="1">
                <a:solidFill>
                  <a:schemeClr val="tx1"/>
                </a:solidFill>
              </a:rPr>
              <a:t>scrapped</a:t>
            </a:r>
            <a:r>
              <a:rPr lang="fr-FR" sz="1300" dirty="0">
                <a:solidFill>
                  <a:schemeClr val="tx1"/>
                </a:solidFill>
              </a:rPr>
              <a:t> on the internet</a:t>
            </a:r>
          </a:p>
        </p:txBody>
      </p:sp>
      <p:sp>
        <p:nvSpPr>
          <p:cNvPr id="1054" name="Rectangle 1053">
            <a:extLst>
              <a:ext uri="{FF2B5EF4-FFF2-40B4-BE49-F238E27FC236}">
                <a16:creationId xmlns:a16="http://schemas.microsoft.com/office/drawing/2014/main" id="{D7B5F38A-B74E-B8FE-6AA2-9AC30A62A5B2}"/>
              </a:ext>
            </a:extLst>
          </p:cNvPr>
          <p:cNvSpPr/>
          <p:nvPr/>
        </p:nvSpPr>
        <p:spPr>
          <a:xfrm>
            <a:off x="2471278" y="4313502"/>
            <a:ext cx="2085041" cy="66135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Several pre-trained </a:t>
            </a:r>
            <a:r>
              <a:rPr lang="en-US" sz="1300" b="1" dirty="0">
                <a:solidFill>
                  <a:schemeClr val="tx1"/>
                </a:solidFill>
              </a:rPr>
              <a:t>attention layers </a:t>
            </a:r>
            <a:r>
              <a:rPr lang="en-US" sz="1300" dirty="0">
                <a:solidFill>
                  <a:schemeClr val="tx1"/>
                </a:solidFill>
              </a:rPr>
              <a:t>+ hundreds of millions of parameters</a:t>
            </a:r>
            <a:endParaRPr lang="fr-FR" sz="1300" dirty="0">
              <a:solidFill>
                <a:schemeClr val="tx1"/>
              </a:solidFill>
            </a:endParaRPr>
          </a:p>
        </p:txBody>
      </p:sp>
      <p:sp>
        <p:nvSpPr>
          <p:cNvPr id="1055" name="ZoneTexte 1054">
            <a:extLst>
              <a:ext uri="{FF2B5EF4-FFF2-40B4-BE49-F238E27FC236}">
                <a16:creationId xmlns:a16="http://schemas.microsoft.com/office/drawing/2014/main" id="{7AA55654-F899-C524-7C87-AE914069983B}"/>
              </a:ext>
            </a:extLst>
          </p:cNvPr>
          <p:cNvSpPr txBox="1"/>
          <p:nvPr/>
        </p:nvSpPr>
        <p:spPr>
          <a:xfrm>
            <a:off x="2181892" y="4439013"/>
            <a:ext cx="447040" cy="400110"/>
          </a:xfrm>
          <a:prstGeom prst="rect">
            <a:avLst/>
          </a:prstGeom>
          <a:noFill/>
        </p:spPr>
        <p:txBody>
          <a:bodyPr wrap="square" rtlCol="0">
            <a:spAutoFit/>
          </a:bodyPr>
          <a:lstStyle/>
          <a:p>
            <a:r>
              <a:rPr lang="fr-FR" sz="2000" b="1" dirty="0">
                <a:latin typeface="Avenir Next LT Pro" panose="020B0504020202020204" pitchFamily="34" charset="0"/>
              </a:rPr>
              <a:t>+</a:t>
            </a:r>
          </a:p>
        </p:txBody>
      </p:sp>
      <p:sp>
        <p:nvSpPr>
          <p:cNvPr id="1056" name="Flèche : droite 1055">
            <a:extLst>
              <a:ext uri="{FF2B5EF4-FFF2-40B4-BE49-F238E27FC236}">
                <a16:creationId xmlns:a16="http://schemas.microsoft.com/office/drawing/2014/main" id="{A67F7122-538C-C96E-4570-B48806F0EC50}"/>
              </a:ext>
            </a:extLst>
          </p:cNvPr>
          <p:cNvSpPr/>
          <p:nvPr/>
        </p:nvSpPr>
        <p:spPr>
          <a:xfrm>
            <a:off x="4634305" y="4503204"/>
            <a:ext cx="447041" cy="304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0" name="Rectangle : avec coins arrondis en diagonale 1059">
            <a:extLst>
              <a:ext uri="{FF2B5EF4-FFF2-40B4-BE49-F238E27FC236}">
                <a16:creationId xmlns:a16="http://schemas.microsoft.com/office/drawing/2014/main" id="{7A2DD634-92D0-E0EB-DB8D-8636EAA4A6BB}"/>
              </a:ext>
            </a:extLst>
          </p:cNvPr>
          <p:cNvSpPr/>
          <p:nvPr/>
        </p:nvSpPr>
        <p:spPr>
          <a:xfrm>
            <a:off x="5119428" y="4757199"/>
            <a:ext cx="1128552" cy="211761"/>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Sentence 2</a:t>
            </a:r>
            <a:endParaRPr lang="fr-FR" sz="1300" dirty="0"/>
          </a:p>
        </p:txBody>
      </p:sp>
      <p:sp>
        <p:nvSpPr>
          <p:cNvPr id="1062" name="ZoneTexte 1061">
            <a:extLst>
              <a:ext uri="{FF2B5EF4-FFF2-40B4-BE49-F238E27FC236}">
                <a16:creationId xmlns:a16="http://schemas.microsoft.com/office/drawing/2014/main" id="{01FBB5EE-9236-3757-4196-6CE5C5F6A94B}"/>
              </a:ext>
            </a:extLst>
          </p:cNvPr>
          <p:cNvSpPr txBox="1"/>
          <p:nvPr/>
        </p:nvSpPr>
        <p:spPr>
          <a:xfrm>
            <a:off x="108702" y="2966464"/>
            <a:ext cx="2256452" cy="738664"/>
          </a:xfrm>
          <a:prstGeom prst="rect">
            <a:avLst/>
          </a:prstGeom>
          <a:noFill/>
        </p:spPr>
        <p:txBody>
          <a:bodyPr wrap="square">
            <a:spAutoFit/>
          </a:bodyPr>
          <a:lstStyle/>
          <a:p>
            <a:pPr algn="ctr"/>
            <a:r>
              <a:rPr lang="fr-FR" sz="1400" dirty="0" err="1"/>
              <a:t>Given</a:t>
            </a:r>
            <a:r>
              <a:rPr lang="fr-FR" sz="1400" dirty="0"/>
              <a:t> 2 </a:t>
            </a:r>
            <a:r>
              <a:rPr lang="fr-FR" sz="1400" dirty="0" err="1"/>
              <a:t>excerpts</a:t>
            </a:r>
            <a:r>
              <a:rPr lang="fr-FR" sz="1400" dirty="0"/>
              <a:t> of </a:t>
            </a:r>
            <a:r>
              <a:rPr lang="fr-FR" sz="1400" dirty="0" err="1"/>
              <a:t>texts</a:t>
            </a:r>
            <a:r>
              <a:rPr lang="fr-FR" sz="1400" dirty="0"/>
              <a:t>, can the </a:t>
            </a:r>
            <a:r>
              <a:rPr lang="fr-FR" sz="1400" dirty="0" err="1"/>
              <a:t>meaning</a:t>
            </a:r>
            <a:r>
              <a:rPr lang="fr-FR" sz="1400" dirty="0"/>
              <a:t> of one </a:t>
            </a:r>
            <a:r>
              <a:rPr lang="fr-FR" sz="1400" dirty="0" err="1"/>
              <a:t>be</a:t>
            </a:r>
            <a:r>
              <a:rPr lang="fr-FR" sz="1400" dirty="0"/>
              <a:t> </a:t>
            </a:r>
            <a:r>
              <a:rPr lang="fr-FR" sz="1400" dirty="0" err="1"/>
              <a:t>inferred</a:t>
            </a:r>
            <a:r>
              <a:rPr lang="fr-FR" sz="1400" dirty="0"/>
              <a:t> </a:t>
            </a:r>
            <a:r>
              <a:rPr lang="fr-FR" sz="1400" dirty="0" err="1"/>
              <a:t>from</a:t>
            </a:r>
            <a:r>
              <a:rPr lang="fr-FR" sz="1400" dirty="0"/>
              <a:t> the </a:t>
            </a:r>
            <a:r>
              <a:rPr lang="fr-FR" sz="1400" dirty="0" err="1"/>
              <a:t>other</a:t>
            </a:r>
            <a:r>
              <a:rPr lang="fr-FR" sz="1400" dirty="0"/>
              <a:t>?</a:t>
            </a:r>
          </a:p>
        </p:txBody>
      </p:sp>
      <p:cxnSp>
        <p:nvCxnSpPr>
          <p:cNvPr id="1065" name="Connecteur droit 1064">
            <a:extLst>
              <a:ext uri="{FF2B5EF4-FFF2-40B4-BE49-F238E27FC236}">
                <a16:creationId xmlns:a16="http://schemas.microsoft.com/office/drawing/2014/main" id="{F5C1339B-7A47-69F1-7FC3-C57791865A30}"/>
              </a:ext>
            </a:extLst>
          </p:cNvPr>
          <p:cNvCxnSpPr>
            <a:cxnSpLocks/>
          </p:cNvCxnSpPr>
          <p:nvPr/>
        </p:nvCxnSpPr>
        <p:spPr>
          <a:xfrm>
            <a:off x="3197201" y="5451972"/>
            <a:ext cx="0" cy="126796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67" name="Connecteur droit 1066">
            <a:extLst>
              <a:ext uri="{FF2B5EF4-FFF2-40B4-BE49-F238E27FC236}">
                <a16:creationId xmlns:a16="http://schemas.microsoft.com/office/drawing/2014/main" id="{50DEAAB0-62C8-0475-4E9B-0C2BE9209BB8}"/>
              </a:ext>
            </a:extLst>
          </p:cNvPr>
          <p:cNvCxnSpPr>
            <a:cxnSpLocks/>
          </p:cNvCxnSpPr>
          <p:nvPr/>
        </p:nvCxnSpPr>
        <p:spPr>
          <a:xfrm>
            <a:off x="556250" y="5145363"/>
            <a:ext cx="613638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4" name="Connecteur droit avec flèche 1073">
            <a:extLst>
              <a:ext uri="{FF2B5EF4-FFF2-40B4-BE49-F238E27FC236}">
                <a16:creationId xmlns:a16="http://schemas.microsoft.com/office/drawing/2014/main" id="{71DD55F2-952F-ABE6-6CFE-B44DE71438A9}"/>
              </a:ext>
            </a:extLst>
          </p:cNvPr>
          <p:cNvCxnSpPr>
            <a:cxnSpLocks/>
          </p:cNvCxnSpPr>
          <p:nvPr/>
        </p:nvCxnSpPr>
        <p:spPr>
          <a:xfrm flipV="1">
            <a:off x="4096566" y="6205420"/>
            <a:ext cx="0" cy="73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6" name="Connecteur droit avec flèche 1075">
            <a:extLst>
              <a:ext uri="{FF2B5EF4-FFF2-40B4-BE49-F238E27FC236}">
                <a16:creationId xmlns:a16="http://schemas.microsoft.com/office/drawing/2014/main" id="{76DAE1D3-6633-1AD5-84A4-7080E24673E4}"/>
              </a:ext>
            </a:extLst>
          </p:cNvPr>
          <p:cNvCxnSpPr>
            <a:cxnSpLocks/>
          </p:cNvCxnSpPr>
          <p:nvPr/>
        </p:nvCxnSpPr>
        <p:spPr>
          <a:xfrm>
            <a:off x="4026833" y="6883617"/>
            <a:ext cx="1248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0" name="Connecteur droit avec flèche 1079">
            <a:extLst>
              <a:ext uri="{FF2B5EF4-FFF2-40B4-BE49-F238E27FC236}">
                <a16:creationId xmlns:a16="http://schemas.microsoft.com/office/drawing/2014/main" id="{A9CC600C-8278-DF51-B22F-67EBAF6476C7}"/>
              </a:ext>
            </a:extLst>
          </p:cNvPr>
          <p:cNvCxnSpPr>
            <a:cxnSpLocks/>
          </p:cNvCxnSpPr>
          <p:nvPr/>
        </p:nvCxnSpPr>
        <p:spPr>
          <a:xfrm flipV="1">
            <a:off x="4096566" y="6714639"/>
            <a:ext cx="1046661" cy="173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1" name="Connecteur droit avec flèche 1080">
            <a:extLst>
              <a:ext uri="{FF2B5EF4-FFF2-40B4-BE49-F238E27FC236}">
                <a16:creationId xmlns:a16="http://schemas.microsoft.com/office/drawing/2014/main" id="{149FBE77-CB64-93EF-5FBD-0622E9154951}"/>
              </a:ext>
            </a:extLst>
          </p:cNvPr>
          <p:cNvCxnSpPr>
            <a:cxnSpLocks/>
          </p:cNvCxnSpPr>
          <p:nvPr/>
        </p:nvCxnSpPr>
        <p:spPr>
          <a:xfrm flipV="1">
            <a:off x="4082379" y="6288525"/>
            <a:ext cx="595640" cy="595092"/>
          </a:xfrm>
          <a:prstGeom prst="straightConnector1">
            <a:avLst/>
          </a:prstGeom>
          <a:ln w="28575">
            <a:solidFill>
              <a:srgbClr val="2284CF"/>
            </a:solidFill>
            <a:tailEnd type="triangle"/>
          </a:ln>
        </p:spPr>
        <p:style>
          <a:lnRef idx="1">
            <a:schemeClr val="accent1"/>
          </a:lnRef>
          <a:fillRef idx="0">
            <a:schemeClr val="accent1"/>
          </a:fillRef>
          <a:effectRef idx="0">
            <a:schemeClr val="accent1"/>
          </a:effectRef>
          <a:fontRef idx="minor">
            <a:schemeClr val="tx1"/>
          </a:fontRef>
        </p:style>
      </p:cxnSp>
      <p:cxnSp>
        <p:nvCxnSpPr>
          <p:cNvPr id="1098" name="Connecteur droit 1097">
            <a:extLst>
              <a:ext uri="{FF2B5EF4-FFF2-40B4-BE49-F238E27FC236}">
                <a16:creationId xmlns:a16="http://schemas.microsoft.com/office/drawing/2014/main" id="{38EA24B2-9667-6B2A-CC2D-CE51740BEB19}"/>
              </a:ext>
            </a:extLst>
          </p:cNvPr>
          <p:cNvCxnSpPr>
            <a:cxnSpLocks/>
          </p:cNvCxnSpPr>
          <p:nvPr/>
        </p:nvCxnSpPr>
        <p:spPr>
          <a:xfrm flipH="1" flipV="1">
            <a:off x="4868163" y="6478227"/>
            <a:ext cx="103977" cy="997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9" name="Connecteur droit 1098">
            <a:extLst>
              <a:ext uri="{FF2B5EF4-FFF2-40B4-BE49-F238E27FC236}">
                <a16:creationId xmlns:a16="http://schemas.microsoft.com/office/drawing/2014/main" id="{6E01A325-0400-900B-4914-B755C175E4B6}"/>
              </a:ext>
            </a:extLst>
          </p:cNvPr>
          <p:cNvCxnSpPr>
            <a:cxnSpLocks/>
          </p:cNvCxnSpPr>
          <p:nvPr/>
        </p:nvCxnSpPr>
        <p:spPr>
          <a:xfrm flipH="1" flipV="1">
            <a:off x="5020563" y="6630627"/>
            <a:ext cx="103977" cy="997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2" name="Connecteur droit avec flèche 1101">
            <a:extLst>
              <a:ext uri="{FF2B5EF4-FFF2-40B4-BE49-F238E27FC236}">
                <a16:creationId xmlns:a16="http://schemas.microsoft.com/office/drawing/2014/main" id="{DF1FDD11-1CE7-09E5-C8ED-50C9173DBF9B}"/>
              </a:ext>
            </a:extLst>
          </p:cNvPr>
          <p:cNvCxnSpPr>
            <a:cxnSpLocks/>
          </p:cNvCxnSpPr>
          <p:nvPr/>
        </p:nvCxnSpPr>
        <p:spPr>
          <a:xfrm flipH="1" flipV="1">
            <a:off x="4671108" y="6288525"/>
            <a:ext cx="150853" cy="1488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5" name="ZoneTexte 1104">
            <a:extLst>
              <a:ext uri="{FF2B5EF4-FFF2-40B4-BE49-F238E27FC236}">
                <a16:creationId xmlns:a16="http://schemas.microsoft.com/office/drawing/2014/main" id="{2DBC93B3-2B2A-D7B2-90FE-EF0346058520}"/>
              </a:ext>
            </a:extLst>
          </p:cNvPr>
          <p:cNvSpPr txBox="1"/>
          <p:nvPr/>
        </p:nvSpPr>
        <p:spPr>
          <a:xfrm rot="2646685">
            <a:off x="4824860" y="6333791"/>
            <a:ext cx="512971" cy="292388"/>
          </a:xfrm>
          <a:prstGeom prst="rect">
            <a:avLst/>
          </a:prstGeom>
          <a:noFill/>
        </p:spPr>
        <p:txBody>
          <a:bodyPr wrap="square" rtlCol="0">
            <a:spAutoFit/>
          </a:bodyPr>
          <a:lstStyle/>
          <a:p>
            <a:r>
              <a:rPr lang="fr-FR" sz="1300" dirty="0">
                <a:solidFill>
                  <a:srgbClr val="FF0000"/>
                </a:solidFill>
              </a:rPr>
              <a:t>Gap</a:t>
            </a:r>
          </a:p>
        </p:txBody>
      </p:sp>
      <p:sp>
        <p:nvSpPr>
          <p:cNvPr id="1106" name="ZoneTexte 1105">
            <a:extLst>
              <a:ext uri="{FF2B5EF4-FFF2-40B4-BE49-F238E27FC236}">
                <a16:creationId xmlns:a16="http://schemas.microsoft.com/office/drawing/2014/main" id="{9EAB1939-7163-3185-DF99-31DAF21F081C}"/>
              </a:ext>
            </a:extLst>
          </p:cNvPr>
          <p:cNvSpPr txBox="1"/>
          <p:nvPr/>
        </p:nvSpPr>
        <p:spPr>
          <a:xfrm rot="18847720">
            <a:off x="3946410" y="6185691"/>
            <a:ext cx="999181" cy="276999"/>
          </a:xfrm>
          <a:prstGeom prst="rect">
            <a:avLst/>
          </a:prstGeom>
          <a:noFill/>
        </p:spPr>
        <p:txBody>
          <a:bodyPr wrap="square" rtlCol="0">
            <a:spAutoFit/>
          </a:bodyPr>
          <a:lstStyle/>
          <a:p>
            <a:r>
              <a:rPr lang="fr-FR" sz="1200" dirty="0">
                <a:solidFill>
                  <a:schemeClr val="accent1"/>
                </a:solidFill>
              </a:rPr>
              <a:t>sentence 1</a:t>
            </a:r>
          </a:p>
        </p:txBody>
      </p:sp>
      <p:sp>
        <p:nvSpPr>
          <p:cNvPr id="1107" name="ZoneTexte 1106">
            <a:extLst>
              <a:ext uri="{FF2B5EF4-FFF2-40B4-BE49-F238E27FC236}">
                <a16:creationId xmlns:a16="http://schemas.microsoft.com/office/drawing/2014/main" id="{3AE9345E-E7E5-672E-A10D-596DACDF0ECB}"/>
              </a:ext>
            </a:extLst>
          </p:cNvPr>
          <p:cNvSpPr txBox="1"/>
          <p:nvPr/>
        </p:nvSpPr>
        <p:spPr>
          <a:xfrm rot="21059173">
            <a:off x="4192155" y="6557578"/>
            <a:ext cx="917450" cy="276999"/>
          </a:xfrm>
          <a:prstGeom prst="rect">
            <a:avLst/>
          </a:prstGeom>
          <a:noFill/>
        </p:spPr>
        <p:txBody>
          <a:bodyPr wrap="square" rtlCol="0">
            <a:spAutoFit/>
          </a:bodyPr>
          <a:lstStyle/>
          <a:p>
            <a:r>
              <a:rPr lang="fr-FR" sz="1200" dirty="0">
                <a:solidFill>
                  <a:srgbClr val="00B050"/>
                </a:solidFill>
              </a:rPr>
              <a:t>sentence 2</a:t>
            </a:r>
          </a:p>
        </p:txBody>
      </p:sp>
      <p:sp>
        <p:nvSpPr>
          <p:cNvPr id="1109" name="ZoneTexte 1108">
            <a:extLst>
              <a:ext uri="{FF2B5EF4-FFF2-40B4-BE49-F238E27FC236}">
                <a16:creationId xmlns:a16="http://schemas.microsoft.com/office/drawing/2014/main" id="{4BABB2B6-480B-B8AC-DDDA-485747D0F27C}"/>
              </a:ext>
            </a:extLst>
          </p:cNvPr>
          <p:cNvSpPr txBox="1"/>
          <p:nvPr/>
        </p:nvSpPr>
        <p:spPr>
          <a:xfrm>
            <a:off x="5211488" y="6211495"/>
            <a:ext cx="2151149" cy="692497"/>
          </a:xfrm>
          <a:prstGeom prst="rect">
            <a:avLst/>
          </a:prstGeom>
          <a:noFill/>
        </p:spPr>
        <p:txBody>
          <a:bodyPr wrap="square" rtlCol="0">
            <a:spAutoFit/>
          </a:bodyPr>
          <a:lstStyle/>
          <a:p>
            <a:r>
              <a:rPr lang="fr-FR" sz="1300" dirty="0" err="1"/>
              <a:t>Cosine</a:t>
            </a:r>
            <a:r>
              <a:rPr lang="fr-FR" sz="1300" dirty="0"/>
              <a:t> </a:t>
            </a:r>
            <a:r>
              <a:rPr lang="fr-FR" sz="1300" dirty="0" err="1"/>
              <a:t>similarity</a:t>
            </a:r>
            <a:r>
              <a:rPr lang="fr-FR" sz="1300" dirty="0"/>
              <a:t> </a:t>
            </a:r>
            <a:r>
              <a:rPr lang="fr-FR" sz="1300" dirty="0" err="1"/>
              <a:t>between</a:t>
            </a:r>
            <a:r>
              <a:rPr lang="fr-FR" sz="1300" dirty="0"/>
              <a:t> :</a:t>
            </a:r>
          </a:p>
          <a:p>
            <a:r>
              <a:rPr lang="fr-FR" sz="1300" dirty="0"/>
              <a:t>- The gap</a:t>
            </a:r>
          </a:p>
          <a:p>
            <a:r>
              <a:rPr lang="fr-FR" sz="1300" dirty="0"/>
              <a:t>- The </a:t>
            </a:r>
            <a:r>
              <a:rPr lang="fr-FR" sz="1300" b="1" dirty="0" err="1"/>
              <a:t>mean</a:t>
            </a:r>
            <a:r>
              <a:rPr lang="fr-FR" sz="1300" b="1" dirty="0"/>
              <a:t> gap of </a:t>
            </a:r>
            <a:r>
              <a:rPr lang="fr-FR" sz="1300" b="1" dirty="0" err="1"/>
              <a:t>each</a:t>
            </a:r>
            <a:r>
              <a:rPr lang="fr-FR" sz="1300" b="1" dirty="0"/>
              <a:t> class</a:t>
            </a:r>
          </a:p>
        </p:txBody>
      </p:sp>
      <p:cxnSp>
        <p:nvCxnSpPr>
          <p:cNvPr id="1132" name="Connecteur droit avec flèche 1131">
            <a:extLst>
              <a:ext uri="{FF2B5EF4-FFF2-40B4-BE49-F238E27FC236}">
                <a16:creationId xmlns:a16="http://schemas.microsoft.com/office/drawing/2014/main" id="{9957FC1B-7E47-9C2D-1AD7-E779DB2FF1AB}"/>
              </a:ext>
            </a:extLst>
          </p:cNvPr>
          <p:cNvCxnSpPr>
            <a:cxnSpLocks/>
          </p:cNvCxnSpPr>
          <p:nvPr/>
        </p:nvCxnSpPr>
        <p:spPr>
          <a:xfrm flipV="1">
            <a:off x="5293426" y="5400110"/>
            <a:ext cx="0" cy="73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3" name="Connecteur droit avec flèche 1132">
            <a:extLst>
              <a:ext uri="{FF2B5EF4-FFF2-40B4-BE49-F238E27FC236}">
                <a16:creationId xmlns:a16="http://schemas.microsoft.com/office/drawing/2014/main" id="{FAC4A012-E9C6-CB59-AF39-6ED2425A2E25}"/>
              </a:ext>
            </a:extLst>
          </p:cNvPr>
          <p:cNvCxnSpPr>
            <a:cxnSpLocks/>
          </p:cNvCxnSpPr>
          <p:nvPr/>
        </p:nvCxnSpPr>
        <p:spPr>
          <a:xfrm>
            <a:off x="5154154" y="6071281"/>
            <a:ext cx="1248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4" name="Connecteur droit avec flèche 1133">
            <a:extLst>
              <a:ext uri="{FF2B5EF4-FFF2-40B4-BE49-F238E27FC236}">
                <a16:creationId xmlns:a16="http://schemas.microsoft.com/office/drawing/2014/main" id="{55065E00-2ABA-43A4-17DC-B5A46D332901}"/>
              </a:ext>
            </a:extLst>
          </p:cNvPr>
          <p:cNvCxnSpPr>
            <a:cxnSpLocks/>
          </p:cNvCxnSpPr>
          <p:nvPr/>
        </p:nvCxnSpPr>
        <p:spPr>
          <a:xfrm flipV="1">
            <a:off x="5293426" y="5903233"/>
            <a:ext cx="1046661" cy="173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5" name="Connecteur droit avec flèche 1134">
            <a:extLst>
              <a:ext uri="{FF2B5EF4-FFF2-40B4-BE49-F238E27FC236}">
                <a16:creationId xmlns:a16="http://schemas.microsoft.com/office/drawing/2014/main" id="{DED89E7D-D2DA-B2C3-8902-26B8070D0D48}"/>
              </a:ext>
            </a:extLst>
          </p:cNvPr>
          <p:cNvCxnSpPr>
            <a:cxnSpLocks/>
          </p:cNvCxnSpPr>
          <p:nvPr/>
        </p:nvCxnSpPr>
        <p:spPr>
          <a:xfrm flipV="1">
            <a:off x="5279239" y="5483215"/>
            <a:ext cx="595640" cy="595092"/>
          </a:xfrm>
          <a:prstGeom prst="straightConnector1">
            <a:avLst/>
          </a:prstGeom>
          <a:ln w="28575">
            <a:solidFill>
              <a:srgbClr val="2284CF"/>
            </a:solidFill>
            <a:tailEnd type="triangle"/>
          </a:ln>
        </p:spPr>
        <p:style>
          <a:lnRef idx="1">
            <a:schemeClr val="accent1"/>
          </a:lnRef>
          <a:fillRef idx="0">
            <a:schemeClr val="accent1"/>
          </a:fillRef>
          <a:effectRef idx="0">
            <a:schemeClr val="accent1"/>
          </a:effectRef>
          <a:fontRef idx="minor">
            <a:schemeClr val="tx1"/>
          </a:fontRef>
        </p:style>
      </p:cxnSp>
      <p:sp>
        <p:nvSpPr>
          <p:cNvPr id="1140" name="ZoneTexte 1139">
            <a:extLst>
              <a:ext uri="{FF2B5EF4-FFF2-40B4-BE49-F238E27FC236}">
                <a16:creationId xmlns:a16="http://schemas.microsoft.com/office/drawing/2014/main" id="{CD2805EA-D13C-26BF-EB19-1264628A981A}"/>
              </a:ext>
            </a:extLst>
          </p:cNvPr>
          <p:cNvSpPr txBox="1"/>
          <p:nvPr/>
        </p:nvSpPr>
        <p:spPr>
          <a:xfrm rot="18847720">
            <a:off x="5151845" y="5388077"/>
            <a:ext cx="999181" cy="276999"/>
          </a:xfrm>
          <a:prstGeom prst="rect">
            <a:avLst/>
          </a:prstGeom>
          <a:noFill/>
        </p:spPr>
        <p:txBody>
          <a:bodyPr wrap="square" rtlCol="0">
            <a:spAutoFit/>
          </a:bodyPr>
          <a:lstStyle/>
          <a:p>
            <a:r>
              <a:rPr lang="fr-FR" sz="1200" dirty="0">
                <a:solidFill>
                  <a:schemeClr val="accent1"/>
                </a:solidFill>
              </a:rPr>
              <a:t>sentence 1</a:t>
            </a:r>
          </a:p>
        </p:txBody>
      </p:sp>
      <p:sp>
        <p:nvSpPr>
          <p:cNvPr id="1141" name="ZoneTexte 1140">
            <a:extLst>
              <a:ext uri="{FF2B5EF4-FFF2-40B4-BE49-F238E27FC236}">
                <a16:creationId xmlns:a16="http://schemas.microsoft.com/office/drawing/2014/main" id="{8147D49E-131D-6FE2-C072-26D09CA9ADF1}"/>
              </a:ext>
            </a:extLst>
          </p:cNvPr>
          <p:cNvSpPr txBox="1"/>
          <p:nvPr/>
        </p:nvSpPr>
        <p:spPr>
          <a:xfrm rot="21059173">
            <a:off x="5428744" y="5733986"/>
            <a:ext cx="917450" cy="276999"/>
          </a:xfrm>
          <a:prstGeom prst="rect">
            <a:avLst/>
          </a:prstGeom>
          <a:noFill/>
        </p:spPr>
        <p:txBody>
          <a:bodyPr wrap="square" rtlCol="0">
            <a:spAutoFit/>
          </a:bodyPr>
          <a:lstStyle/>
          <a:p>
            <a:r>
              <a:rPr lang="fr-FR" sz="1200" dirty="0">
                <a:solidFill>
                  <a:srgbClr val="00B050"/>
                </a:solidFill>
              </a:rPr>
              <a:t>sentence 2</a:t>
            </a:r>
          </a:p>
        </p:txBody>
      </p:sp>
      <p:pic>
        <p:nvPicPr>
          <p:cNvPr id="1146" name="Picture 13">
            <a:extLst>
              <a:ext uri="{FF2B5EF4-FFF2-40B4-BE49-F238E27FC236}">
                <a16:creationId xmlns:a16="http://schemas.microsoft.com/office/drawing/2014/main" id="{696D28E5-AABE-C56B-CB99-5D28F112A0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5991558" y="5419843"/>
            <a:ext cx="358733" cy="358733"/>
          </a:xfrm>
          <a:prstGeom prst="rect">
            <a:avLst/>
          </a:prstGeom>
          <a:noFill/>
          <a:extLst>
            <a:ext uri="{909E8E84-426E-40DD-AFC4-6F175D3DCCD1}">
              <a14:hiddenFill xmlns:a14="http://schemas.microsoft.com/office/drawing/2010/main">
                <a:solidFill>
                  <a:srgbClr val="FFFFFF"/>
                </a:solidFill>
              </a14:hiddenFill>
            </a:ext>
          </a:extLst>
        </p:spPr>
      </p:pic>
      <p:sp>
        <p:nvSpPr>
          <p:cNvPr id="1272" name="ZoneTexte 1271">
            <a:extLst>
              <a:ext uri="{FF2B5EF4-FFF2-40B4-BE49-F238E27FC236}">
                <a16:creationId xmlns:a16="http://schemas.microsoft.com/office/drawing/2014/main" id="{12FAB128-5969-5B02-2117-64FCE16C668D}"/>
              </a:ext>
            </a:extLst>
          </p:cNvPr>
          <p:cNvSpPr txBox="1"/>
          <p:nvPr/>
        </p:nvSpPr>
        <p:spPr>
          <a:xfrm>
            <a:off x="185990" y="950024"/>
            <a:ext cx="5564464" cy="553998"/>
          </a:xfrm>
          <a:prstGeom prst="rect">
            <a:avLst/>
          </a:prstGeom>
          <a:noFill/>
        </p:spPr>
        <p:txBody>
          <a:bodyPr wrap="square">
            <a:spAutoFit/>
          </a:bodyPr>
          <a:lstStyle/>
          <a:p>
            <a:r>
              <a:rPr lang="fr-FR" sz="1500" dirty="0" err="1">
                <a:latin typeface="Avenir Next LT Pro Demi" panose="020B0704020202020204" pitchFamily="34" charset="0"/>
              </a:rPr>
              <a:t>Feature</a:t>
            </a:r>
            <a:r>
              <a:rPr lang="fr-FR" sz="1500" dirty="0">
                <a:latin typeface="Avenir Next LT Pro Demi" panose="020B0704020202020204" pitchFamily="34" charset="0"/>
              </a:rPr>
              <a:t> augmentation in large </a:t>
            </a:r>
            <a:r>
              <a:rPr lang="fr-FR" sz="1500" dirty="0" err="1">
                <a:latin typeface="Avenir Next LT Pro Demi" panose="020B0704020202020204" pitchFamily="34" charset="0"/>
              </a:rPr>
              <a:t>language</a:t>
            </a:r>
            <a:r>
              <a:rPr lang="fr-FR" sz="1500" dirty="0">
                <a:latin typeface="Avenir Next LT Pro Demi" panose="020B0704020202020204" pitchFamily="34" charset="0"/>
              </a:rPr>
              <a:t> </a:t>
            </a:r>
            <a:r>
              <a:rPr lang="fr-FR" sz="1500" dirty="0" err="1">
                <a:latin typeface="Avenir Next LT Pro Demi" panose="020B0704020202020204" pitchFamily="34" charset="0"/>
              </a:rPr>
              <a:t>models</a:t>
            </a:r>
            <a:r>
              <a:rPr lang="fr-FR" sz="1500" dirty="0">
                <a:latin typeface="Avenir Next LT Pro Demi" panose="020B0704020202020204" pitchFamily="34" charset="0"/>
              </a:rPr>
              <a:t> for </a:t>
            </a:r>
            <a:r>
              <a:rPr lang="fr-FR" sz="1500" dirty="0" err="1">
                <a:latin typeface="Avenir Next LT Pro Demi" panose="020B0704020202020204" pitchFamily="34" charset="0"/>
              </a:rPr>
              <a:t>textual</a:t>
            </a:r>
            <a:r>
              <a:rPr lang="fr-FR" sz="1500" dirty="0">
                <a:latin typeface="Avenir Next LT Pro Demi" panose="020B0704020202020204" pitchFamily="34" charset="0"/>
              </a:rPr>
              <a:t> </a:t>
            </a:r>
            <a:r>
              <a:rPr lang="fr-FR" sz="1500" dirty="0" err="1">
                <a:latin typeface="Avenir Next LT Pro Demi" panose="020B0704020202020204" pitchFamily="34" charset="0"/>
              </a:rPr>
              <a:t>entailment</a:t>
            </a:r>
            <a:r>
              <a:rPr lang="fr-FR" sz="1500" dirty="0">
                <a:latin typeface="Avenir Next LT Pro Demi" panose="020B0704020202020204" pitchFamily="34" charset="0"/>
              </a:rPr>
              <a:t> </a:t>
            </a:r>
            <a:r>
              <a:rPr lang="fr-FR" sz="1500" dirty="0" err="1">
                <a:latin typeface="Avenir Next LT Pro Demi" panose="020B0704020202020204" pitchFamily="34" charset="0"/>
              </a:rPr>
              <a:t>detection</a:t>
            </a:r>
            <a:r>
              <a:rPr lang="fr-FR" sz="1500" dirty="0">
                <a:latin typeface="Avenir Next LT Pro Demi" panose="020B0704020202020204" pitchFamily="34" charset="0"/>
              </a:rPr>
              <a:t>.</a:t>
            </a:r>
          </a:p>
        </p:txBody>
      </p:sp>
      <p:sp>
        <p:nvSpPr>
          <p:cNvPr id="1303" name="Rectangle 1302">
            <a:extLst>
              <a:ext uri="{FF2B5EF4-FFF2-40B4-BE49-F238E27FC236}">
                <a16:creationId xmlns:a16="http://schemas.microsoft.com/office/drawing/2014/main" id="{44A28C9A-DE07-3F5C-2E95-926DD0DD47EB}"/>
              </a:ext>
            </a:extLst>
          </p:cNvPr>
          <p:cNvSpPr/>
          <p:nvPr/>
        </p:nvSpPr>
        <p:spPr>
          <a:xfrm>
            <a:off x="189958" y="7201780"/>
            <a:ext cx="5021580" cy="3384000"/>
          </a:xfrm>
          <a:prstGeom prst="rect">
            <a:avLst/>
          </a:prstGeom>
          <a:solidFill>
            <a:srgbClr val="D1FFE6"/>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err="1"/>
              <a:t>with</a:t>
            </a:r>
            <a:endParaRPr lang="fr-FR" dirty="0"/>
          </a:p>
        </p:txBody>
      </p:sp>
      <p:sp>
        <p:nvSpPr>
          <p:cNvPr id="1350" name="Rectangle 1349">
            <a:extLst>
              <a:ext uri="{FF2B5EF4-FFF2-40B4-BE49-F238E27FC236}">
                <a16:creationId xmlns:a16="http://schemas.microsoft.com/office/drawing/2014/main" id="{13403CB6-6C75-2C95-B3B3-F4D60A4C7AF2}"/>
              </a:ext>
            </a:extLst>
          </p:cNvPr>
          <p:cNvSpPr/>
          <p:nvPr/>
        </p:nvSpPr>
        <p:spPr>
          <a:xfrm>
            <a:off x="796875" y="7330195"/>
            <a:ext cx="3515386" cy="826515"/>
          </a:xfrm>
          <a:prstGeom prst="rect">
            <a:avLst/>
          </a:prstGeom>
          <a:solidFill>
            <a:srgbClr val="E3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8" name="ZoneTexte 1147">
            <a:extLst>
              <a:ext uri="{FF2B5EF4-FFF2-40B4-BE49-F238E27FC236}">
                <a16:creationId xmlns:a16="http://schemas.microsoft.com/office/drawing/2014/main" id="{E7B877C8-1D2E-D397-5631-FFD9EB5BC0D1}"/>
              </a:ext>
            </a:extLst>
          </p:cNvPr>
          <p:cNvSpPr txBox="1"/>
          <p:nvPr/>
        </p:nvSpPr>
        <p:spPr>
          <a:xfrm>
            <a:off x="336828" y="7129556"/>
            <a:ext cx="973307" cy="323165"/>
          </a:xfrm>
          <a:prstGeom prst="rect">
            <a:avLst/>
          </a:prstGeom>
          <a:solidFill>
            <a:srgbClr val="00B050"/>
          </a:solidFill>
        </p:spPr>
        <p:txBody>
          <a:bodyPr wrap="square" rtlCol="0">
            <a:spAutoFit/>
          </a:bodyPr>
          <a:lstStyle/>
          <a:p>
            <a:pPr algn="ctr"/>
            <a:r>
              <a:rPr lang="fr-FR" sz="1500" dirty="0">
                <a:solidFill>
                  <a:schemeClr val="bg1"/>
                </a:solidFill>
                <a:latin typeface="Avenir Next LT Pro Demi" panose="020B0704020202020204" pitchFamily="34" charset="0"/>
              </a:rPr>
              <a:t>RESULTS</a:t>
            </a:r>
          </a:p>
        </p:txBody>
      </p:sp>
      <p:sp>
        <p:nvSpPr>
          <p:cNvPr id="1351" name="ZoneTexte 1350">
            <a:extLst>
              <a:ext uri="{FF2B5EF4-FFF2-40B4-BE49-F238E27FC236}">
                <a16:creationId xmlns:a16="http://schemas.microsoft.com/office/drawing/2014/main" id="{8B35CECF-9A40-6A24-FF3A-5E458026F5AB}"/>
              </a:ext>
            </a:extLst>
          </p:cNvPr>
          <p:cNvSpPr txBox="1"/>
          <p:nvPr/>
        </p:nvSpPr>
        <p:spPr>
          <a:xfrm>
            <a:off x="1318828" y="7344027"/>
            <a:ext cx="2354395" cy="296120"/>
          </a:xfrm>
          <a:prstGeom prst="rect">
            <a:avLst/>
          </a:prstGeom>
          <a:noFill/>
        </p:spPr>
        <p:txBody>
          <a:bodyPr wrap="square" rtlCol="0">
            <a:spAutoFit/>
          </a:bodyPr>
          <a:lstStyle/>
          <a:p>
            <a:r>
              <a:rPr lang="fr-FR" sz="1300" dirty="0" err="1"/>
              <a:t>Accuracy</a:t>
            </a:r>
            <a:r>
              <a:rPr lang="fr-FR" sz="1300" dirty="0"/>
              <a:t> </a:t>
            </a:r>
            <a:r>
              <a:rPr lang="fr-FR" sz="1300" dirty="0" err="1"/>
              <a:t>with</a:t>
            </a:r>
            <a:r>
              <a:rPr lang="fr-FR" sz="1300" dirty="0"/>
              <a:t> </a:t>
            </a:r>
            <a:r>
              <a:rPr lang="fr-FR" sz="1300" b="1" dirty="0"/>
              <a:t>BERT </a:t>
            </a:r>
            <a:r>
              <a:rPr lang="fr-FR" sz="1300" b="1" dirty="0" err="1"/>
              <a:t>only</a:t>
            </a:r>
            <a:r>
              <a:rPr lang="fr-FR" sz="1300" b="1" dirty="0"/>
              <a:t>: 0.60</a:t>
            </a:r>
          </a:p>
        </p:txBody>
      </p:sp>
      <p:sp>
        <p:nvSpPr>
          <p:cNvPr id="1352" name="Rectangle 1351">
            <a:extLst>
              <a:ext uri="{FF2B5EF4-FFF2-40B4-BE49-F238E27FC236}">
                <a16:creationId xmlns:a16="http://schemas.microsoft.com/office/drawing/2014/main" id="{6800915E-D740-2D44-9A61-2772BFBCDF4F}"/>
              </a:ext>
            </a:extLst>
          </p:cNvPr>
          <p:cNvSpPr/>
          <p:nvPr/>
        </p:nvSpPr>
        <p:spPr>
          <a:xfrm rot="21418219">
            <a:off x="1486028" y="1550263"/>
            <a:ext cx="1396885" cy="462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354" name="Rectangle 1353">
            <a:extLst>
              <a:ext uri="{FF2B5EF4-FFF2-40B4-BE49-F238E27FC236}">
                <a16:creationId xmlns:a16="http://schemas.microsoft.com/office/drawing/2014/main" id="{213305F4-8B48-17EC-7954-816B2B63E8AE}"/>
              </a:ext>
            </a:extLst>
          </p:cNvPr>
          <p:cNvSpPr/>
          <p:nvPr/>
        </p:nvSpPr>
        <p:spPr>
          <a:xfrm rot="1798005">
            <a:off x="4050805" y="1636631"/>
            <a:ext cx="690705" cy="302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353" name="Rectangle 1352">
            <a:extLst>
              <a:ext uri="{FF2B5EF4-FFF2-40B4-BE49-F238E27FC236}">
                <a16:creationId xmlns:a16="http://schemas.microsoft.com/office/drawing/2014/main" id="{EB4C665A-C9C6-F759-8448-DF11407AA18F}"/>
              </a:ext>
            </a:extLst>
          </p:cNvPr>
          <p:cNvSpPr/>
          <p:nvPr/>
        </p:nvSpPr>
        <p:spPr>
          <a:xfrm rot="569551">
            <a:off x="2772818" y="1576982"/>
            <a:ext cx="848767" cy="453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37" name="ZoneTexte 36">
            <a:extLst>
              <a:ext uri="{FF2B5EF4-FFF2-40B4-BE49-F238E27FC236}">
                <a16:creationId xmlns:a16="http://schemas.microsoft.com/office/drawing/2014/main" id="{085D9D2E-5881-F6AA-2F0C-BA000A4C7306}"/>
              </a:ext>
            </a:extLst>
          </p:cNvPr>
          <p:cNvSpPr txBox="1"/>
          <p:nvPr/>
        </p:nvSpPr>
        <p:spPr>
          <a:xfrm>
            <a:off x="127425" y="1537410"/>
            <a:ext cx="6045009" cy="523220"/>
          </a:xfrm>
          <a:prstGeom prst="rect">
            <a:avLst/>
          </a:prstGeom>
          <a:noFill/>
        </p:spPr>
        <p:txBody>
          <a:bodyPr wrap="square" rtlCol="0">
            <a:spAutoFit/>
          </a:bodyPr>
          <a:lstStyle/>
          <a:p>
            <a:r>
              <a:rPr lang="fr-FR" sz="1400" dirty="0"/>
              <a:t>Jérémie Dentan – Ecole Polytechnique, MVA (</a:t>
            </a:r>
            <a:r>
              <a:rPr lang="fr-FR" sz="1400" dirty="0">
                <a:hlinkClick r:id="rId8"/>
              </a:rPr>
              <a:t>jeremie.dentan@live.com</a:t>
            </a:r>
            <a:r>
              <a:rPr lang="fr-FR" sz="1400" dirty="0"/>
              <a:t>)</a:t>
            </a:r>
          </a:p>
          <a:p>
            <a:r>
              <a:rPr lang="fr-FR" sz="1400" dirty="0"/>
              <a:t>Alicia Rakotonirainy – CentraleSupélec (</a:t>
            </a:r>
            <a:r>
              <a:rPr lang="fr-FR" sz="1400" dirty="0">
                <a:hlinkClick r:id="rId9"/>
              </a:rPr>
              <a:t>alicia.rakotonirainy@gmail.com</a:t>
            </a:r>
            <a:r>
              <a:rPr lang="fr-FR" sz="1400" dirty="0"/>
              <a:t>) </a:t>
            </a:r>
          </a:p>
        </p:txBody>
      </p:sp>
      <p:sp>
        <p:nvSpPr>
          <p:cNvPr id="1356" name="Rectangle 1355">
            <a:extLst>
              <a:ext uri="{FF2B5EF4-FFF2-40B4-BE49-F238E27FC236}">
                <a16:creationId xmlns:a16="http://schemas.microsoft.com/office/drawing/2014/main" id="{FA7D11F3-E914-F46E-C9C7-65FB4F4E2648}"/>
              </a:ext>
            </a:extLst>
          </p:cNvPr>
          <p:cNvSpPr/>
          <p:nvPr/>
        </p:nvSpPr>
        <p:spPr>
          <a:xfrm>
            <a:off x="7406703" y="2133808"/>
            <a:ext cx="153080" cy="95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5"/>
          </a:p>
        </p:txBody>
      </p:sp>
      <p:sp>
        <p:nvSpPr>
          <p:cNvPr id="1358" name="ZoneTexte 1357">
            <a:extLst>
              <a:ext uri="{FF2B5EF4-FFF2-40B4-BE49-F238E27FC236}">
                <a16:creationId xmlns:a16="http://schemas.microsoft.com/office/drawing/2014/main" id="{AFE7FF9A-8CDA-9DC8-EA06-2D3AE5A48BC6}"/>
              </a:ext>
            </a:extLst>
          </p:cNvPr>
          <p:cNvSpPr txBox="1"/>
          <p:nvPr/>
        </p:nvSpPr>
        <p:spPr>
          <a:xfrm>
            <a:off x="247208" y="10268580"/>
            <a:ext cx="2345167" cy="307777"/>
          </a:xfrm>
          <a:prstGeom prst="rect">
            <a:avLst/>
          </a:prstGeom>
          <a:noFill/>
        </p:spPr>
        <p:txBody>
          <a:bodyPr wrap="square">
            <a:spAutoFit/>
          </a:bodyPr>
          <a:lstStyle/>
          <a:p>
            <a:r>
              <a:rPr lang="fr-FR" sz="1400" dirty="0" err="1"/>
              <a:t>Whole</a:t>
            </a:r>
            <a:r>
              <a:rPr lang="fr-FR" sz="1400" dirty="0"/>
              <a:t> model </a:t>
            </a:r>
            <a:r>
              <a:rPr lang="fr-FR" sz="1400" dirty="0" err="1"/>
              <a:t>accuracy</a:t>
            </a:r>
            <a:r>
              <a:rPr lang="fr-FR" sz="1400" dirty="0"/>
              <a:t> : 0.63</a:t>
            </a:r>
          </a:p>
        </p:txBody>
      </p:sp>
      <p:pic>
        <p:nvPicPr>
          <p:cNvPr id="1359" name="Picture 15">
            <a:extLst>
              <a:ext uri="{FF2B5EF4-FFF2-40B4-BE49-F238E27FC236}">
                <a16:creationId xmlns:a16="http://schemas.microsoft.com/office/drawing/2014/main" id="{574C4F77-31F9-8454-64C0-483A15F566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955" y="10268906"/>
            <a:ext cx="272604" cy="272604"/>
          </a:xfrm>
          <a:prstGeom prst="rect">
            <a:avLst/>
          </a:prstGeom>
          <a:noFill/>
          <a:extLst>
            <a:ext uri="{909E8E84-426E-40DD-AFC4-6F175D3DCCD1}">
              <a14:hiddenFill xmlns:a14="http://schemas.microsoft.com/office/drawing/2010/main">
                <a:solidFill>
                  <a:srgbClr val="FFFFFF"/>
                </a:solidFill>
              </a14:hiddenFill>
            </a:ext>
          </a:extLst>
        </p:spPr>
      </p:pic>
      <p:sp>
        <p:nvSpPr>
          <p:cNvPr id="1361" name="Ellipse 1360">
            <a:extLst>
              <a:ext uri="{FF2B5EF4-FFF2-40B4-BE49-F238E27FC236}">
                <a16:creationId xmlns:a16="http://schemas.microsoft.com/office/drawing/2014/main" id="{2F74E8CB-7FA1-BFAE-8F48-DD9D93A5BA6E}"/>
              </a:ext>
            </a:extLst>
          </p:cNvPr>
          <p:cNvSpPr/>
          <p:nvPr/>
        </p:nvSpPr>
        <p:spPr>
          <a:xfrm>
            <a:off x="2836474" y="10314180"/>
            <a:ext cx="1301452" cy="226050"/>
          </a:xfrm>
          <a:prstGeom prst="ellipse">
            <a:avLst/>
          </a:prstGeom>
          <a:solidFill>
            <a:srgbClr val="FF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0" name="ZoneTexte 1359">
            <a:extLst>
              <a:ext uri="{FF2B5EF4-FFF2-40B4-BE49-F238E27FC236}">
                <a16:creationId xmlns:a16="http://schemas.microsoft.com/office/drawing/2014/main" id="{79816569-9D24-52AF-F344-C51D2B9E6B9A}"/>
              </a:ext>
            </a:extLst>
          </p:cNvPr>
          <p:cNvSpPr txBox="1"/>
          <p:nvPr/>
        </p:nvSpPr>
        <p:spPr>
          <a:xfrm>
            <a:off x="2852324" y="10274581"/>
            <a:ext cx="1395534" cy="307777"/>
          </a:xfrm>
          <a:prstGeom prst="rect">
            <a:avLst/>
          </a:prstGeom>
          <a:noFill/>
        </p:spPr>
        <p:txBody>
          <a:bodyPr wrap="square" rtlCol="0">
            <a:spAutoFit/>
          </a:bodyPr>
          <a:lstStyle/>
          <a:p>
            <a:r>
              <a:rPr lang="fr-FR" sz="1400" b="1" dirty="0">
                <a:solidFill>
                  <a:srgbClr val="FF0000"/>
                </a:solidFill>
              </a:rPr>
              <a:t>+3% </a:t>
            </a:r>
            <a:r>
              <a:rPr lang="fr-FR" sz="1400" b="1" dirty="0" err="1">
                <a:solidFill>
                  <a:srgbClr val="FF0000"/>
                </a:solidFill>
              </a:rPr>
              <a:t>accuracy</a:t>
            </a:r>
            <a:r>
              <a:rPr lang="fr-FR" sz="1400" b="1" dirty="0">
                <a:solidFill>
                  <a:srgbClr val="FF0000"/>
                </a:solidFill>
              </a:rPr>
              <a:t>!</a:t>
            </a:r>
          </a:p>
        </p:txBody>
      </p:sp>
      <p:sp>
        <p:nvSpPr>
          <p:cNvPr id="1406" name="Rectangle 1405">
            <a:extLst>
              <a:ext uri="{FF2B5EF4-FFF2-40B4-BE49-F238E27FC236}">
                <a16:creationId xmlns:a16="http://schemas.microsoft.com/office/drawing/2014/main" id="{60B21F4F-4215-E03D-E6E2-13810B87E106}"/>
              </a:ext>
            </a:extLst>
          </p:cNvPr>
          <p:cNvSpPr/>
          <p:nvPr/>
        </p:nvSpPr>
        <p:spPr>
          <a:xfrm>
            <a:off x="5352196" y="7196940"/>
            <a:ext cx="2017519" cy="3384000"/>
          </a:xfrm>
          <a:prstGeom prst="rect">
            <a:avLst/>
          </a:prstGeom>
          <a:solidFill>
            <a:srgbClr val="FFEFF7"/>
          </a:solidFill>
          <a:ln w="381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07" name="ZoneTexte 1406">
            <a:extLst>
              <a:ext uri="{FF2B5EF4-FFF2-40B4-BE49-F238E27FC236}">
                <a16:creationId xmlns:a16="http://schemas.microsoft.com/office/drawing/2014/main" id="{C15E5B61-2A66-D695-061D-28445EFF00B1}"/>
              </a:ext>
            </a:extLst>
          </p:cNvPr>
          <p:cNvSpPr txBox="1"/>
          <p:nvPr/>
        </p:nvSpPr>
        <p:spPr>
          <a:xfrm>
            <a:off x="5492390" y="7124434"/>
            <a:ext cx="1450976" cy="323165"/>
          </a:xfrm>
          <a:prstGeom prst="rect">
            <a:avLst/>
          </a:prstGeom>
          <a:solidFill>
            <a:srgbClr val="CC0066"/>
          </a:solidFill>
        </p:spPr>
        <p:txBody>
          <a:bodyPr wrap="square" rtlCol="0">
            <a:spAutoFit/>
          </a:bodyPr>
          <a:lstStyle/>
          <a:p>
            <a:pPr algn="ctr"/>
            <a:r>
              <a:rPr lang="fr-FR" sz="1500" dirty="0">
                <a:solidFill>
                  <a:schemeClr val="bg1"/>
                </a:solidFill>
                <a:latin typeface="Avenir Next LT Pro Demi" panose="020B0704020202020204" pitchFamily="34" charset="0"/>
              </a:rPr>
              <a:t>DISCUSSION</a:t>
            </a:r>
          </a:p>
        </p:txBody>
      </p:sp>
      <p:sp>
        <p:nvSpPr>
          <p:cNvPr id="1409" name="ZoneTexte 1408">
            <a:extLst>
              <a:ext uri="{FF2B5EF4-FFF2-40B4-BE49-F238E27FC236}">
                <a16:creationId xmlns:a16="http://schemas.microsoft.com/office/drawing/2014/main" id="{2D094345-FDBD-5FAE-3E9F-7CF862CDBA23}"/>
              </a:ext>
            </a:extLst>
          </p:cNvPr>
          <p:cNvSpPr txBox="1"/>
          <p:nvPr/>
        </p:nvSpPr>
        <p:spPr>
          <a:xfrm>
            <a:off x="5360890" y="7549385"/>
            <a:ext cx="1984333" cy="2677656"/>
          </a:xfrm>
          <a:prstGeom prst="rect">
            <a:avLst/>
          </a:prstGeom>
          <a:noFill/>
        </p:spPr>
        <p:txBody>
          <a:bodyPr wrap="square">
            <a:spAutoFit/>
          </a:bodyPr>
          <a:lstStyle/>
          <a:p>
            <a:pPr algn="just"/>
            <a:r>
              <a:rPr lang="en-US" sz="1400" dirty="0"/>
              <a:t>The classification accuracy remains surprisingly low, even after using different embedding models. However, we have achieved to show that adding our new features significantly increases performance, with negligible additional computation time.</a:t>
            </a:r>
            <a:endParaRPr lang="fr-FR" sz="1400" dirty="0"/>
          </a:p>
        </p:txBody>
      </p:sp>
      <p:sp>
        <p:nvSpPr>
          <p:cNvPr id="2" name="ZoneTexte 1">
            <a:extLst>
              <a:ext uri="{FF2B5EF4-FFF2-40B4-BE49-F238E27FC236}">
                <a16:creationId xmlns:a16="http://schemas.microsoft.com/office/drawing/2014/main" id="{8A503894-0E16-A7D2-FFC9-78ECC93C13DA}"/>
              </a:ext>
            </a:extLst>
          </p:cNvPr>
          <p:cNvSpPr txBox="1"/>
          <p:nvPr/>
        </p:nvSpPr>
        <p:spPr>
          <a:xfrm>
            <a:off x="249363" y="9803823"/>
            <a:ext cx="4008739" cy="523220"/>
          </a:xfrm>
          <a:prstGeom prst="rect">
            <a:avLst/>
          </a:prstGeom>
          <a:noFill/>
        </p:spPr>
        <p:txBody>
          <a:bodyPr wrap="square" rtlCol="0">
            <a:spAutoFit/>
          </a:bodyPr>
          <a:lstStyle/>
          <a:p>
            <a:r>
              <a:rPr lang="fr-FR" sz="1400" dirty="0"/>
              <a:t>BERT training time: 90min</a:t>
            </a:r>
          </a:p>
          <a:p>
            <a:r>
              <a:rPr lang="fr-FR" sz="1400" dirty="0"/>
              <a:t>New </a:t>
            </a:r>
            <a:r>
              <a:rPr lang="fr-FR" sz="1400" dirty="0" err="1"/>
              <a:t>features</a:t>
            </a:r>
            <a:r>
              <a:rPr lang="fr-FR" sz="1400" dirty="0"/>
              <a:t> computation time + </a:t>
            </a:r>
            <a:r>
              <a:rPr lang="fr-FR" sz="1400" dirty="0" err="1"/>
              <a:t>XGBoost</a:t>
            </a:r>
            <a:r>
              <a:rPr lang="fr-FR" sz="1400" dirty="0"/>
              <a:t>: 2.3min</a:t>
            </a:r>
          </a:p>
        </p:txBody>
      </p:sp>
      <p:sp>
        <p:nvSpPr>
          <p:cNvPr id="4" name="ZoneTexte 3">
            <a:extLst>
              <a:ext uri="{FF2B5EF4-FFF2-40B4-BE49-F238E27FC236}">
                <a16:creationId xmlns:a16="http://schemas.microsoft.com/office/drawing/2014/main" id="{DEEB40E1-93E2-59B6-DE52-6E09B645F277}"/>
              </a:ext>
            </a:extLst>
          </p:cNvPr>
          <p:cNvSpPr txBox="1"/>
          <p:nvPr/>
        </p:nvSpPr>
        <p:spPr>
          <a:xfrm>
            <a:off x="250220" y="4286272"/>
            <a:ext cx="1262974" cy="738664"/>
          </a:xfrm>
          <a:prstGeom prst="rect">
            <a:avLst/>
          </a:prstGeom>
          <a:noFill/>
        </p:spPr>
        <p:txBody>
          <a:bodyPr wrap="square" rtlCol="0">
            <a:spAutoFit/>
          </a:bodyPr>
          <a:lstStyle/>
          <a:p>
            <a:r>
              <a:rPr lang="fr-FR" sz="1400" b="1" dirty="0"/>
              <a:t>Large </a:t>
            </a:r>
            <a:r>
              <a:rPr lang="fr-FR" sz="1400" b="1" dirty="0" err="1"/>
              <a:t>Language</a:t>
            </a:r>
            <a:r>
              <a:rPr lang="fr-FR" sz="1400" b="1" dirty="0"/>
              <a:t> </a:t>
            </a:r>
            <a:r>
              <a:rPr lang="fr-FR" sz="1400" b="1" dirty="0" err="1"/>
              <a:t>Models</a:t>
            </a:r>
            <a:r>
              <a:rPr lang="fr-FR" sz="1400" b="1" dirty="0"/>
              <a:t> :</a:t>
            </a:r>
          </a:p>
        </p:txBody>
      </p:sp>
      <p:sp>
        <p:nvSpPr>
          <p:cNvPr id="5" name="ZoneTexte 4">
            <a:extLst>
              <a:ext uri="{FF2B5EF4-FFF2-40B4-BE49-F238E27FC236}">
                <a16:creationId xmlns:a16="http://schemas.microsoft.com/office/drawing/2014/main" id="{47D31690-EE79-5E17-30A2-6AD009C96274}"/>
              </a:ext>
            </a:extLst>
          </p:cNvPr>
          <p:cNvSpPr txBox="1"/>
          <p:nvPr/>
        </p:nvSpPr>
        <p:spPr>
          <a:xfrm>
            <a:off x="3256955" y="5188221"/>
            <a:ext cx="1964582" cy="307777"/>
          </a:xfrm>
          <a:prstGeom prst="rect">
            <a:avLst/>
          </a:prstGeom>
          <a:noFill/>
        </p:spPr>
        <p:txBody>
          <a:bodyPr wrap="square" rtlCol="0">
            <a:spAutoFit/>
          </a:bodyPr>
          <a:lstStyle/>
          <a:p>
            <a:r>
              <a:rPr lang="fr-FR" sz="1400" b="1" dirty="0" err="1"/>
              <a:t>Feature</a:t>
            </a:r>
            <a:r>
              <a:rPr lang="fr-FR" sz="1400" b="1" dirty="0"/>
              <a:t> augmentation :</a:t>
            </a:r>
          </a:p>
        </p:txBody>
      </p:sp>
      <p:sp>
        <p:nvSpPr>
          <p:cNvPr id="7" name="Rectangle : coins arrondis 6">
            <a:extLst>
              <a:ext uri="{FF2B5EF4-FFF2-40B4-BE49-F238E27FC236}">
                <a16:creationId xmlns:a16="http://schemas.microsoft.com/office/drawing/2014/main" id="{1A539BA7-4F75-B607-0BD4-B96E4FB887B1}"/>
              </a:ext>
            </a:extLst>
          </p:cNvPr>
          <p:cNvSpPr/>
          <p:nvPr/>
        </p:nvSpPr>
        <p:spPr>
          <a:xfrm>
            <a:off x="3341734" y="5614182"/>
            <a:ext cx="1670555" cy="28276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err="1">
                <a:solidFill>
                  <a:schemeClr val="bg1"/>
                </a:solidFill>
              </a:rPr>
              <a:t>cosine</a:t>
            </a:r>
            <a:r>
              <a:rPr lang="fr-FR" sz="1300" dirty="0">
                <a:solidFill>
                  <a:schemeClr val="bg1"/>
                </a:solidFill>
              </a:rPr>
              <a:t> </a:t>
            </a:r>
            <a:r>
              <a:rPr lang="fr-FR" sz="1300" dirty="0" err="1">
                <a:solidFill>
                  <a:schemeClr val="bg1"/>
                </a:solidFill>
              </a:rPr>
              <a:t>similarity</a:t>
            </a:r>
            <a:endParaRPr lang="fr-FR" sz="1300" dirty="0">
              <a:solidFill>
                <a:schemeClr val="bg1"/>
              </a:solidFill>
            </a:endParaRPr>
          </a:p>
        </p:txBody>
      </p:sp>
      <p:sp>
        <p:nvSpPr>
          <p:cNvPr id="8" name="Rectangle : coins arrondis 7">
            <a:extLst>
              <a:ext uri="{FF2B5EF4-FFF2-40B4-BE49-F238E27FC236}">
                <a16:creationId xmlns:a16="http://schemas.microsoft.com/office/drawing/2014/main" id="{DCB70B8B-FC5D-5503-8F86-D619BBA24EE0}"/>
              </a:ext>
            </a:extLst>
          </p:cNvPr>
          <p:cNvSpPr/>
          <p:nvPr/>
        </p:nvSpPr>
        <p:spPr>
          <a:xfrm>
            <a:off x="3337744" y="6247008"/>
            <a:ext cx="568720" cy="305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a:solidFill>
                  <a:schemeClr val="bg1"/>
                </a:solidFill>
              </a:rPr>
              <a:t>gap</a:t>
            </a:r>
          </a:p>
        </p:txBody>
      </p:sp>
      <p:sp>
        <p:nvSpPr>
          <p:cNvPr id="10" name="Triangle isocèle 9">
            <a:extLst>
              <a:ext uri="{FF2B5EF4-FFF2-40B4-BE49-F238E27FC236}">
                <a16:creationId xmlns:a16="http://schemas.microsoft.com/office/drawing/2014/main" id="{18E8BB0C-AFEA-DC07-1E90-C8E7C62DC0A2}"/>
              </a:ext>
            </a:extLst>
          </p:cNvPr>
          <p:cNvSpPr/>
          <p:nvPr/>
        </p:nvSpPr>
        <p:spPr>
          <a:xfrm rot="5400000">
            <a:off x="257180" y="12059"/>
            <a:ext cx="678329" cy="1203730"/>
          </a:xfrm>
          <a:prstGeom prst="triangle">
            <a:avLst/>
          </a:prstGeom>
          <a:solidFill>
            <a:srgbClr val="6BB2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159CCACC-B3B1-6593-02DD-3C5FBBC52E67}"/>
              </a:ext>
            </a:extLst>
          </p:cNvPr>
          <p:cNvSpPr/>
          <p:nvPr/>
        </p:nvSpPr>
        <p:spPr>
          <a:xfrm rot="1688993">
            <a:off x="149727" y="617950"/>
            <a:ext cx="182682" cy="476905"/>
          </a:xfrm>
          <a:prstGeom prst="rect">
            <a:avLst/>
          </a:prstGeom>
          <a:solidFill>
            <a:srgbClr val="6BB2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863E675D-9336-B72D-FD93-75717FA2C116}"/>
              </a:ext>
            </a:extLst>
          </p:cNvPr>
          <p:cNvSpPr txBox="1"/>
          <p:nvPr/>
        </p:nvSpPr>
        <p:spPr>
          <a:xfrm>
            <a:off x="156129" y="-17700"/>
            <a:ext cx="5564464" cy="677108"/>
          </a:xfrm>
          <a:prstGeom prst="rect">
            <a:avLst/>
          </a:prstGeom>
          <a:noFill/>
          <a:effectLst>
            <a:outerShdw blurRad="50800" dist="50800" dir="5400000" sx="2000" sy="2000" algn="ctr" rotWithShape="0">
              <a:srgbClr val="000000">
                <a:alpha val="43137"/>
              </a:srgbClr>
            </a:outerShdw>
          </a:effectLst>
        </p:spPr>
        <p:txBody>
          <a:bodyPr wrap="square" rtlCol="0">
            <a:spAutoFit/>
          </a:bodyPr>
          <a:lstStyle/>
          <a:p>
            <a:r>
              <a:rPr lang="fr-FR" sz="3800" dirty="0">
                <a:latin typeface="Avenir Next LT Pro Demi" panose="020B0704020202020204" pitchFamily="34" charset="0"/>
              </a:rPr>
              <a:t>BEYOND OUR</a:t>
            </a:r>
            <a:endParaRPr lang="fr-FR" sz="1500" dirty="0">
              <a:latin typeface="Avenir Next LT Pro Demi" panose="020B0704020202020204" pitchFamily="34" charset="0"/>
            </a:endParaRPr>
          </a:p>
        </p:txBody>
      </p:sp>
      <p:sp>
        <p:nvSpPr>
          <p:cNvPr id="1270" name="ZoneTexte 1269">
            <a:extLst>
              <a:ext uri="{FF2B5EF4-FFF2-40B4-BE49-F238E27FC236}">
                <a16:creationId xmlns:a16="http://schemas.microsoft.com/office/drawing/2014/main" id="{0EB51ED2-D0B5-D6A0-972D-2DBD3862BF70}"/>
              </a:ext>
            </a:extLst>
          </p:cNvPr>
          <p:cNvSpPr txBox="1"/>
          <p:nvPr/>
        </p:nvSpPr>
        <p:spPr>
          <a:xfrm>
            <a:off x="796875" y="417232"/>
            <a:ext cx="6352765" cy="677108"/>
          </a:xfrm>
          <a:prstGeom prst="rect">
            <a:avLst/>
          </a:prstGeom>
          <a:noFill/>
        </p:spPr>
        <p:txBody>
          <a:bodyPr wrap="square" rtlCol="0">
            <a:spAutoFit/>
          </a:bodyPr>
          <a:lstStyle/>
          <a:p>
            <a:r>
              <a:rPr lang="fr-FR" sz="3800" dirty="0">
                <a:latin typeface="Avenir Next LT Pro Demi" panose="020B0704020202020204" pitchFamily="34" charset="0"/>
              </a:rPr>
              <a:t>CONTRADICTIONS</a:t>
            </a:r>
          </a:p>
        </p:txBody>
      </p:sp>
      <p:sp>
        <p:nvSpPr>
          <p:cNvPr id="31" name="Triangle isocèle 30">
            <a:extLst>
              <a:ext uri="{FF2B5EF4-FFF2-40B4-BE49-F238E27FC236}">
                <a16:creationId xmlns:a16="http://schemas.microsoft.com/office/drawing/2014/main" id="{B1107DD1-3569-CFA7-E330-4FA50AE9EDE9}"/>
              </a:ext>
            </a:extLst>
          </p:cNvPr>
          <p:cNvSpPr/>
          <p:nvPr/>
        </p:nvSpPr>
        <p:spPr>
          <a:xfrm rot="10800000">
            <a:off x="5914638" y="-1836"/>
            <a:ext cx="895592" cy="1977538"/>
          </a:xfrm>
          <a:prstGeom prst="triangl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6DA8CD0D-0305-35DA-0DD4-B55EECF53B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1055" y="-128016"/>
            <a:ext cx="1622486" cy="3478116"/>
          </a:xfrm>
          <a:prstGeom prst="rect">
            <a:avLst/>
          </a:prstGeom>
        </p:spPr>
      </p:pic>
      <p:sp>
        <p:nvSpPr>
          <p:cNvPr id="45" name="Rectangle : avec coins arrondis en diagonale 44">
            <a:extLst>
              <a:ext uri="{FF2B5EF4-FFF2-40B4-BE49-F238E27FC236}">
                <a16:creationId xmlns:a16="http://schemas.microsoft.com/office/drawing/2014/main" id="{C7F12740-A0FE-05B5-CE01-9CCA9033ED7E}"/>
              </a:ext>
            </a:extLst>
          </p:cNvPr>
          <p:cNvSpPr/>
          <p:nvPr/>
        </p:nvSpPr>
        <p:spPr>
          <a:xfrm>
            <a:off x="4888043" y="2952923"/>
            <a:ext cx="1622486" cy="732020"/>
          </a:xfrm>
          <a:prstGeom prst="round2DiagRect">
            <a:avLst/>
          </a:prstGeom>
          <a:solidFill>
            <a:srgbClr val="228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There is something special to see in the village of </a:t>
            </a:r>
            <a:r>
              <a:rPr lang="en-US" sz="1300" dirty="0" err="1"/>
              <a:t>Moria</a:t>
            </a:r>
            <a:r>
              <a:rPr lang="en-US" sz="1300" dirty="0"/>
              <a:t>.</a:t>
            </a:r>
            <a:endParaRPr lang="fr-FR" sz="1300" dirty="0"/>
          </a:p>
        </p:txBody>
      </p:sp>
      <p:sp>
        <p:nvSpPr>
          <p:cNvPr id="1424" name="Rectangle : coins arrondis 1423">
            <a:extLst>
              <a:ext uri="{FF2B5EF4-FFF2-40B4-BE49-F238E27FC236}">
                <a16:creationId xmlns:a16="http://schemas.microsoft.com/office/drawing/2014/main" id="{F552B18E-2BC3-94DB-0662-035FEFEBF70B}"/>
              </a:ext>
            </a:extLst>
          </p:cNvPr>
          <p:cNvSpPr/>
          <p:nvPr/>
        </p:nvSpPr>
        <p:spPr>
          <a:xfrm>
            <a:off x="380727" y="7655928"/>
            <a:ext cx="279269" cy="215634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00" dirty="0">
                <a:solidFill>
                  <a:sysClr val="windowText" lastClr="000000"/>
                </a:solidFill>
              </a:rPr>
              <a:t>Sentences pairs</a:t>
            </a:r>
          </a:p>
        </p:txBody>
      </p:sp>
      <p:sp>
        <p:nvSpPr>
          <p:cNvPr id="1425" name="Rectangle : coins arrondis 1424">
            <a:extLst>
              <a:ext uri="{FF2B5EF4-FFF2-40B4-BE49-F238E27FC236}">
                <a16:creationId xmlns:a16="http://schemas.microsoft.com/office/drawing/2014/main" id="{8FB82CE4-3509-AAE1-FE9A-3A866E87C4B1}"/>
              </a:ext>
            </a:extLst>
          </p:cNvPr>
          <p:cNvSpPr/>
          <p:nvPr/>
        </p:nvSpPr>
        <p:spPr>
          <a:xfrm>
            <a:off x="888264" y="7655928"/>
            <a:ext cx="3354396" cy="415627"/>
          </a:xfrm>
          <a:prstGeom prst="roundRect">
            <a:avLst/>
          </a:prstGeom>
          <a:solidFill>
            <a:srgbClr val="FF6D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rPr>
              <a:t>BERT</a:t>
            </a:r>
          </a:p>
        </p:txBody>
      </p:sp>
      <p:sp>
        <p:nvSpPr>
          <p:cNvPr id="1426" name="Rectangle : coins arrondis 1425">
            <a:extLst>
              <a:ext uri="{FF2B5EF4-FFF2-40B4-BE49-F238E27FC236}">
                <a16:creationId xmlns:a16="http://schemas.microsoft.com/office/drawing/2014/main" id="{486C1A8E-37F2-6551-2FAF-568F64659512}"/>
              </a:ext>
            </a:extLst>
          </p:cNvPr>
          <p:cNvSpPr/>
          <p:nvPr/>
        </p:nvSpPr>
        <p:spPr>
          <a:xfrm>
            <a:off x="888264" y="8236167"/>
            <a:ext cx="820325" cy="415627"/>
          </a:xfrm>
          <a:prstGeom prst="roundRect">
            <a:avLst/>
          </a:prstGeom>
          <a:solidFill>
            <a:srgbClr val="FF6D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ysClr val="windowText" lastClr="000000"/>
                </a:solidFill>
              </a:rPr>
              <a:t>distiluse</a:t>
            </a:r>
            <a:endParaRPr lang="en-US" sz="1300" dirty="0">
              <a:solidFill>
                <a:sysClr val="windowText" lastClr="000000"/>
              </a:solidFill>
            </a:endParaRPr>
          </a:p>
        </p:txBody>
      </p:sp>
      <p:sp>
        <p:nvSpPr>
          <p:cNvPr id="1427" name="Rectangle : coins arrondis 1426">
            <a:extLst>
              <a:ext uri="{FF2B5EF4-FFF2-40B4-BE49-F238E27FC236}">
                <a16:creationId xmlns:a16="http://schemas.microsoft.com/office/drawing/2014/main" id="{179AE503-C33A-D98F-0CB6-FF3118EC8DF4}"/>
              </a:ext>
            </a:extLst>
          </p:cNvPr>
          <p:cNvSpPr/>
          <p:nvPr/>
        </p:nvSpPr>
        <p:spPr>
          <a:xfrm>
            <a:off x="888265" y="8816406"/>
            <a:ext cx="820324" cy="415627"/>
          </a:xfrm>
          <a:prstGeom prst="roundRect">
            <a:avLst/>
          </a:prstGeom>
          <a:solidFill>
            <a:srgbClr val="FF6D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rPr>
              <a:t>paraph-</a:t>
            </a:r>
            <a:r>
              <a:rPr lang="en-US" sz="1300" dirty="0" err="1">
                <a:solidFill>
                  <a:sysClr val="windowText" lastClr="000000"/>
                </a:solidFill>
              </a:rPr>
              <a:t>MiniLM</a:t>
            </a:r>
            <a:endParaRPr lang="en-US" sz="1300" dirty="0">
              <a:solidFill>
                <a:sysClr val="windowText" lastClr="000000"/>
              </a:solidFill>
            </a:endParaRPr>
          </a:p>
        </p:txBody>
      </p:sp>
      <p:sp>
        <p:nvSpPr>
          <p:cNvPr id="1428" name="Rectangle : coins arrondis 1427">
            <a:extLst>
              <a:ext uri="{FF2B5EF4-FFF2-40B4-BE49-F238E27FC236}">
                <a16:creationId xmlns:a16="http://schemas.microsoft.com/office/drawing/2014/main" id="{716A01F6-15F3-A200-9B4D-39687452EF69}"/>
              </a:ext>
            </a:extLst>
          </p:cNvPr>
          <p:cNvSpPr/>
          <p:nvPr/>
        </p:nvSpPr>
        <p:spPr>
          <a:xfrm>
            <a:off x="888265" y="9396645"/>
            <a:ext cx="820324" cy="415627"/>
          </a:xfrm>
          <a:prstGeom prst="roundRect">
            <a:avLst/>
          </a:prstGeom>
          <a:solidFill>
            <a:srgbClr val="FF6D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rPr>
              <a:t>paraph-</a:t>
            </a:r>
            <a:r>
              <a:rPr lang="en-US" sz="1300" dirty="0" err="1">
                <a:solidFill>
                  <a:sysClr val="windowText" lastClr="000000"/>
                </a:solidFill>
              </a:rPr>
              <a:t>mpnet</a:t>
            </a:r>
            <a:endParaRPr lang="en-US" sz="1300" dirty="0">
              <a:solidFill>
                <a:sysClr val="windowText" lastClr="000000"/>
              </a:solidFill>
            </a:endParaRPr>
          </a:p>
        </p:txBody>
      </p:sp>
      <p:cxnSp>
        <p:nvCxnSpPr>
          <p:cNvPr id="1429" name="Connecteur droit avec flèche 1428">
            <a:extLst>
              <a:ext uri="{FF2B5EF4-FFF2-40B4-BE49-F238E27FC236}">
                <a16:creationId xmlns:a16="http://schemas.microsoft.com/office/drawing/2014/main" id="{35320337-CDA2-B56E-848D-1D7C852D67F3}"/>
              </a:ext>
            </a:extLst>
          </p:cNvPr>
          <p:cNvCxnSpPr>
            <a:cxnSpLocks/>
            <a:stCxn id="1424" idx="3"/>
          </p:cNvCxnSpPr>
          <p:nvPr/>
        </p:nvCxnSpPr>
        <p:spPr>
          <a:xfrm>
            <a:off x="659996" y="8734100"/>
            <a:ext cx="1080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0" name="Connecteur droit 1429">
            <a:extLst>
              <a:ext uri="{FF2B5EF4-FFF2-40B4-BE49-F238E27FC236}">
                <a16:creationId xmlns:a16="http://schemas.microsoft.com/office/drawing/2014/main" id="{F9FBB408-0351-04D3-18B4-2A9369919C1D}"/>
              </a:ext>
            </a:extLst>
          </p:cNvPr>
          <p:cNvCxnSpPr>
            <a:cxnSpLocks/>
          </p:cNvCxnSpPr>
          <p:nvPr/>
        </p:nvCxnSpPr>
        <p:spPr>
          <a:xfrm>
            <a:off x="771876" y="7863742"/>
            <a:ext cx="0" cy="176588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1" name="Connecteur droit avec flèche 1430">
            <a:extLst>
              <a:ext uri="{FF2B5EF4-FFF2-40B4-BE49-F238E27FC236}">
                <a16:creationId xmlns:a16="http://schemas.microsoft.com/office/drawing/2014/main" id="{12126222-2FC4-9500-B49A-AA7BEFFE764B}"/>
              </a:ext>
            </a:extLst>
          </p:cNvPr>
          <p:cNvCxnSpPr>
            <a:cxnSpLocks/>
          </p:cNvCxnSpPr>
          <p:nvPr/>
        </p:nvCxnSpPr>
        <p:spPr>
          <a:xfrm>
            <a:off x="777126" y="7863742"/>
            <a:ext cx="1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2" name="Connecteur droit avec flèche 1431">
            <a:extLst>
              <a:ext uri="{FF2B5EF4-FFF2-40B4-BE49-F238E27FC236}">
                <a16:creationId xmlns:a16="http://schemas.microsoft.com/office/drawing/2014/main" id="{7041E5E2-FF11-2F30-377E-ACCBDEC3BC3D}"/>
              </a:ext>
            </a:extLst>
          </p:cNvPr>
          <p:cNvCxnSpPr>
            <a:cxnSpLocks/>
          </p:cNvCxnSpPr>
          <p:nvPr/>
        </p:nvCxnSpPr>
        <p:spPr>
          <a:xfrm>
            <a:off x="777126" y="8452370"/>
            <a:ext cx="1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3" name="Connecteur droit avec flèche 1432">
            <a:extLst>
              <a:ext uri="{FF2B5EF4-FFF2-40B4-BE49-F238E27FC236}">
                <a16:creationId xmlns:a16="http://schemas.microsoft.com/office/drawing/2014/main" id="{23C2C639-62C1-A629-6A28-7EF0FB1AC624}"/>
              </a:ext>
            </a:extLst>
          </p:cNvPr>
          <p:cNvCxnSpPr>
            <a:cxnSpLocks/>
          </p:cNvCxnSpPr>
          <p:nvPr/>
        </p:nvCxnSpPr>
        <p:spPr>
          <a:xfrm>
            <a:off x="777126" y="9040998"/>
            <a:ext cx="1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4" name="Connecteur droit avec flèche 1433">
            <a:extLst>
              <a:ext uri="{FF2B5EF4-FFF2-40B4-BE49-F238E27FC236}">
                <a16:creationId xmlns:a16="http://schemas.microsoft.com/office/drawing/2014/main" id="{98B46018-65D0-01A4-3A1A-1D3B2928A972}"/>
              </a:ext>
            </a:extLst>
          </p:cNvPr>
          <p:cNvCxnSpPr>
            <a:cxnSpLocks/>
          </p:cNvCxnSpPr>
          <p:nvPr/>
        </p:nvCxnSpPr>
        <p:spPr>
          <a:xfrm>
            <a:off x="777126" y="9629626"/>
            <a:ext cx="10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5" name="Connecteur droit avec flèche 1434">
            <a:extLst>
              <a:ext uri="{FF2B5EF4-FFF2-40B4-BE49-F238E27FC236}">
                <a16:creationId xmlns:a16="http://schemas.microsoft.com/office/drawing/2014/main" id="{7945E731-38E7-F953-A784-33D287E0AB95}"/>
              </a:ext>
            </a:extLst>
          </p:cNvPr>
          <p:cNvCxnSpPr>
            <a:cxnSpLocks/>
          </p:cNvCxnSpPr>
          <p:nvPr/>
        </p:nvCxnSpPr>
        <p:spPr>
          <a:xfrm>
            <a:off x="1708032" y="8457574"/>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6" name="Connecteur droit avec flèche 1435">
            <a:extLst>
              <a:ext uri="{FF2B5EF4-FFF2-40B4-BE49-F238E27FC236}">
                <a16:creationId xmlns:a16="http://schemas.microsoft.com/office/drawing/2014/main" id="{12DC75F8-E628-E430-9E84-0149B10FF9B2}"/>
              </a:ext>
            </a:extLst>
          </p:cNvPr>
          <p:cNvCxnSpPr>
            <a:cxnSpLocks/>
          </p:cNvCxnSpPr>
          <p:nvPr/>
        </p:nvCxnSpPr>
        <p:spPr>
          <a:xfrm>
            <a:off x="1708032" y="9034628"/>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7" name="Connecteur droit avec flèche 1436">
            <a:extLst>
              <a:ext uri="{FF2B5EF4-FFF2-40B4-BE49-F238E27FC236}">
                <a16:creationId xmlns:a16="http://schemas.microsoft.com/office/drawing/2014/main" id="{1106965D-87EE-4ED1-1675-EAE8F6EC550A}"/>
              </a:ext>
            </a:extLst>
          </p:cNvPr>
          <p:cNvCxnSpPr>
            <a:cxnSpLocks/>
          </p:cNvCxnSpPr>
          <p:nvPr/>
        </p:nvCxnSpPr>
        <p:spPr>
          <a:xfrm>
            <a:off x="1708032" y="9617469"/>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8" name="Connecteur droit avec flèche 1437">
            <a:extLst>
              <a:ext uri="{FF2B5EF4-FFF2-40B4-BE49-F238E27FC236}">
                <a16:creationId xmlns:a16="http://schemas.microsoft.com/office/drawing/2014/main" id="{5C56060B-06AD-4083-05A8-14518853CB32}"/>
              </a:ext>
            </a:extLst>
          </p:cNvPr>
          <p:cNvCxnSpPr>
            <a:cxnSpLocks/>
          </p:cNvCxnSpPr>
          <p:nvPr/>
        </p:nvCxnSpPr>
        <p:spPr>
          <a:xfrm>
            <a:off x="2977916" y="8457574"/>
            <a:ext cx="140808"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9" name="Connecteur droit avec flèche 1438">
            <a:extLst>
              <a:ext uri="{FF2B5EF4-FFF2-40B4-BE49-F238E27FC236}">
                <a16:creationId xmlns:a16="http://schemas.microsoft.com/office/drawing/2014/main" id="{7F15C683-C298-BBBA-2D37-B14FDC4B7364}"/>
              </a:ext>
            </a:extLst>
          </p:cNvPr>
          <p:cNvCxnSpPr>
            <a:cxnSpLocks/>
          </p:cNvCxnSpPr>
          <p:nvPr/>
        </p:nvCxnSpPr>
        <p:spPr>
          <a:xfrm>
            <a:off x="2977916" y="9034628"/>
            <a:ext cx="140808"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40" name="Connecteur droit avec flèche 1439">
            <a:extLst>
              <a:ext uri="{FF2B5EF4-FFF2-40B4-BE49-F238E27FC236}">
                <a16:creationId xmlns:a16="http://schemas.microsoft.com/office/drawing/2014/main" id="{70F357AA-C7D5-B576-FD9F-4EDF146C3FEC}"/>
              </a:ext>
            </a:extLst>
          </p:cNvPr>
          <p:cNvCxnSpPr>
            <a:cxnSpLocks/>
          </p:cNvCxnSpPr>
          <p:nvPr/>
        </p:nvCxnSpPr>
        <p:spPr>
          <a:xfrm>
            <a:off x="2977916" y="9617469"/>
            <a:ext cx="140808"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41" name="Rectangle : coins arrondis 1440">
            <a:extLst>
              <a:ext uri="{FF2B5EF4-FFF2-40B4-BE49-F238E27FC236}">
                <a16:creationId xmlns:a16="http://schemas.microsoft.com/office/drawing/2014/main" id="{009B5F33-CC29-E409-0C9E-961A850DC7D5}"/>
              </a:ext>
            </a:extLst>
          </p:cNvPr>
          <p:cNvSpPr/>
          <p:nvPr/>
        </p:nvSpPr>
        <p:spPr>
          <a:xfrm>
            <a:off x="1852032" y="8241371"/>
            <a:ext cx="1133593" cy="415627"/>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rPr>
              <a:t>embeddings</a:t>
            </a:r>
          </a:p>
        </p:txBody>
      </p:sp>
      <p:sp>
        <p:nvSpPr>
          <p:cNvPr id="1442" name="Rectangle : coins arrondis 1441">
            <a:extLst>
              <a:ext uri="{FF2B5EF4-FFF2-40B4-BE49-F238E27FC236}">
                <a16:creationId xmlns:a16="http://schemas.microsoft.com/office/drawing/2014/main" id="{D49D8FC1-D7E6-E797-642B-0587AD2215AB}"/>
              </a:ext>
            </a:extLst>
          </p:cNvPr>
          <p:cNvSpPr/>
          <p:nvPr/>
        </p:nvSpPr>
        <p:spPr>
          <a:xfrm>
            <a:off x="1852032" y="8821610"/>
            <a:ext cx="1133593" cy="415627"/>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rPr>
              <a:t>embeddings</a:t>
            </a:r>
          </a:p>
        </p:txBody>
      </p:sp>
      <p:sp>
        <p:nvSpPr>
          <p:cNvPr id="1443" name="Rectangle : coins arrondis 1442">
            <a:extLst>
              <a:ext uri="{FF2B5EF4-FFF2-40B4-BE49-F238E27FC236}">
                <a16:creationId xmlns:a16="http://schemas.microsoft.com/office/drawing/2014/main" id="{6EFF4D7F-EB19-C2D8-86B5-DED31D72CC5A}"/>
              </a:ext>
            </a:extLst>
          </p:cNvPr>
          <p:cNvSpPr/>
          <p:nvPr/>
        </p:nvSpPr>
        <p:spPr>
          <a:xfrm>
            <a:off x="1852032" y="9401849"/>
            <a:ext cx="1133593" cy="415627"/>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rPr>
              <a:t>embeddings</a:t>
            </a:r>
          </a:p>
        </p:txBody>
      </p:sp>
      <p:pic>
        <p:nvPicPr>
          <p:cNvPr id="1444" name="Graphique 1443" descr="Base de données avec un remplissage uni">
            <a:extLst>
              <a:ext uri="{FF2B5EF4-FFF2-40B4-BE49-F238E27FC236}">
                <a16:creationId xmlns:a16="http://schemas.microsoft.com/office/drawing/2014/main" id="{3CEEF097-8BFE-03D4-4BDE-60E9A69DF6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2620" y="7490801"/>
            <a:ext cx="330254" cy="330254"/>
          </a:xfrm>
          <a:prstGeom prst="rect">
            <a:avLst/>
          </a:prstGeom>
        </p:spPr>
      </p:pic>
      <p:sp>
        <p:nvSpPr>
          <p:cNvPr id="1445" name="Rectangle : coins arrondis 1444">
            <a:extLst>
              <a:ext uri="{FF2B5EF4-FFF2-40B4-BE49-F238E27FC236}">
                <a16:creationId xmlns:a16="http://schemas.microsoft.com/office/drawing/2014/main" id="{FF8F5D87-C397-A58E-2DAC-66D8C5EB1C5D}"/>
              </a:ext>
            </a:extLst>
          </p:cNvPr>
          <p:cNvSpPr/>
          <p:nvPr/>
        </p:nvSpPr>
        <p:spPr>
          <a:xfrm>
            <a:off x="3240931" y="8223608"/>
            <a:ext cx="1013151" cy="18410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300" dirty="0">
                <a:solidFill>
                  <a:sysClr val="windowText" lastClr="000000"/>
                </a:solidFill>
              </a:rPr>
              <a:t>cosine sim</a:t>
            </a:r>
          </a:p>
        </p:txBody>
      </p:sp>
      <p:sp>
        <p:nvSpPr>
          <p:cNvPr id="1446" name="Rectangle : coins arrondis 1445">
            <a:extLst>
              <a:ext uri="{FF2B5EF4-FFF2-40B4-BE49-F238E27FC236}">
                <a16:creationId xmlns:a16="http://schemas.microsoft.com/office/drawing/2014/main" id="{E84B9139-9B27-625E-6453-1CAA4AF3C39F}"/>
              </a:ext>
            </a:extLst>
          </p:cNvPr>
          <p:cNvSpPr/>
          <p:nvPr/>
        </p:nvSpPr>
        <p:spPr>
          <a:xfrm>
            <a:off x="3240932" y="8482444"/>
            <a:ext cx="1009348" cy="169350"/>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300" dirty="0">
                <a:solidFill>
                  <a:sysClr val="windowText" lastClr="000000"/>
                </a:solidFill>
              </a:rPr>
              <a:t>gap</a:t>
            </a:r>
          </a:p>
        </p:txBody>
      </p:sp>
      <p:cxnSp>
        <p:nvCxnSpPr>
          <p:cNvPr id="1447" name="Connecteur droit 1446">
            <a:extLst>
              <a:ext uri="{FF2B5EF4-FFF2-40B4-BE49-F238E27FC236}">
                <a16:creationId xmlns:a16="http://schemas.microsoft.com/office/drawing/2014/main" id="{5B7EEBA1-6B4A-F9CD-B90A-8D7EADC14787}"/>
              </a:ext>
            </a:extLst>
          </p:cNvPr>
          <p:cNvCxnSpPr>
            <a:cxnSpLocks/>
          </p:cNvCxnSpPr>
          <p:nvPr/>
        </p:nvCxnSpPr>
        <p:spPr>
          <a:xfrm>
            <a:off x="3084253" y="8332181"/>
            <a:ext cx="0" cy="23921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48" name="Connecteur droit avec flèche 1447">
            <a:extLst>
              <a:ext uri="{FF2B5EF4-FFF2-40B4-BE49-F238E27FC236}">
                <a16:creationId xmlns:a16="http://schemas.microsoft.com/office/drawing/2014/main" id="{FCE6DA42-A6ED-267C-6E75-D2D3FCB9A7A1}"/>
              </a:ext>
            </a:extLst>
          </p:cNvPr>
          <p:cNvCxnSpPr>
            <a:cxnSpLocks/>
          </p:cNvCxnSpPr>
          <p:nvPr/>
        </p:nvCxnSpPr>
        <p:spPr>
          <a:xfrm>
            <a:off x="3085557" y="8332181"/>
            <a:ext cx="140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9" name="Connecteur droit avec flèche 1448">
            <a:extLst>
              <a:ext uri="{FF2B5EF4-FFF2-40B4-BE49-F238E27FC236}">
                <a16:creationId xmlns:a16="http://schemas.microsoft.com/office/drawing/2014/main" id="{D8A790EA-4567-2B38-393D-FD61560AA92B}"/>
              </a:ext>
            </a:extLst>
          </p:cNvPr>
          <p:cNvCxnSpPr>
            <a:cxnSpLocks/>
          </p:cNvCxnSpPr>
          <p:nvPr/>
        </p:nvCxnSpPr>
        <p:spPr>
          <a:xfrm>
            <a:off x="3085557" y="8571391"/>
            <a:ext cx="140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0" name="Connecteur droit avec flèche 1449">
            <a:extLst>
              <a:ext uri="{FF2B5EF4-FFF2-40B4-BE49-F238E27FC236}">
                <a16:creationId xmlns:a16="http://schemas.microsoft.com/office/drawing/2014/main" id="{A5D7B93C-D4CB-7DAF-14A1-3B9C2A441F5E}"/>
              </a:ext>
            </a:extLst>
          </p:cNvPr>
          <p:cNvCxnSpPr>
            <a:cxnSpLocks/>
          </p:cNvCxnSpPr>
          <p:nvPr/>
        </p:nvCxnSpPr>
        <p:spPr>
          <a:xfrm>
            <a:off x="3085789" y="8912420"/>
            <a:ext cx="140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1" name="Connecteur droit avec flèche 1450">
            <a:extLst>
              <a:ext uri="{FF2B5EF4-FFF2-40B4-BE49-F238E27FC236}">
                <a16:creationId xmlns:a16="http://schemas.microsoft.com/office/drawing/2014/main" id="{5D1B7709-B55B-554B-D7E2-C8381F094F12}"/>
              </a:ext>
            </a:extLst>
          </p:cNvPr>
          <p:cNvCxnSpPr>
            <a:cxnSpLocks/>
          </p:cNvCxnSpPr>
          <p:nvPr/>
        </p:nvCxnSpPr>
        <p:spPr>
          <a:xfrm>
            <a:off x="3085789" y="9151630"/>
            <a:ext cx="140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2" name="Connecteur droit avec flèche 1451">
            <a:extLst>
              <a:ext uri="{FF2B5EF4-FFF2-40B4-BE49-F238E27FC236}">
                <a16:creationId xmlns:a16="http://schemas.microsoft.com/office/drawing/2014/main" id="{B4C820DE-DBBF-72CC-752B-4B3E70B33F41}"/>
              </a:ext>
            </a:extLst>
          </p:cNvPr>
          <p:cNvCxnSpPr>
            <a:cxnSpLocks/>
          </p:cNvCxnSpPr>
          <p:nvPr/>
        </p:nvCxnSpPr>
        <p:spPr>
          <a:xfrm>
            <a:off x="3086021" y="9492659"/>
            <a:ext cx="140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3" name="Connecteur droit avec flèche 1452">
            <a:extLst>
              <a:ext uri="{FF2B5EF4-FFF2-40B4-BE49-F238E27FC236}">
                <a16:creationId xmlns:a16="http://schemas.microsoft.com/office/drawing/2014/main" id="{A8BD8968-7357-DCB6-D05F-57D59E3BFB83}"/>
              </a:ext>
            </a:extLst>
          </p:cNvPr>
          <p:cNvCxnSpPr>
            <a:cxnSpLocks/>
          </p:cNvCxnSpPr>
          <p:nvPr/>
        </p:nvCxnSpPr>
        <p:spPr>
          <a:xfrm>
            <a:off x="3086021" y="9731869"/>
            <a:ext cx="1408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4" name="Connecteur droit 1453">
            <a:extLst>
              <a:ext uri="{FF2B5EF4-FFF2-40B4-BE49-F238E27FC236}">
                <a16:creationId xmlns:a16="http://schemas.microsoft.com/office/drawing/2014/main" id="{5299518B-5C1E-6440-A77B-157FC01C216A}"/>
              </a:ext>
            </a:extLst>
          </p:cNvPr>
          <p:cNvCxnSpPr>
            <a:cxnSpLocks/>
          </p:cNvCxnSpPr>
          <p:nvPr/>
        </p:nvCxnSpPr>
        <p:spPr>
          <a:xfrm>
            <a:off x="3084253" y="8912420"/>
            <a:ext cx="0" cy="23921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55" name="Connecteur droit 1454">
            <a:extLst>
              <a:ext uri="{FF2B5EF4-FFF2-40B4-BE49-F238E27FC236}">
                <a16:creationId xmlns:a16="http://schemas.microsoft.com/office/drawing/2014/main" id="{18DD7905-CCE0-954E-6254-3746A1DF4B99}"/>
              </a:ext>
            </a:extLst>
          </p:cNvPr>
          <p:cNvCxnSpPr>
            <a:cxnSpLocks/>
          </p:cNvCxnSpPr>
          <p:nvPr/>
        </p:nvCxnSpPr>
        <p:spPr>
          <a:xfrm>
            <a:off x="3084253" y="9492659"/>
            <a:ext cx="0" cy="23921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56" name="Connecteur droit avec flèche 1455">
            <a:extLst>
              <a:ext uri="{FF2B5EF4-FFF2-40B4-BE49-F238E27FC236}">
                <a16:creationId xmlns:a16="http://schemas.microsoft.com/office/drawing/2014/main" id="{EBF81D7C-26B9-FCFD-3F06-44C1F6B4EFAC}"/>
              </a:ext>
            </a:extLst>
          </p:cNvPr>
          <p:cNvCxnSpPr>
            <a:cxnSpLocks/>
          </p:cNvCxnSpPr>
          <p:nvPr/>
        </p:nvCxnSpPr>
        <p:spPr>
          <a:xfrm>
            <a:off x="4250279" y="8327266"/>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7" name="Connecteur droit avec flèche 1456">
            <a:extLst>
              <a:ext uri="{FF2B5EF4-FFF2-40B4-BE49-F238E27FC236}">
                <a16:creationId xmlns:a16="http://schemas.microsoft.com/office/drawing/2014/main" id="{6E954D69-A44C-E9D0-785A-F042701626D6}"/>
              </a:ext>
            </a:extLst>
          </p:cNvPr>
          <p:cNvCxnSpPr>
            <a:cxnSpLocks/>
          </p:cNvCxnSpPr>
          <p:nvPr/>
        </p:nvCxnSpPr>
        <p:spPr>
          <a:xfrm>
            <a:off x="4248750" y="8566187"/>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8" name="Connecteur droit avec flèche 1457">
            <a:extLst>
              <a:ext uri="{FF2B5EF4-FFF2-40B4-BE49-F238E27FC236}">
                <a16:creationId xmlns:a16="http://schemas.microsoft.com/office/drawing/2014/main" id="{93709896-9BD5-454A-7FB2-3FCC69BB11F1}"/>
              </a:ext>
            </a:extLst>
          </p:cNvPr>
          <p:cNvCxnSpPr>
            <a:cxnSpLocks/>
          </p:cNvCxnSpPr>
          <p:nvPr/>
        </p:nvCxnSpPr>
        <p:spPr>
          <a:xfrm>
            <a:off x="4250279" y="8908767"/>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9" name="Connecteur droit avec flèche 1458">
            <a:extLst>
              <a:ext uri="{FF2B5EF4-FFF2-40B4-BE49-F238E27FC236}">
                <a16:creationId xmlns:a16="http://schemas.microsoft.com/office/drawing/2014/main" id="{C552DADA-B226-BD51-44D0-F92E7147BD1D}"/>
              </a:ext>
            </a:extLst>
          </p:cNvPr>
          <p:cNvCxnSpPr>
            <a:cxnSpLocks/>
          </p:cNvCxnSpPr>
          <p:nvPr/>
        </p:nvCxnSpPr>
        <p:spPr>
          <a:xfrm>
            <a:off x="4248750" y="9147688"/>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0" name="Connecteur droit avec flèche 1459">
            <a:extLst>
              <a:ext uri="{FF2B5EF4-FFF2-40B4-BE49-F238E27FC236}">
                <a16:creationId xmlns:a16="http://schemas.microsoft.com/office/drawing/2014/main" id="{4D862755-FC5A-2542-04F3-020F1A50C676}"/>
              </a:ext>
            </a:extLst>
          </p:cNvPr>
          <p:cNvCxnSpPr>
            <a:cxnSpLocks/>
          </p:cNvCxnSpPr>
          <p:nvPr/>
        </p:nvCxnSpPr>
        <p:spPr>
          <a:xfrm>
            <a:off x="4250279" y="9490268"/>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1" name="Connecteur droit avec flèche 1460">
            <a:extLst>
              <a:ext uri="{FF2B5EF4-FFF2-40B4-BE49-F238E27FC236}">
                <a16:creationId xmlns:a16="http://schemas.microsoft.com/office/drawing/2014/main" id="{50B2A9B1-DE7A-AB65-3E9F-1635D7DCF43F}"/>
              </a:ext>
            </a:extLst>
          </p:cNvPr>
          <p:cNvCxnSpPr>
            <a:cxnSpLocks/>
          </p:cNvCxnSpPr>
          <p:nvPr/>
        </p:nvCxnSpPr>
        <p:spPr>
          <a:xfrm>
            <a:off x="4248750" y="9729189"/>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2" name="Connecteur droit avec flèche 1461">
            <a:extLst>
              <a:ext uri="{FF2B5EF4-FFF2-40B4-BE49-F238E27FC236}">
                <a16:creationId xmlns:a16="http://schemas.microsoft.com/office/drawing/2014/main" id="{5D0DA243-9BAA-37C7-774B-0CF84D8703C0}"/>
              </a:ext>
            </a:extLst>
          </p:cNvPr>
          <p:cNvCxnSpPr>
            <a:cxnSpLocks/>
          </p:cNvCxnSpPr>
          <p:nvPr/>
        </p:nvCxnSpPr>
        <p:spPr>
          <a:xfrm>
            <a:off x="4241770" y="7882441"/>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3" name="Rectangle : coins arrondis 1462">
            <a:extLst>
              <a:ext uri="{FF2B5EF4-FFF2-40B4-BE49-F238E27FC236}">
                <a16:creationId xmlns:a16="http://schemas.microsoft.com/office/drawing/2014/main" id="{2E69A5A7-5500-27F6-8041-C26A23F2A26F}"/>
              </a:ext>
            </a:extLst>
          </p:cNvPr>
          <p:cNvSpPr/>
          <p:nvPr/>
        </p:nvSpPr>
        <p:spPr>
          <a:xfrm>
            <a:off x="4396960" y="7655928"/>
            <a:ext cx="264730" cy="215634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00" dirty="0">
                <a:solidFill>
                  <a:sysClr val="windowText" lastClr="000000"/>
                </a:solidFill>
              </a:rPr>
              <a:t>XGBoost classifier</a:t>
            </a:r>
          </a:p>
        </p:txBody>
      </p:sp>
      <p:sp>
        <p:nvSpPr>
          <p:cNvPr id="1464" name="Rectangle : coins arrondis 1463">
            <a:extLst>
              <a:ext uri="{FF2B5EF4-FFF2-40B4-BE49-F238E27FC236}">
                <a16:creationId xmlns:a16="http://schemas.microsoft.com/office/drawing/2014/main" id="{F34F476A-7AD7-487F-A3C6-14AE93FD2389}"/>
              </a:ext>
            </a:extLst>
          </p:cNvPr>
          <p:cNvSpPr/>
          <p:nvPr/>
        </p:nvSpPr>
        <p:spPr>
          <a:xfrm>
            <a:off x="4805133" y="8321775"/>
            <a:ext cx="264730" cy="824652"/>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300">
                <a:solidFill>
                  <a:sysClr val="windowText" lastClr="000000"/>
                </a:solidFill>
              </a:rPr>
              <a:t>Output</a:t>
            </a:r>
            <a:endParaRPr lang="en-US" sz="1300" dirty="0">
              <a:solidFill>
                <a:sysClr val="windowText" lastClr="000000"/>
              </a:solidFill>
            </a:endParaRPr>
          </a:p>
        </p:txBody>
      </p:sp>
      <p:cxnSp>
        <p:nvCxnSpPr>
          <p:cNvPr id="1465" name="Connecteur droit avec flèche 1464">
            <a:extLst>
              <a:ext uri="{FF2B5EF4-FFF2-40B4-BE49-F238E27FC236}">
                <a16:creationId xmlns:a16="http://schemas.microsoft.com/office/drawing/2014/main" id="{AC746FFE-53A0-4650-BAC8-D7CCB9D3346D}"/>
              </a:ext>
            </a:extLst>
          </p:cNvPr>
          <p:cNvCxnSpPr>
            <a:cxnSpLocks/>
          </p:cNvCxnSpPr>
          <p:nvPr/>
        </p:nvCxnSpPr>
        <p:spPr>
          <a:xfrm>
            <a:off x="4661690" y="8739374"/>
            <a:ext cx="14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6" name="Rectangle : coins arrondis 1465">
            <a:extLst>
              <a:ext uri="{FF2B5EF4-FFF2-40B4-BE49-F238E27FC236}">
                <a16:creationId xmlns:a16="http://schemas.microsoft.com/office/drawing/2014/main" id="{4A9E6DFE-8AC9-E256-E3D6-32AE9C18C57C}"/>
              </a:ext>
            </a:extLst>
          </p:cNvPr>
          <p:cNvSpPr/>
          <p:nvPr/>
        </p:nvSpPr>
        <p:spPr>
          <a:xfrm>
            <a:off x="3233311" y="8816272"/>
            <a:ext cx="1013151" cy="18410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300" dirty="0">
                <a:solidFill>
                  <a:sysClr val="windowText" lastClr="000000"/>
                </a:solidFill>
              </a:rPr>
              <a:t>cosine sim</a:t>
            </a:r>
          </a:p>
        </p:txBody>
      </p:sp>
      <p:sp>
        <p:nvSpPr>
          <p:cNvPr id="1467" name="Rectangle : coins arrondis 1466">
            <a:extLst>
              <a:ext uri="{FF2B5EF4-FFF2-40B4-BE49-F238E27FC236}">
                <a16:creationId xmlns:a16="http://schemas.microsoft.com/office/drawing/2014/main" id="{D56E2F32-BF27-895A-3149-6F906DD8139F}"/>
              </a:ext>
            </a:extLst>
          </p:cNvPr>
          <p:cNvSpPr/>
          <p:nvPr/>
        </p:nvSpPr>
        <p:spPr>
          <a:xfrm>
            <a:off x="3233312" y="9075108"/>
            <a:ext cx="1009348" cy="169350"/>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300" dirty="0">
                <a:solidFill>
                  <a:sysClr val="windowText" lastClr="000000"/>
                </a:solidFill>
              </a:rPr>
              <a:t>gap</a:t>
            </a:r>
          </a:p>
        </p:txBody>
      </p:sp>
      <p:sp>
        <p:nvSpPr>
          <p:cNvPr id="1468" name="Rectangle : coins arrondis 1467">
            <a:extLst>
              <a:ext uri="{FF2B5EF4-FFF2-40B4-BE49-F238E27FC236}">
                <a16:creationId xmlns:a16="http://schemas.microsoft.com/office/drawing/2014/main" id="{14E44F96-CE4B-901F-84A4-86CEA24B6FAE}"/>
              </a:ext>
            </a:extLst>
          </p:cNvPr>
          <p:cNvSpPr/>
          <p:nvPr/>
        </p:nvSpPr>
        <p:spPr>
          <a:xfrm>
            <a:off x="3233311" y="9389290"/>
            <a:ext cx="1013151" cy="18410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300" dirty="0">
                <a:solidFill>
                  <a:sysClr val="windowText" lastClr="000000"/>
                </a:solidFill>
              </a:rPr>
              <a:t>cosine sim</a:t>
            </a:r>
          </a:p>
        </p:txBody>
      </p:sp>
      <p:sp>
        <p:nvSpPr>
          <p:cNvPr id="1469" name="Rectangle : coins arrondis 1468">
            <a:extLst>
              <a:ext uri="{FF2B5EF4-FFF2-40B4-BE49-F238E27FC236}">
                <a16:creationId xmlns:a16="http://schemas.microsoft.com/office/drawing/2014/main" id="{18E72D96-355C-0317-2D62-E6468F05F0ED}"/>
              </a:ext>
            </a:extLst>
          </p:cNvPr>
          <p:cNvSpPr/>
          <p:nvPr/>
        </p:nvSpPr>
        <p:spPr>
          <a:xfrm>
            <a:off x="3233312" y="9648126"/>
            <a:ext cx="1009348" cy="169350"/>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300" dirty="0">
                <a:solidFill>
                  <a:sysClr val="windowText" lastClr="000000"/>
                </a:solidFill>
              </a:rPr>
              <a:t>gap</a:t>
            </a:r>
          </a:p>
        </p:txBody>
      </p:sp>
      <p:pic>
        <p:nvPicPr>
          <p:cNvPr id="1471" name="Image 1470">
            <a:extLst>
              <a:ext uri="{FF2B5EF4-FFF2-40B4-BE49-F238E27FC236}">
                <a16:creationId xmlns:a16="http://schemas.microsoft.com/office/drawing/2014/main" id="{DD9A8673-3977-228B-92AE-C6E89F8972D8}"/>
              </a:ext>
            </a:extLst>
          </p:cNvPr>
          <p:cNvPicPr>
            <a:picLocks noChangeAspect="1"/>
          </p:cNvPicPr>
          <p:nvPr/>
        </p:nvPicPr>
        <p:blipFill>
          <a:blip r:embed="rId14"/>
          <a:stretch>
            <a:fillRect/>
          </a:stretch>
        </p:blipFill>
        <p:spPr>
          <a:xfrm>
            <a:off x="586783" y="5406727"/>
            <a:ext cx="2481553" cy="1540475"/>
          </a:xfrm>
          <a:prstGeom prst="rect">
            <a:avLst/>
          </a:prstGeom>
        </p:spPr>
      </p:pic>
      <p:sp>
        <p:nvSpPr>
          <p:cNvPr id="1025" name="ZoneTexte 1024">
            <a:extLst>
              <a:ext uri="{FF2B5EF4-FFF2-40B4-BE49-F238E27FC236}">
                <a16:creationId xmlns:a16="http://schemas.microsoft.com/office/drawing/2014/main" id="{72974047-B5EA-A789-F6CA-9D607438D5B3}"/>
              </a:ext>
            </a:extLst>
          </p:cNvPr>
          <p:cNvSpPr txBox="1"/>
          <p:nvPr/>
        </p:nvSpPr>
        <p:spPr>
          <a:xfrm>
            <a:off x="249363" y="5184475"/>
            <a:ext cx="1497440" cy="307777"/>
          </a:xfrm>
          <a:prstGeom prst="rect">
            <a:avLst/>
          </a:prstGeom>
          <a:noFill/>
        </p:spPr>
        <p:txBody>
          <a:bodyPr wrap="square">
            <a:spAutoFit/>
          </a:bodyPr>
          <a:lstStyle/>
          <a:p>
            <a:r>
              <a:rPr lang="fr-FR" sz="1400" b="1" dirty="0"/>
              <a:t>Attention </a:t>
            </a:r>
            <a:r>
              <a:rPr lang="fr-FR" sz="1400" b="1" dirty="0" err="1"/>
              <a:t>layers</a:t>
            </a:r>
            <a:r>
              <a:rPr lang="fr-FR" sz="1400" b="1" dirty="0"/>
              <a:t> :</a:t>
            </a:r>
          </a:p>
        </p:txBody>
      </p:sp>
    </p:spTree>
    <p:extLst>
      <p:ext uri="{BB962C8B-B14F-4D97-AF65-F5344CB8AC3E}">
        <p14:creationId xmlns:p14="http://schemas.microsoft.com/office/powerpoint/2010/main" val="227139681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TotalTime>
  <Words>266</Words>
  <Application>Microsoft Macintosh PowerPoint</Application>
  <PresentationFormat>Personnalisé</PresentationFormat>
  <Paragraphs>61</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Avenir Next LT Pro</vt:lpstr>
      <vt:lpstr>Avenir Next LT Pro Demi</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alicia.rakotonirainy@gmail.com</dc:creator>
  <cp:lastModifiedBy>Jérémie Dentan</cp:lastModifiedBy>
  <cp:revision>50</cp:revision>
  <cp:lastPrinted>2023-01-06T15:06:00Z</cp:lastPrinted>
  <dcterms:created xsi:type="dcterms:W3CDTF">2023-01-06T09:04:28Z</dcterms:created>
  <dcterms:modified xsi:type="dcterms:W3CDTF">2023-01-06T15:55:44Z</dcterms:modified>
</cp:coreProperties>
</file>