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FD76A1-8616-408E-8190-3B2590FA9AEB}">
  <a:tblStyle styleId="{0BFD76A1-8616-408E-8190-3B2590FA9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er.ps/f9h" TargetMode="External"/><Relationship Id="rId4" Type="http://schemas.openxmlformats.org/officeDocument/2006/relationships/hyperlink" Target="https://cs.umd.edu/cscareerfair/studen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UMD-CS-STICs/389Ospring18/blob/master/HW2_Strings.m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you should know!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up an ICI sheet!</a:t>
            </a:r>
            <a:endParaRPr>
              <a:solidFill>
                <a:srgbClr val="4C4C4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Char char="●"/>
            </a:pPr>
            <a:r>
              <a:rPr lang="en">
                <a:solidFill>
                  <a:srgbClr val="4C4C4C"/>
                </a:solidFill>
              </a:rPr>
              <a:t>Today’s attendance is… a Sign-In Sheet!</a:t>
            </a:r>
            <a:endParaRPr>
              <a:solidFill>
                <a:srgbClr val="4C4C4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Slack!!!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i, Slow j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 of </a:t>
            </a:r>
            <a:r>
              <a:rPr i="1" lang="en"/>
              <a:t>Sliding Window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</a:t>
            </a:r>
            <a:r>
              <a:rPr i="1" lang="en"/>
              <a:t>reaching i</a:t>
            </a:r>
            <a:r>
              <a:rPr lang="en"/>
              <a:t>, and a </a:t>
            </a:r>
            <a:r>
              <a:rPr i="1" lang="en"/>
              <a:t>stationary j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in-place modification of an array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14828" l="0" r="0" t="0"/>
          <a:stretch/>
        </p:blipFill>
        <p:spPr>
          <a:xfrm>
            <a:off x="441525" y="2245175"/>
            <a:ext cx="6810725" cy="26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Mergesort, Quicksort, Heapsort</a:t>
            </a:r>
            <a:endParaRPr b="1" i="1" sz="1400" u="sng">
              <a:solidFill>
                <a:srgbClr val="FF0000"/>
              </a:solidFill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discuss next week!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parts of each: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952500" y="21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{0BFD76A1-8616-408E-8190-3B2590FA9AEB}</a:tableStyleId>
              </a:tblPr>
              <a:tblGrid>
                <a:gridCol w="2413000"/>
                <a:gridCol w="2413000"/>
                <a:gridCol w="2413000"/>
              </a:tblGrid>
              <a:tr h="103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              </a:t>
                      </a:r>
                      <a:r>
                        <a:rPr i="1" lang="en"/>
                        <a:t>Mergesort</a:t>
                      </a:r>
                      <a:br>
                        <a:rPr i="1" lang="en"/>
                      </a:br>
                      <a:r>
                        <a:rPr lang="en"/>
                        <a:t>- Merge action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For huge datasets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              </a:t>
                      </a:r>
                      <a:r>
                        <a:rPr i="1" lang="en"/>
                        <a:t>Quicksort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Partition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Close to Binary Search, with specific size on each side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              </a:t>
                      </a:r>
                      <a:r>
                        <a:rPr i="1" lang="en"/>
                        <a:t>Heapsort </a:t>
                      </a: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♥</a:t>
                      </a:r>
                      <a:r>
                        <a:rPr lang="en" sz="10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Heapify</a:t>
                      </a:r>
                      <a:endParaRPr/>
                    </a:p>
                    <a:p>
                      <a:pPr indent="0" lvl="0" mar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Can use MinHeap or MaxHeap to get </a:t>
                      </a:r>
                      <a:r>
                        <a:rPr i="1" lang="en"/>
                        <a:t>k</a:t>
                      </a:r>
                      <a:r>
                        <a:rPr lang="en"/>
                        <a:t> number of Min/Max elements of array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Array Elements as Index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new array (</a:t>
            </a:r>
            <a:r>
              <a:rPr i="1" lang="en" sz="1400"/>
              <a:t>O(k) extra space</a:t>
            </a:r>
            <a:r>
              <a:rPr lang="en" sz="1400"/>
              <a:t>), and store TRUE (1) or FALSE (0) in the indices whose values correspond with the element you are keeping track of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 use your original array (</a:t>
            </a:r>
            <a:r>
              <a:rPr i="1" lang="en" sz="1400"/>
              <a:t>O(1) extra space</a:t>
            </a:r>
            <a:r>
              <a:rPr lang="en" sz="1400"/>
              <a:t>) t</a:t>
            </a:r>
            <a:r>
              <a:rPr lang="en" sz="1400"/>
              <a:t>o mark presence of an element x by changing the value at the index x to negative</a:t>
            </a:r>
            <a:br>
              <a:rPr lang="en" sz="1400"/>
            </a:b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Acts like a flag!</a:t>
            </a:r>
            <a:br>
              <a:rPr lang="en"/>
            </a:b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array at 1</a:t>
            </a:r>
            <a:br>
              <a:rPr lang="en"/>
            </a:br>
            <a:r>
              <a:rPr lang="en"/>
              <a:t>for easier</a:t>
            </a:r>
            <a:br>
              <a:rPr lang="en"/>
            </a:br>
            <a:r>
              <a:rPr lang="en"/>
              <a:t>application</a:t>
            </a:r>
            <a:br>
              <a:rPr lang="en"/>
            </a:b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out</a:t>
            </a:r>
            <a:br>
              <a:rPr lang="en"/>
            </a:br>
            <a:r>
              <a:rPr i="1" lang="en"/>
              <a:t>Counting Sort</a:t>
            </a:r>
            <a:r>
              <a:rPr lang="en"/>
              <a:t>! :-)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2434475"/>
            <a:ext cx="34861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913" y="3215613"/>
            <a:ext cx="44672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8925" y="3987250"/>
            <a:ext cx="34861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Interviews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up with someone who has a DIFFERENT question than you!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(Hint: There are only two questions to be asked…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feedback form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http://ter.ps/f9h</a:t>
            </a:r>
            <a:r>
              <a:rPr lang="en"/>
              <a:t> </a:t>
            </a:r>
            <a:r>
              <a:rPr lang="en"/>
              <a:t>!</a:t>
            </a:r>
            <a:endParaRPr b="1" i="1" u="sng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Career Fair!!!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February 20, 2018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4PM - 8PM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Seniors start at 3PM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 PARK MARRIOTT HOTEL &amp; CONFERENCE CENTER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https://cs.umd.edu/cscareerfair/students</a:t>
            </a:r>
            <a:r>
              <a:rPr lang="en"/>
              <a:t> for more information!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 From Last Week...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updated GitHub with the correct Space and Time Complexities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-2 for less than O(n) time complexity for part 1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 mistake: sorting array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-2 for less than O(1) space complexity for part 1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 mistake: using Hashset or other data structure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-2 for less than O(n) time complexity for part 2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Brute force solution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-2 for less than O(1) space complexity for part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Due for Next Week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https://github.com/UMD-CS-STICs/389Ospring18/blob/master/HW3_Arrays.md</a:t>
            </a:r>
            <a:endParaRPr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Feedback: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feedback about HW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feedback about ICIs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Clerical errors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to change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time/space complexity to HWs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time for ICIs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4!</a:t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CMSC389O: The Coding Interview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Arrays, arrays, arrays...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Class Interviews (ICI)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</a:t>
            </a:r>
            <a:r>
              <a:rPr i="1" lang="en"/>
              <a:t>important</a:t>
            </a:r>
            <a:r>
              <a:rPr lang="en"/>
              <a:t> topics for programming interviews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companies ask array questions at some point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problems can be structured like Arrays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the first data structure people learn about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specific upper and lower bounds (i.e. </a:t>
            </a:r>
            <a:r>
              <a:rPr i="1" lang="en"/>
              <a:t>IndexOutOfBoundsException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iterated through very easily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lots of neat tricks to make your life easier, if you look closely!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Problems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 of Arrays (Does this array contain X? How do you check if…)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Matrices, </a:t>
            </a:r>
            <a:r>
              <a:rPr i="1" lang="en"/>
              <a:t>N</a:t>
            </a:r>
            <a:r>
              <a:rPr lang="en"/>
              <a:t>D Arrays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ArrayList (“endless” array; can be added to)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Arrays (Strings)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Elements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&amp; Searching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Think About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array already sorted?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this array have any negative values? Does that affect my solution?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 sort it, and still have the most efficient solution? (Better than </a:t>
            </a:r>
            <a:r>
              <a:rPr i="1" lang="en"/>
              <a:t>O(nlogn)</a:t>
            </a:r>
            <a:r>
              <a:rPr lang="en"/>
              <a:t>?)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I check my upper and lower bounds?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traversing in reverse make it more efficient?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 keep track of values in O(1) space? O(n) space?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cases!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 sequence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with 1 or 2 elements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with repeated elements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encounter elements that are not allowed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return in these cases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Solutions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Sliding Window Technique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</a:t>
            </a:r>
            <a:r>
              <a:rPr i="1" lang="en"/>
              <a:t>i</a:t>
            </a:r>
            <a:r>
              <a:rPr lang="en"/>
              <a:t>, slow</a:t>
            </a:r>
            <a:r>
              <a:rPr i="1" lang="en"/>
              <a:t> j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Mergesort, Quicksort, Heapsort (</a:t>
            </a:r>
            <a:r>
              <a:rPr i="1" lang="en"/>
              <a:t>O(nlogn)</a:t>
            </a:r>
            <a:r>
              <a:rPr lang="en"/>
              <a:t> sorts)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Array Elements as Index (Bijection from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ℕ</a:t>
            </a:r>
            <a:r>
              <a:rPr lang="en"/>
              <a:t> → Elements)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run through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get a contiguous subsequence </a:t>
            </a:r>
            <a:br>
              <a:rPr lang="en"/>
            </a:br>
            <a:r>
              <a:rPr lang="en"/>
              <a:t>of an array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like: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Given an array of size n and a </a:t>
            </a:r>
            <a:br>
              <a:rPr i="1" lang="en"/>
            </a:br>
            <a:r>
              <a:rPr i="1" lang="en"/>
              <a:t>	number k, find the minimum summation </a:t>
            </a:r>
            <a:br>
              <a:rPr i="1" lang="en"/>
            </a:br>
            <a:r>
              <a:rPr i="1" lang="en"/>
              <a:t>	of k elements.”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47036" t="15038"/>
          <a:stretch/>
        </p:blipFill>
        <p:spPr>
          <a:xfrm>
            <a:off x="5128499" y="410000"/>
            <a:ext cx="3970025" cy="30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