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1" r:id="rId5"/>
    <p:sldId id="284" r:id="rId6"/>
    <p:sldId id="292" r:id="rId7"/>
    <p:sldId id="293" r:id="rId8"/>
    <p:sldId id="273" r:id="rId9"/>
    <p:sldId id="261" r:id="rId10"/>
    <p:sldId id="294" r:id="rId11"/>
    <p:sldId id="295" r:id="rId12"/>
    <p:sldId id="296" r:id="rId13"/>
    <p:sldId id="277" r:id="rId14"/>
    <p:sldId id="297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7B567-0F9B-4F98-A611-A39A8FE16A3D}" v="12" dt="2025-03-03T14:03:34.391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81" autoAdjust="0"/>
  </p:normalViewPr>
  <p:slideViewPr>
    <p:cSldViewPr snapToGrid="0">
      <p:cViewPr varScale="1">
        <p:scale>
          <a:sx n="81" d="100"/>
          <a:sy n="81" d="100"/>
        </p:scale>
        <p:origin x="706" y="86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uf Paruk" userId="c4c9bb46-0bc7-4155-9730-f4a8f4a0a02e" providerId="ADAL" clId="{1237B567-0F9B-4F98-A611-A39A8FE16A3D}"/>
    <pc:docChg chg="custSel addSld modSld">
      <pc:chgData name="Yusuf Paruk" userId="c4c9bb46-0bc7-4155-9730-f4a8f4a0a02e" providerId="ADAL" clId="{1237B567-0F9B-4F98-A611-A39A8FE16A3D}" dt="2025-03-03T14:03:34.391" v="39" actId="14100"/>
      <pc:docMkLst>
        <pc:docMk/>
      </pc:docMkLst>
      <pc:sldChg chg="addSp delSp modSp add mod">
        <pc:chgData name="Yusuf Paruk" userId="c4c9bb46-0bc7-4155-9730-f4a8f4a0a02e" providerId="ADAL" clId="{1237B567-0F9B-4F98-A611-A39A8FE16A3D}" dt="2025-03-03T14:03:34.391" v="39" actId="14100"/>
        <pc:sldMkLst>
          <pc:docMk/>
          <pc:sldMk cId="123533686" sldId="297"/>
        </pc:sldMkLst>
        <pc:spChg chg="mod">
          <ac:chgData name="Yusuf Paruk" userId="c4c9bb46-0bc7-4155-9730-f4a8f4a0a02e" providerId="ADAL" clId="{1237B567-0F9B-4F98-A611-A39A8FE16A3D}" dt="2025-03-03T14:01:59.561" v="21" actId="14100"/>
          <ac:spMkLst>
            <pc:docMk/>
            <pc:sldMk cId="123533686" sldId="297"/>
            <ac:spMk id="2" creationId="{2B72CA74-0E12-ED5D-4FD4-AF4A32C8173E}"/>
          </ac:spMkLst>
        </pc:spChg>
        <pc:spChg chg="del">
          <ac:chgData name="Yusuf Paruk" userId="c4c9bb46-0bc7-4155-9730-f4a8f4a0a02e" providerId="ADAL" clId="{1237B567-0F9B-4F98-A611-A39A8FE16A3D}" dt="2025-03-03T14:01:23.075" v="2" actId="478"/>
          <ac:spMkLst>
            <pc:docMk/>
            <pc:sldMk cId="123533686" sldId="297"/>
            <ac:spMk id="3" creationId="{443C059C-EFA6-D4AD-8920-CE7155E7B8FD}"/>
          </ac:spMkLst>
        </pc:spChg>
        <pc:spChg chg="add mod">
          <ac:chgData name="Yusuf Paruk" userId="c4c9bb46-0bc7-4155-9730-f4a8f4a0a02e" providerId="ADAL" clId="{1237B567-0F9B-4F98-A611-A39A8FE16A3D}" dt="2025-03-03T14:02:12.352" v="24" actId="1076"/>
          <ac:spMkLst>
            <pc:docMk/>
            <pc:sldMk cId="123533686" sldId="297"/>
            <ac:spMk id="5" creationId="{8D447178-7D91-C2AD-EC09-456E2920DBD7}"/>
          </ac:spMkLst>
        </pc:spChg>
        <pc:spChg chg="add del mod">
          <ac:chgData name="Yusuf Paruk" userId="c4c9bb46-0bc7-4155-9730-f4a8f4a0a02e" providerId="ADAL" clId="{1237B567-0F9B-4F98-A611-A39A8FE16A3D}" dt="2025-03-03T14:01:24.925" v="3" actId="478"/>
          <ac:spMkLst>
            <pc:docMk/>
            <pc:sldMk cId="123533686" sldId="297"/>
            <ac:spMk id="7" creationId="{111EB7F9-FBDC-5051-F192-C66312D80841}"/>
          </ac:spMkLst>
        </pc:spChg>
        <pc:spChg chg="add mod">
          <ac:chgData name="Yusuf Paruk" userId="c4c9bb46-0bc7-4155-9730-f4a8f4a0a02e" providerId="ADAL" clId="{1237B567-0F9B-4F98-A611-A39A8FE16A3D}" dt="2025-03-03T14:03:21.830" v="33" actId="478"/>
          <ac:spMkLst>
            <pc:docMk/>
            <pc:sldMk cId="123533686" sldId="297"/>
            <ac:spMk id="9" creationId="{C936B58D-481D-2E7D-72F5-42C559569C1E}"/>
          </ac:spMkLst>
        </pc:spChg>
        <pc:graphicFrameChg chg="add mod modGraphic">
          <ac:chgData name="Yusuf Paruk" userId="c4c9bb46-0bc7-4155-9730-f4a8f4a0a02e" providerId="ADAL" clId="{1237B567-0F9B-4F98-A611-A39A8FE16A3D}" dt="2025-03-03T14:03:05.868" v="32" actId="1076"/>
          <ac:graphicFrameMkLst>
            <pc:docMk/>
            <pc:sldMk cId="123533686" sldId="297"/>
            <ac:graphicFrameMk id="4" creationId="{E8995ED7-1937-C004-85C0-D274D59B9472}"/>
          </ac:graphicFrameMkLst>
        </pc:graphicFrameChg>
        <pc:picChg chg="del">
          <ac:chgData name="Yusuf Paruk" userId="c4c9bb46-0bc7-4155-9730-f4a8f4a0a02e" providerId="ADAL" clId="{1237B567-0F9B-4F98-A611-A39A8FE16A3D}" dt="2025-03-03T14:03:21.830" v="33" actId="478"/>
          <ac:picMkLst>
            <pc:docMk/>
            <pc:sldMk cId="123533686" sldId="297"/>
            <ac:picMk id="15" creationId="{416D557E-E566-A71E-E993-9C5B9088A723}"/>
          </ac:picMkLst>
        </pc:picChg>
        <pc:picChg chg="add mod">
          <ac:chgData name="Yusuf Paruk" userId="c4c9bb46-0bc7-4155-9730-f4a8f4a0a02e" providerId="ADAL" clId="{1237B567-0F9B-4F98-A611-A39A8FE16A3D}" dt="2025-03-03T14:03:34.391" v="39" actId="14100"/>
          <ac:picMkLst>
            <pc:docMk/>
            <pc:sldMk cId="123533686" sldId="297"/>
            <ac:picMk id="1027" creationId="{F4B9AD83-26CC-F24D-4F35-6AA6B237C0E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DF6F-039A-8506-E1F5-D114A75F9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A5187A-F16F-82D4-8025-E41233F7B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40995-EC0F-92AA-D5B4-89A8120F5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C1342-33F0-9E90-CA82-9C0F604AB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4E77-8F7F-C091-A6CD-F9591333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F8D03-BCD3-2516-5A17-7890FD56F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3AAD0-5D1A-5384-531C-8A99D3C15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4F1F-92BA-AFB1-9D22-E7208D0FE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77B53-FD2B-82B1-DEBA-A60E64720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E66D7-F16B-102E-E1EB-90EADA284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C398A-9164-2DFF-C346-17DCDFDAF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C945B-9BBA-E1DA-699F-A9FAAA406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30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6FCBD-AAF7-0A72-94EC-F1C200448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9A5F4C-9A62-43E9-639F-E3CE64DD6B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65C4DD-D91F-D5C8-F238-AD28A135B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9E1E2-5875-2D9D-7F86-483CE5A28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16F21-15E1-939C-064C-39229CB17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FAB76D-1C8B-0A81-B7F0-AB05AB8AC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4C9E4-3EBA-DFD8-8794-E681CC5FB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ADD9E-D22A-1E90-5708-0877D1220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7C4F7-7C5A-8ED9-D189-9A578E85B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DB3B0-AACE-CEB9-8446-BF38A69CF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EEF7A-EAA3-80D8-8AD3-EED60EE5D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CB5CA-0325-0A0C-55CF-B29C966E9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21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ZA" dirty="0"/>
              <a:t>What is Linear Regression?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  <a:noFill/>
        </p:spPr>
        <p:txBody>
          <a:bodyPr anchor="b"/>
          <a:lstStyle/>
          <a:p>
            <a:r>
              <a:rPr lang="en-GB" dirty="0"/>
              <a:t>Why Does Linear Regression Matter in the Real World?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Linear regression isn’t just for lemonade stands. It’s used everywhere: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 Business: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Predict future sales based on past trends.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 Medicine: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Understand how exercise affects heart health.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 Sports: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Predict player performance based on training hours.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 Astronomy: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Estimate distances to stars using brightness.</a:t>
            </a:r>
          </a:p>
        </p:txBody>
      </p:sp>
      <p:pic>
        <p:nvPicPr>
          <p:cNvPr id="15" name="Picture Placeholder 5" descr="A person looking at blueprints on a brick wall">
            <a:extLst>
              <a:ext uri="{FF2B5EF4-FFF2-40B4-BE49-F238E27FC236}">
                <a16:creationId xmlns:a16="http://schemas.microsoft.com/office/drawing/2014/main" id="{BBD84AA8-495D-1210-1B06-DA73C5BCF3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7157" r="27157"/>
          <a:stretch/>
        </p:blipFill>
        <p:spPr>
          <a:xfrm>
            <a:off x="7500938" y="-22225"/>
            <a:ext cx="4714875" cy="6880225"/>
          </a:xfrm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48593-89F5-5AD0-3AF8-D981A3BB4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CA74-0E12-ED5D-4FD4-AF4A32C8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2414046" cy="617173"/>
          </a:xfrm>
          <a:noFill/>
        </p:spPr>
        <p:txBody>
          <a:bodyPr anchor="b"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995ED7-1937-C004-85C0-D274D59B9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24002"/>
              </p:ext>
            </p:extLst>
          </p:nvPr>
        </p:nvGraphicFramePr>
        <p:xfrm>
          <a:off x="584069" y="3181161"/>
          <a:ext cx="6731524" cy="18288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3365762">
                  <a:extLst>
                    <a:ext uri="{9D8B030D-6E8A-4147-A177-3AD203B41FA5}">
                      <a16:colId xmlns:a16="http://schemas.microsoft.com/office/drawing/2014/main" val="678726765"/>
                    </a:ext>
                  </a:extLst>
                </a:gridCol>
                <a:gridCol w="3365762">
                  <a:extLst>
                    <a:ext uri="{9D8B030D-6E8A-4147-A177-3AD203B41FA5}">
                      <a16:colId xmlns:a16="http://schemas.microsoft.com/office/drawing/2014/main" val="2545765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ZA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/>
                        <a:t>Description (in cm)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088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b="1"/>
                        <a:t>Sepal Length</a:t>
                      </a:r>
                      <a:endParaRPr lang="en-Z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Length of the outer part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566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b="1" dirty="0"/>
                        <a:t>Sepal Width</a:t>
                      </a:r>
                      <a:endParaRPr lang="en-Z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Width of the outer part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2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b="1"/>
                        <a:t>Petal Length</a:t>
                      </a:r>
                      <a:endParaRPr lang="en-Z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Length of the inner part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72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b="1"/>
                        <a:t>Petal Width</a:t>
                      </a:r>
                      <a:endParaRPr lang="en-Z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Width of the inner part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60952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D447178-7D91-C2AD-EC09-456E2920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69" y="1144588"/>
            <a:ext cx="7171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the Iris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150 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(samples of flowers)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(measurements):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Let’s predict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Petal 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Sepal 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36B58D-481D-2E7D-72F5-42C559569C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027" name="Picture 3" descr="Iris (plant) - Wikipedia">
            <a:extLst>
              <a:ext uri="{FF2B5EF4-FFF2-40B4-BE49-F238E27FC236}">
                <a16:creationId xmlns:a16="http://schemas.microsoft.com/office/drawing/2014/main" id="{F4B9AD83-26CC-F24D-4F35-6AA6B237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-22226"/>
            <a:ext cx="4714875" cy="68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</p:spPr>
        <p:txBody>
          <a:bodyPr anchor="ctr">
            <a:normAutofit/>
          </a:bodyPr>
          <a:lstStyle/>
          <a:p>
            <a:r>
              <a:rPr lang="en-ZA" dirty="0"/>
              <a:t>What is Linear Regression?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1977390"/>
            <a:ext cx="6241650" cy="3474720"/>
          </a:xfrm>
        </p:spPr>
        <p:txBody>
          <a:bodyPr>
            <a:noAutofit/>
          </a:bodyPr>
          <a:lstStyle/>
          <a:p>
            <a:r>
              <a:rPr lang="en-GB" sz="1600" dirty="0"/>
              <a:t>Alright, imagine you're running a lemonade stand, and you want to figure out how much money you'll make based on how many cups of lemonade you sell.</a:t>
            </a:r>
            <a:endParaRPr lang="en-GB" sz="1600" b="1" dirty="0"/>
          </a:p>
          <a:p>
            <a:r>
              <a:rPr lang="en-GB" sz="1600" dirty="0"/>
              <a:t>Linear regression is a way to </a:t>
            </a:r>
            <a:r>
              <a:rPr lang="en-GB" sz="1600" b="1" dirty="0"/>
              <a:t>predict</a:t>
            </a:r>
            <a:r>
              <a:rPr lang="en-GB" sz="1600" dirty="0"/>
              <a:t> something (like your profit) based on </a:t>
            </a:r>
            <a:r>
              <a:rPr lang="en-GB" sz="1600" b="1" dirty="0"/>
              <a:t>past information</a:t>
            </a:r>
            <a:r>
              <a:rPr lang="en-GB" sz="1600" dirty="0"/>
              <a:t> (like how many cups of lemonade you sold). It helps us find a straight line that best describes the relationship between two things.</a:t>
            </a:r>
          </a:p>
          <a:p>
            <a:r>
              <a:rPr lang="en-GB" sz="1600" dirty="0"/>
              <a:t>For example:</a:t>
            </a:r>
          </a:p>
          <a:p>
            <a:pPr marL="0" indent="0">
              <a:buNone/>
            </a:pPr>
            <a:r>
              <a:rPr lang="en-GB" sz="1600" b="1" dirty="0"/>
              <a:t>	Input (X):</a:t>
            </a:r>
            <a:r>
              <a:rPr lang="en-GB" sz="1600" dirty="0"/>
              <a:t> Number of cups sold</a:t>
            </a:r>
          </a:p>
          <a:p>
            <a:pPr marL="0" indent="0">
              <a:buNone/>
            </a:pPr>
            <a:r>
              <a:rPr lang="en-GB" sz="1600" b="1" dirty="0"/>
              <a:t>	Output (Y):</a:t>
            </a:r>
            <a:r>
              <a:rPr lang="en-GB" sz="1600" dirty="0"/>
              <a:t> Money you make</a:t>
            </a:r>
          </a:p>
          <a:p>
            <a:r>
              <a:rPr lang="en-GB" sz="1600" dirty="0"/>
              <a:t>If you sell </a:t>
            </a:r>
            <a:r>
              <a:rPr lang="en-GB" sz="1600" b="1" dirty="0"/>
              <a:t>more cups</a:t>
            </a:r>
            <a:r>
              <a:rPr lang="en-GB" sz="1600" dirty="0"/>
              <a:t>, you make </a:t>
            </a:r>
            <a:r>
              <a:rPr lang="en-GB" sz="1600" b="1" dirty="0"/>
              <a:t>more money</a:t>
            </a:r>
            <a:r>
              <a:rPr lang="en-GB" sz="1600" dirty="0"/>
              <a:t>—that’s a </a:t>
            </a:r>
            <a:r>
              <a:rPr lang="en-GB" sz="1600" b="1" dirty="0"/>
              <a:t>relationship</a:t>
            </a:r>
            <a:r>
              <a:rPr lang="en-GB" sz="1600" dirty="0"/>
              <a:t> we can study!</a:t>
            </a:r>
          </a:p>
        </p:txBody>
      </p:sp>
      <p:pic>
        <p:nvPicPr>
          <p:cNvPr id="9" name="Picture Placeholder 6" descr="A close up of a computer&#10;&#10;AI-generated content may be incorrect.">
            <a:extLst>
              <a:ext uri="{FF2B5EF4-FFF2-40B4-BE49-F238E27FC236}">
                <a16:creationId xmlns:a16="http://schemas.microsoft.com/office/drawing/2014/main" id="{798D1B64-451B-D3C2-812B-3CBFCD3A33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3" r="29903"/>
          <a:stretch>
            <a:fillRect/>
          </a:stretch>
        </p:blipFill>
        <p:spPr>
          <a:xfrm>
            <a:off x="0" y="0"/>
            <a:ext cx="4287838" cy="6858000"/>
          </a:xfrm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DA972-BD3A-3DCD-81F1-7AF161F5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FE33-53A6-E75A-9BA0-8B7B1BFD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ZA" dirty="0"/>
              <a:t>How Does It Work?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D868AF5A-41AC-FA3E-CF5E-FEBFD9E99530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2876181"/>
              </p:ext>
            </p:extLst>
          </p:nvPr>
        </p:nvGraphicFramePr>
        <p:xfrm>
          <a:off x="838200" y="2514600"/>
          <a:ext cx="10515600" cy="18288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94529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34489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ZA" dirty="0"/>
                        <a:t>Cups Sold (X)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Money Made (Y)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43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/>
                        <a:t>1 cup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/>
                        <a:t>$2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39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/>
                        <a:t>2 cups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/>
                        <a:t>$4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6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/>
                        <a:t>3 cups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/>
                        <a:t>$6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986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/>
                        <a:t>4 cups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$8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28720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209C8A0-C12A-F0B7-0654-5CC465698C3D}"/>
              </a:ext>
            </a:extLst>
          </p:cNvPr>
          <p:cNvSpPr txBox="1"/>
          <p:nvPr/>
        </p:nvSpPr>
        <p:spPr>
          <a:xfrm>
            <a:off x="3215640" y="1506022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say you keep track of your lemonade stand for a week: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A30324-F25A-529E-4D4A-DDAA75756F1D}"/>
              </a:ext>
            </a:extLst>
          </p:cNvPr>
          <p:cNvSpPr txBox="1"/>
          <p:nvPr/>
        </p:nvSpPr>
        <p:spPr>
          <a:xfrm>
            <a:off x="3128010" y="5167312"/>
            <a:ext cx="5935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you notice a pattern? For every cup you sell, you earn </a:t>
            </a:r>
            <a:r>
              <a:rPr lang="en-GB" b="1" dirty="0"/>
              <a:t>$2</a:t>
            </a:r>
            <a:r>
              <a:rPr lang="en-GB" dirty="0"/>
              <a:t>. If we draw these points on a graph, they form a </a:t>
            </a:r>
            <a:r>
              <a:rPr lang="en-GB" b="1" dirty="0"/>
              <a:t>straight line</a:t>
            </a:r>
            <a:r>
              <a:rPr lang="en-GB" dirty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36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9B4F-FD92-57E0-8759-88AD5870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C38D-01A5-F534-BE2D-54106761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8"/>
            <a:ext cx="10515600" cy="1325563"/>
          </a:xfrm>
          <a:noFill/>
        </p:spPr>
        <p:txBody>
          <a:bodyPr anchor="ctr"/>
          <a:lstStyle/>
          <a:p>
            <a:r>
              <a:rPr lang="en-ZA" dirty="0"/>
              <a:t>The Formula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14FFF-4F02-35C8-C738-3F204EB8E9CE}"/>
              </a:ext>
            </a:extLst>
          </p:cNvPr>
          <p:cNvSpPr txBox="1"/>
          <p:nvPr/>
        </p:nvSpPr>
        <p:spPr>
          <a:xfrm>
            <a:off x="3215640" y="1160225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regression uses a formula to describe this line: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44277-6CDA-7BBC-5CF5-D789ACD8B7D3}"/>
              </a:ext>
            </a:extLst>
          </p:cNvPr>
          <p:cNvSpPr txBox="1"/>
          <p:nvPr/>
        </p:nvSpPr>
        <p:spPr>
          <a:xfrm>
            <a:off x="1936431" y="2408883"/>
            <a:ext cx="8319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Let’s break it down: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/>
              <a:t>Y</a:t>
            </a:r>
            <a:r>
              <a:rPr lang="en-GB" dirty="0"/>
              <a:t> = The thing you want to predict (Money 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/>
              <a:t>X</a:t>
            </a:r>
            <a:r>
              <a:rPr lang="en-GB" dirty="0"/>
              <a:t> = The thing you know (Cups sold 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/>
              <a:t>m</a:t>
            </a:r>
            <a:r>
              <a:rPr lang="en-GB" dirty="0"/>
              <a:t> = Slope (how much Y changes when X increases—like $2 per cup)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/>
              <a:t>b</a:t>
            </a:r>
            <a:r>
              <a:rPr lang="en-GB" dirty="0"/>
              <a:t> = Intercept (where the line crosses the Y-axis; the starting point if you sell zero cups)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D1F3C-655A-D70E-E12F-3C9BD68718D9}"/>
              </a:ext>
            </a:extLst>
          </p:cNvPr>
          <p:cNvSpPr txBox="1"/>
          <p:nvPr/>
        </p:nvSpPr>
        <p:spPr>
          <a:xfrm>
            <a:off x="5263515" y="1560413"/>
            <a:ext cx="166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dirty="0"/>
              <a:t>Y = M(X)+B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ED799-188A-A4D6-E766-D7E9A13009F2}"/>
              </a:ext>
            </a:extLst>
          </p:cNvPr>
          <p:cNvSpPr txBox="1"/>
          <p:nvPr/>
        </p:nvSpPr>
        <p:spPr>
          <a:xfrm>
            <a:off x="4631531" y="4273016"/>
            <a:ext cx="2928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In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lemonade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:</a:t>
            </a:r>
          </a:p>
          <a:p>
            <a:pPr algn="ctr"/>
            <a:r>
              <a:rPr lang="es-ES" b="1" dirty="0"/>
              <a:t>Y=2X+0</a:t>
            </a:r>
            <a:endParaRPr lang="en-ZA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520EA-D61C-0339-B068-7E8B7B69F6BF}"/>
              </a:ext>
            </a:extLst>
          </p:cNvPr>
          <p:cNvSpPr txBox="1"/>
          <p:nvPr/>
        </p:nvSpPr>
        <p:spPr>
          <a:xfrm>
            <a:off x="4631531" y="5258616"/>
            <a:ext cx="3632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means: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every </a:t>
            </a:r>
            <a:r>
              <a:rPr lang="en-GB" b="1" dirty="0"/>
              <a:t>cup</a:t>
            </a:r>
            <a:r>
              <a:rPr lang="en-GB" dirty="0"/>
              <a:t> you sell, you make </a:t>
            </a:r>
            <a:r>
              <a:rPr lang="en-GB" b="1" dirty="0"/>
              <a:t>$2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you sell </a:t>
            </a:r>
            <a:r>
              <a:rPr lang="en-GB" b="1" dirty="0"/>
              <a:t>0 cups</a:t>
            </a:r>
            <a:r>
              <a:rPr lang="en-GB" dirty="0"/>
              <a:t>, you make </a:t>
            </a:r>
            <a:r>
              <a:rPr lang="en-GB" b="1" dirty="0"/>
              <a:t>$0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0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/>
          <a:lstStyle/>
          <a:p>
            <a:r>
              <a:rPr lang="en-GB" dirty="0"/>
              <a:t>Once you know the formula, you can predict the future!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198"/>
            <a:ext cx="9144000" cy="1879802"/>
          </a:xfrm>
        </p:spPr>
        <p:txBody>
          <a:bodyPr>
            <a:normAutofit/>
          </a:bodyPr>
          <a:lstStyle/>
          <a:p>
            <a:r>
              <a:rPr lang="en-GB" dirty="0"/>
              <a:t>If you sell </a:t>
            </a:r>
            <a:r>
              <a:rPr lang="en-GB" b="1" dirty="0"/>
              <a:t>10 cups</a:t>
            </a:r>
            <a:r>
              <a:rPr lang="en-GB" dirty="0"/>
              <a:t>, how much will you make?</a:t>
            </a:r>
            <a:br>
              <a:rPr lang="en-GB" dirty="0"/>
            </a:br>
            <a:r>
              <a:rPr lang="en-GB" dirty="0"/>
              <a:t>Y=2(10)+0. So, you’ll make </a:t>
            </a:r>
            <a:r>
              <a:rPr lang="en-GB" b="1" dirty="0"/>
              <a:t>$20</a:t>
            </a:r>
            <a:r>
              <a:rPr lang="en-GB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GB" dirty="0"/>
              <a:t>How Does Linear Regression Find the Best Line?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78000" y="2024780"/>
            <a:ext cx="9575801" cy="41371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GB" sz="1600" dirty="0"/>
              <a:t>Remember the formula: Y=</a:t>
            </a:r>
            <a:r>
              <a:rPr lang="en-GB" sz="1600" dirty="0" err="1"/>
              <a:t>mX+b</a:t>
            </a:r>
            <a:r>
              <a:rPr lang="en-GB" sz="1600" dirty="0"/>
              <a:t>	The goal is to find the best </a:t>
            </a:r>
            <a:r>
              <a:rPr lang="en-GB" sz="1600" b="1" dirty="0"/>
              <a:t>m</a:t>
            </a:r>
            <a:r>
              <a:rPr lang="en-GB" sz="1600" dirty="0"/>
              <a:t> (slope) and </a:t>
            </a:r>
            <a:r>
              <a:rPr lang="en-GB" sz="1600" b="1" dirty="0"/>
              <a:t>b</a:t>
            </a:r>
            <a:r>
              <a:rPr lang="en-GB" sz="1600" dirty="0"/>
              <a:t> (intercept) that fit your data.</a:t>
            </a:r>
          </a:p>
          <a:p>
            <a:r>
              <a:rPr lang="en-GB" sz="1600" b="1" dirty="0"/>
              <a:t>How do we find these?</a:t>
            </a:r>
            <a:br>
              <a:rPr lang="en-GB" sz="1600" dirty="0"/>
            </a:br>
            <a:r>
              <a:rPr lang="en-GB" sz="1600" dirty="0"/>
              <a:t>We use a method called </a:t>
            </a:r>
            <a:r>
              <a:rPr lang="en-GB" sz="1600" b="1" dirty="0"/>
              <a:t>"Least Squares"</a:t>
            </a:r>
            <a:r>
              <a:rPr lang="en-GB" sz="1600" dirty="0"/>
              <a:t> to make the line as close as possible to the actual data points.</a:t>
            </a:r>
          </a:p>
          <a:p>
            <a:r>
              <a:rPr lang="en-GB" sz="1600" b="1" dirty="0"/>
              <a:t> What’s "Least Squares"?</a:t>
            </a:r>
          </a:p>
          <a:p>
            <a:r>
              <a:rPr lang="en-GB" sz="1600" dirty="0"/>
              <a:t>Imagine drawing a line through your lemonade sales. Some points will be exactly on the line, but others will be a little above or below.</a:t>
            </a:r>
          </a:p>
          <a:p>
            <a:r>
              <a:rPr lang="en-GB" sz="1600" dirty="0"/>
              <a:t>The difference between the real point and the line is called the </a:t>
            </a:r>
            <a:r>
              <a:rPr lang="en-GB" sz="1600" b="1" dirty="0"/>
              <a:t>error (or residual)</a:t>
            </a:r>
            <a:r>
              <a:rPr lang="en-GB" sz="1600" dirty="0"/>
              <a:t>.</a:t>
            </a:r>
          </a:p>
          <a:p>
            <a:r>
              <a:rPr lang="en-GB" sz="1600" dirty="0"/>
              <a:t>We calculate the error for </a:t>
            </a:r>
            <a:r>
              <a:rPr lang="en-GB" sz="1600" b="1" dirty="0"/>
              <a:t>every point</a:t>
            </a:r>
            <a:r>
              <a:rPr lang="en-GB" sz="1600" dirty="0"/>
              <a:t>, then: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Square</a:t>
            </a:r>
            <a:r>
              <a:rPr lang="en-GB" sz="1600" dirty="0"/>
              <a:t> the errors (to make all differences positive).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Add</a:t>
            </a:r>
            <a:r>
              <a:rPr lang="en-GB" sz="1600" dirty="0"/>
              <a:t> all the squared errors together.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Minimize</a:t>
            </a:r>
            <a:r>
              <a:rPr lang="en-GB" sz="1600" dirty="0"/>
              <a:t> this total — the smallest value gives the best line.</a:t>
            </a:r>
          </a:p>
          <a:p>
            <a:r>
              <a:rPr lang="en-GB" sz="1600" dirty="0"/>
              <a:t>the lowest error is the best fit!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B0115-D68C-2363-BA6A-1EF59D2BA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3AC1-0726-752B-D389-5D72722C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en-GB" dirty="0"/>
              <a:t>What Are Errors and Why Do They Matter?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105A-3FAF-8222-A8E4-39EEE6273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Errors tell us how far our predictions are from reality.</a:t>
            </a:r>
          </a:p>
          <a:p>
            <a:r>
              <a:rPr lang="en-GB" dirty="0"/>
              <a:t>For example:</a:t>
            </a:r>
          </a:p>
          <a:p>
            <a:pPr marL="0" indent="0">
              <a:buNone/>
            </a:pPr>
            <a:r>
              <a:rPr lang="en-GB" dirty="0"/>
              <a:t>	If your line predicts $10, but you actually earn $12, the 	error is </a:t>
            </a:r>
            <a:r>
              <a:rPr lang="en-GB" b="1" dirty="0"/>
              <a:t>$2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you earn $8 instead, the error is </a:t>
            </a:r>
            <a:r>
              <a:rPr lang="en-GB" b="1" dirty="0"/>
              <a:t>–$2</a:t>
            </a:r>
            <a:r>
              <a:rPr lang="en-GB" dirty="0"/>
              <a:t> (negative means it’s below the line).</a:t>
            </a:r>
          </a:p>
          <a:p>
            <a:r>
              <a:rPr lang="en-GB" b="1" dirty="0"/>
              <a:t>Smaller errors = Better predictions</a:t>
            </a:r>
            <a:br>
              <a:rPr lang="en-GB" dirty="0"/>
            </a:br>
            <a:r>
              <a:rPr lang="en-GB" dirty="0"/>
              <a:t>Linear regression tries to keep these errors as small as possible overall.</a:t>
            </a:r>
          </a:p>
        </p:txBody>
      </p:sp>
      <p:pic>
        <p:nvPicPr>
          <p:cNvPr id="7" name="Picture Placeholder 6" descr="A close up of a computer&#10;&#10;AI-generated content may be incorrect.">
            <a:extLst>
              <a:ext uri="{FF2B5EF4-FFF2-40B4-BE49-F238E27FC236}">
                <a16:creationId xmlns:a16="http://schemas.microsoft.com/office/drawing/2014/main" id="{6B67149A-E106-A615-8F36-7C399013D8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3" r="299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109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F4B40C-8F32-3088-BC2B-66192FE6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CE67-CAFA-5BC3-255C-45C6F916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054" y="0"/>
            <a:ext cx="6241651" cy="1196310"/>
          </a:xfrm>
          <a:noFill/>
        </p:spPr>
        <p:txBody>
          <a:bodyPr anchor="ctr"/>
          <a:lstStyle/>
          <a:p>
            <a:r>
              <a:rPr lang="en-ZA" dirty="0"/>
              <a:t>Types of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1713-332C-2E49-2E57-6A97BE1B7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2430"/>
            <a:ext cx="6096000" cy="477557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ZA" b="1" dirty="0"/>
              <a:t>Simple Linear Regression</a:t>
            </a:r>
            <a:endParaRPr lang="en-ZA" dirty="0"/>
          </a:p>
          <a:p>
            <a:pPr marL="742950" lvl="1" indent="-285750">
              <a:buFont typeface="+mj-lt"/>
              <a:buAutoNum type="arabicPeriod"/>
            </a:pPr>
            <a:r>
              <a:rPr lang="en-ZA" dirty="0"/>
              <a:t>1 input (X) → 1 output (Y)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ZA" dirty="0"/>
              <a:t>Example: Cups sold → Money earned</a:t>
            </a:r>
          </a:p>
          <a:p>
            <a:pPr>
              <a:buFont typeface="+mj-lt"/>
              <a:buAutoNum type="arabicPeriod"/>
            </a:pPr>
            <a:r>
              <a:rPr lang="en-ZA" b="1" dirty="0"/>
              <a:t>Multiple Linear Regression</a:t>
            </a:r>
            <a:endParaRPr lang="en-ZA" dirty="0"/>
          </a:p>
          <a:p>
            <a:pPr marL="742950" lvl="1" indent="-285750">
              <a:buFont typeface="+mj-lt"/>
              <a:buAutoNum type="arabicPeriod"/>
            </a:pPr>
            <a:r>
              <a:rPr lang="en-ZA" b="1" dirty="0"/>
              <a:t>Many</a:t>
            </a:r>
            <a:r>
              <a:rPr lang="en-ZA" dirty="0"/>
              <a:t> inputs (X₁, X₂, X₃, …) → 1 output (Y)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ZA" dirty="0"/>
              <a:t>Example: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ZA" dirty="0"/>
              <a:t>Cups sold (X₁)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ZA" dirty="0"/>
              <a:t>Price per cup (X₂)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ZA" dirty="0"/>
              <a:t>Weather conditions (X₃)</a:t>
            </a:r>
            <a:br>
              <a:rPr lang="en-ZA" dirty="0"/>
            </a:br>
            <a:r>
              <a:rPr lang="en-ZA" dirty="0"/>
              <a:t>→ Predict total earnings (Y)</a:t>
            </a:r>
          </a:p>
          <a:p>
            <a:pPr marL="1143000" lvl="2" indent="-228600">
              <a:buFont typeface="+mj-lt"/>
              <a:buAutoNum type="arabicPeriod"/>
            </a:pPr>
            <a:endParaRPr lang="en-ZA" dirty="0"/>
          </a:p>
          <a:p>
            <a:pPr marL="914400" lvl="2" indent="0">
              <a:buNone/>
            </a:pPr>
            <a:endParaRPr lang="en-ZA" dirty="0"/>
          </a:p>
          <a:p>
            <a:pPr marL="1143000" lvl="2" indent="-228600">
              <a:buFont typeface="+mj-lt"/>
              <a:buAutoNum type="arabicPeriod"/>
            </a:pPr>
            <a:endParaRPr lang="en-ZA" dirty="0"/>
          </a:p>
          <a:p>
            <a:pPr marL="1143000" lvl="2" indent="-228600">
              <a:buFont typeface="+mj-lt"/>
              <a:buAutoNum type="arabicPeriod"/>
            </a:pPr>
            <a:endParaRPr lang="en-ZA" dirty="0"/>
          </a:p>
          <a:p>
            <a:pPr marL="914400" lvl="2" indent="0">
              <a:buNone/>
            </a:pP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3419E0-84DA-D089-8559-46E920A08705}"/>
              </a:ext>
            </a:extLst>
          </p:cNvPr>
          <p:cNvSpPr txBox="1">
            <a:spLocks/>
          </p:cNvSpPr>
          <p:nvPr/>
        </p:nvSpPr>
        <p:spPr>
          <a:xfrm>
            <a:off x="6096000" y="2082428"/>
            <a:ext cx="6096000" cy="4775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Polynomial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For curved relationships (not a straight line).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Example: Ice cream sales rise in summer but drop in winter.</a:t>
            </a:r>
          </a:p>
          <a:p>
            <a:endParaRPr lang="en-GB" b="1" dirty="0"/>
          </a:p>
          <a:p>
            <a:r>
              <a:rPr lang="en-GB" b="1" dirty="0"/>
              <a:t>Logistic Regression (Not exactly linear, but related!)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Predicts categories (e.g., "Yes" or "No").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Example: Will it rain today? (Yes/No)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72F6B8-096F-1272-6A9B-6AA6A8EDC788}"/>
              </a:ext>
            </a:extLst>
          </p:cNvPr>
          <p:cNvSpPr txBox="1"/>
          <p:nvPr/>
        </p:nvSpPr>
        <p:spPr>
          <a:xfrm>
            <a:off x="971000" y="1196310"/>
            <a:ext cx="9599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So far, we’ve talked about </a:t>
            </a:r>
            <a:r>
              <a:rPr lang="en-ZA" b="1" dirty="0"/>
              <a:t>simple linear regression</a:t>
            </a:r>
            <a:r>
              <a:rPr lang="en-ZA" dirty="0"/>
              <a:t> (one input, one output), but there are more: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571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CAB250-8D3D-5D52-A189-EDB090AD1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E7BE-CEB9-3168-2908-FFF5010C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676" y="0"/>
            <a:ext cx="8658648" cy="1196310"/>
          </a:xfrm>
          <a:noFill/>
        </p:spPr>
        <p:txBody>
          <a:bodyPr anchor="ctr"/>
          <a:lstStyle/>
          <a:p>
            <a:r>
              <a:rPr lang="en-GB" dirty="0"/>
              <a:t>How Do We Check If the Line Is Good?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8800-6B16-144F-B8FD-CE8B9977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2430"/>
            <a:ext cx="6096000" cy="477557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/>
              <a:t>R² (R-squared)</a:t>
            </a:r>
          </a:p>
          <a:p>
            <a:pPr marL="0" indent="0">
              <a:buNone/>
            </a:pPr>
            <a:r>
              <a:rPr lang="en-GB" dirty="0"/>
              <a:t>It tells us how much of the output (Y) is explained by the input (X).</a:t>
            </a:r>
          </a:p>
          <a:p>
            <a:pPr marL="0" indent="0">
              <a:buNone/>
            </a:pPr>
            <a:r>
              <a:rPr lang="en-GB" dirty="0"/>
              <a:t>R² ranges from 0 to 1:</a:t>
            </a:r>
          </a:p>
          <a:p>
            <a:pPr marL="0" indent="0">
              <a:buNone/>
            </a:pPr>
            <a:r>
              <a:rPr lang="en-GB" dirty="0"/>
              <a:t>1 means perfect fit (all points are on the line).</a:t>
            </a:r>
          </a:p>
          <a:p>
            <a:pPr marL="0" indent="0">
              <a:buNone/>
            </a:pPr>
            <a:r>
              <a:rPr lang="en-GB" dirty="0"/>
              <a:t>0 means the line is useless (random guesses).</a:t>
            </a:r>
          </a:p>
          <a:p>
            <a:pPr marL="0" indent="0">
              <a:buNone/>
            </a:pPr>
            <a:r>
              <a:rPr lang="en-GB" dirty="0"/>
              <a:t>Example: If R² = 0.9, 90% of the variation in money earned is explained by cups sold.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A50594-8934-EA2F-5F62-FBF6653FC2ED}"/>
              </a:ext>
            </a:extLst>
          </p:cNvPr>
          <p:cNvSpPr txBox="1">
            <a:spLocks/>
          </p:cNvSpPr>
          <p:nvPr/>
        </p:nvSpPr>
        <p:spPr>
          <a:xfrm>
            <a:off x="6096000" y="2082428"/>
            <a:ext cx="6096000" cy="477557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Mean Squared Error (MSE)</a:t>
            </a:r>
          </a:p>
          <a:p>
            <a:pPr marL="0" indent="0">
              <a:buNone/>
            </a:pPr>
            <a:r>
              <a:rPr lang="en-GB" dirty="0"/>
              <a:t>The average of all the squared errors.</a:t>
            </a:r>
          </a:p>
          <a:p>
            <a:pPr marL="0" indent="0">
              <a:buNone/>
            </a:pPr>
            <a:r>
              <a:rPr lang="en-GB" dirty="0"/>
              <a:t>Smaller MSE = Better fit.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Residual Plots</a:t>
            </a:r>
          </a:p>
          <a:p>
            <a:pPr marL="0" indent="0">
              <a:buNone/>
            </a:pPr>
            <a:r>
              <a:rPr lang="en-GB" dirty="0"/>
              <a:t>A chart that shows the errors. If the errors are randomly scattered, your model is good. If there’s a pattern, the model is missing something.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40EB7A-DFF3-A68E-9997-5A8B8B0DD0B9}"/>
              </a:ext>
            </a:extLst>
          </p:cNvPr>
          <p:cNvSpPr txBox="1"/>
          <p:nvPr/>
        </p:nvSpPr>
        <p:spPr>
          <a:xfrm>
            <a:off x="936479" y="1196310"/>
            <a:ext cx="1031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don’t want just </a:t>
            </a:r>
            <a:r>
              <a:rPr lang="en-GB" b="1" dirty="0"/>
              <a:t>any</a:t>
            </a:r>
            <a:r>
              <a:rPr lang="en-GB" dirty="0"/>
              <a:t> line — we want the </a:t>
            </a:r>
            <a:r>
              <a:rPr lang="en-GB" b="1" dirty="0"/>
              <a:t>best</a:t>
            </a:r>
            <a:r>
              <a:rPr lang="en-GB" dirty="0"/>
              <a:t> line. To check if our model works well, we use these metrics: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36540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247</TotalTime>
  <Words>1063</Words>
  <Application>Microsoft Office PowerPoint</Application>
  <PresentationFormat>Widescreen</PresentationFormat>
  <Paragraphs>124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Wingdings</vt:lpstr>
      <vt:lpstr>Custom</vt:lpstr>
      <vt:lpstr>What is Linear Regression?</vt:lpstr>
      <vt:lpstr>What is Linear Regression?</vt:lpstr>
      <vt:lpstr>How Does It Work?</vt:lpstr>
      <vt:lpstr>The Formula</vt:lpstr>
      <vt:lpstr>Once you know the formula, you can predict the future!</vt:lpstr>
      <vt:lpstr>How Does Linear Regression Find the Best Line?</vt:lpstr>
      <vt:lpstr>What Are Errors and Why Do They Matter?</vt:lpstr>
      <vt:lpstr>Types of Linear Regression</vt:lpstr>
      <vt:lpstr>How Do We Check If the Line Is Good?</vt:lpstr>
      <vt:lpstr>Why Does Linear Regression Matter in the Real World?</vt:lpstr>
      <vt:lpstr>Exercise</vt:lpstr>
      <vt:lpstr>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Yusuf Paruk</dc:creator>
  <cp:lastModifiedBy>Yusuf Paruk</cp:lastModifiedBy>
  <cp:revision>1</cp:revision>
  <dcterms:created xsi:type="dcterms:W3CDTF">2025-03-03T08:29:37Z</dcterms:created>
  <dcterms:modified xsi:type="dcterms:W3CDTF">2025-03-03T14:03:42Z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