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2C4"/>
    <a:srgbClr val="E6E4DC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80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2A73-2E64-49D6-ABD8-1FCFA8272204}" type="datetimeFigureOut">
              <a:rPr lang="en-AU" smtClean="0"/>
              <a:t>31/03/2017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8" name="Picture 7" descr="MAC21_190.5x254_PowerPoint_Images_Cov 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1247"/>
            <a:ext cx="12192000" cy="3925824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09599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624341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7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90872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34400" y="1601999"/>
            <a:ext cx="10752000" cy="4525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AU" dirty="0"/>
              <a:t>Bullet point 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OFFICE  I  FACULTY  I  DEPARTMENT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13429" y="846667"/>
            <a:ext cx="8530571" cy="532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lang="en-AU" sz="2400" kern="1200" cap="all" dirty="0" smtClean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AU" dirty="0"/>
              <a:t>SUBHEAD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0" hasCustomPrompt="1"/>
          </p:nvPr>
        </p:nvSpPr>
        <p:spPr>
          <a:xfrm>
            <a:off x="613429" y="1628986"/>
            <a:ext cx="10914784" cy="4456855"/>
          </a:xfrm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spcAft>
                <a:spcPts val="0"/>
              </a:spcAft>
              <a:buSzPct val="73000"/>
              <a:buFont typeface="Arial" panose="020B0604020202020204" pitchFamily="34" charset="0"/>
              <a:buChar char="•"/>
              <a:defRPr lang="en-AU" sz="2400" b="0" kern="1200" cap="none" baseline="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>
              <a:defRPr baseline="0"/>
            </a:lvl2pPr>
            <a:lvl3pPr>
              <a:defRPr baseline="0"/>
            </a:lvl3pPr>
            <a:lvl4pPr>
              <a:defRPr lang="en-AU" sz="2400" b="0" kern="1200" cap="none" baseline="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>
              <a:defRPr baseline="0"/>
            </a:lvl5pPr>
          </a:lstStyle>
          <a:p>
            <a:pPr marL="0" lvl="3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AU" noProof="0" dirty="0"/>
              <a:t>Bullets with sub-bullets</a:t>
            </a:r>
          </a:p>
          <a:p>
            <a:pPr lvl="0"/>
            <a:r>
              <a:rPr lang="en-AU" noProof="0" dirty="0"/>
              <a:t>First Level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09599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624341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7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3780" y="3062172"/>
            <a:ext cx="4711095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6516" r="100" b="1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18" y="3445665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6516" r="102" b="1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1048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1048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49" y="3428108"/>
            <a:ext cx="3248917" cy="32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5" name="Picture 14" descr="MAC21_190.5x254_PowerPoint_Images_Cov v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4032" cy="6858000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61301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6192011" y="2708920"/>
            <a:ext cx="5664629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251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90872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594785" y="1604964"/>
            <a:ext cx="1100243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90872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594758"/>
            <a:ext cx="5348515" cy="4525963"/>
          </a:xfrm>
        </p:spPr>
        <p:txBody>
          <a:bodyPr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90872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594758"/>
            <a:ext cx="5348515" cy="4525963"/>
          </a:xfrm>
        </p:spPr>
        <p:txBody>
          <a:bodyPr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90872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09600" y="1591584"/>
            <a:ext cx="5306483" cy="4529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48400" y="1591584"/>
            <a:ext cx="5306483" cy="4529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90872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440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392" y="6309321"/>
            <a:ext cx="547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0932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070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0" y="1378803"/>
            <a:ext cx="10752000" cy="1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2951" y="289218"/>
            <a:ext cx="8544000" cy="648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Re-dating </a:t>
            </a:r>
            <a:r>
              <a:rPr lang="en-US" sz="4000" dirty="0"/>
              <a:t>the Athenian </a:t>
            </a:r>
            <a:r>
              <a:rPr lang="en-US" sz="4000" dirty="0" smtClean="0"/>
              <a:t>Empire</a:t>
            </a:r>
            <a:endParaRPr lang="en-AU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4084" y="1889816"/>
            <a:ext cx="8542867" cy="503238"/>
          </a:xfrm>
        </p:spPr>
        <p:txBody>
          <a:bodyPr>
            <a:noAutofit/>
          </a:bodyPr>
          <a:lstStyle/>
          <a:p>
            <a:r>
              <a:rPr lang="en-US" dirty="0"/>
              <a:t>DR GIL DAVIS</a:t>
            </a:r>
          </a:p>
          <a:p>
            <a:r>
              <a:rPr lang="en-US" cap="none" dirty="0" smtClean="0">
                <a:cs typeface="Georgia"/>
              </a:rPr>
              <a:t>gil.davis@mq.edu.au</a:t>
            </a:r>
            <a:endParaRPr lang="en-US" cap="none" dirty="0" smtClean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9" name="Picture 2" descr="Image result for IG i3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40" y="3059367"/>
            <a:ext cx="4853800" cy="36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9508351" y="3513666"/>
            <a:ext cx="371413" cy="49106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4" descr="Image result for peri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059368"/>
            <a:ext cx="2362215" cy="36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1540" y="188981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dirty="0"/>
              <a:t>Option H	Greece: 	The Greek World 500 </a:t>
            </a:r>
            <a:r>
              <a:rPr lang="en-AU" sz="1400" dirty="0" smtClean="0"/>
              <a:t>– 400 </a:t>
            </a:r>
            <a:r>
              <a:rPr lang="en-AU" sz="1400" dirty="0"/>
              <a:t>BC Development of </a:t>
            </a:r>
            <a:endParaRPr lang="en-AU" sz="1400" dirty="0" smtClean="0"/>
          </a:p>
          <a:p>
            <a:r>
              <a:rPr lang="en-AU" sz="1400" dirty="0"/>
              <a:t>2		Athens and the Athenian </a:t>
            </a:r>
            <a:r>
              <a:rPr lang="en-AU" sz="1400" dirty="0" smtClean="0"/>
              <a:t>Empire</a:t>
            </a:r>
            <a:endParaRPr lang="en-AU" sz="1400" dirty="0"/>
          </a:p>
          <a:p>
            <a:r>
              <a:rPr lang="en-AU" sz="1400" dirty="0"/>
              <a:t> </a:t>
            </a:r>
          </a:p>
          <a:p>
            <a:r>
              <a:rPr lang="en-AU" sz="1400" dirty="0"/>
              <a:t>Option G	Pericles	Evaluation</a:t>
            </a:r>
          </a:p>
          <a:p>
            <a:r>
              <a:rPr lang="en-AU" sz="1400" dirty="0"/>
              <a:t>4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8194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3262" y="343995"/>
            <a:ext cx="6400800" cy="644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Case studies</a:t>
            </a:r>
            <a:endParaRPr lang="en-AU" sz="2400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545125" y="63093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63262" y="850961"/>
            <a:ext cx="6397928" cy="5321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1"/>
                </a:solidFill>
              </a:rPr>
              <a:t>IG I</a:t>
            </a:r>
            <a:r>
              <a:rPr lang="en-AU" baseline="30000" dirty="0" smtClean="0">
                <a:solidFill>
                  <a:schemeClr val="accent1"/>
                </a:solidFill>
              </a:rPr>
              <a:t>3</a:t>
            </a:r>
            <a:r>
              <a:rPr lang="en-AU" dirty="0" smtClean="0">
                <a:solidFill>
                  <a:schemeClr val="accent1"/>
                </a:solidFill>
              </a:rPr>
              <a:t> 35 – Athena Nike decree 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002" y="1586861"/>
            <a:ext cx="11157397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i="1" dirty="0" smtClean="0"/>
              <a:t>Post </a:t>
            </a:r>
            <a:r>
              <a:rPr lang="en-AU" sz="2000" i="1" dirty="0" err="1" smtClean="0"/>
              <a:t>quem</a:t>
            </a:r>
            <a:r>
              <a:rPr lang="en-AU" sz="2000" i="1" dirty="0" smtClean="0"/>
              <a:t> </a:t>
            </a:r>
            <a:r>
              <a:rPr lang="en-AU" sz="2000" dirty="0" smtClean="0"/>
              <a:t>is 448 when the </a:t>
            </a:r>
            <a:r>
              <a:rPr lang="en-AU" sz="2000" dirty="0"/>
              <a:t>Acropolis building program was </a:t>
            </a:r>
            <a:r>
              <a:rPr lang="en-AU" sz="2000" dirty="0" smtClean="0"/>
              <a:t>conceived. </a:t>
            </a:r>
            <a:r>
              <a:rPr lang="en-AU" sz="2000" dirty="0"/>
              <a:t>The embellishment of the cult of Athena Nike and the construction of her temple </a:t>
            </a:r>
            <a:r>
              <a:rPr lang="en-AU" sz="2000" dirty="0" smtClean="0"/>
              <a:t>are </a:t>
            </a:r>
            <a:r>
              <a:rPr lang="en-AU" sz="2000" dirty="0"/>
              <a:t>part of this. </a:t>
            </a:r>
            <a:endParaRPr lang="en-AU" sz="2000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i="1" dirty="0" smtClean="0"/>
              <a:t>Ante </a:t>
            </a:r>
            <a:r>
              <a:rPr lang="en-AU" sz="2000" i="1" dirty="0" err="1"/>
              <a:t>quem</a:t>
            </a:r>
            <a:r>
              <a:rPr lang="en-AU" sz="2000" dirty="0"/>
              <a:t> is </a:t>
            </a:r>
            <a:r>
              <a:rPr lang="en-AU" sz="2000" i="1" dirty="0"/>
              <a:t>IG</a:t>
            </a:r>
            <a:r>
              <a:rPr lang="en-AU" sz="2000" dirty="0"/>
              <a:t> I</a:t>
            </a:r>
            <a:r>
              <a:rPr lang="en-AU" sz="2000" baseline="30000" dirty="0"/>
              <a:t>3</a:t>
            </a:r>
            <a:r>
              <a:rPr lang="en-AU" sz="2000" dirty="0"/>
              <a:t> 36 which refers explicitly to the earlier decision conventionally dated to 424/3. </a:t>
            </a:r>
            <a:endParaRPr lang="en-AU" sz="2000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The </a:t>
            </a:r>
            <a:r>
              <a:rPr lang="en-AU" sz="2000" dirty="0"/>
              <a:t>temple was built in the </a:t>
            </a:r>
            <a:r>
              <a:rPr lang="en-AU" sz="2000" dirty="0" smtClean="0"/>
              <a:t>420s and Mattingly suggested the decrees should be associated with this.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BUT: 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The decree could have been associated with the commissioning of the building works in 448. 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/>
              <a:t>T</a:t>
            </a:r>
            <a:r>
              <a:rPr lang="en-AU" sz="2000" dirty="0" smtClean="0"/>
              <a:t>he plan of the temple required integration with the SW wing of the </a:t>
            </a:r>
            <a:r>
              <a:rPr lang="en-AU" sz="2000" dirty="0" err="1" smtClean="0"/>
              <a:t>Propylaea</a:t>
            </a:r>
            <a:r>
              <a:rPr lang="en-AU" sz="2000" dirty="0" smtClean="0"/>
              <a:t> begun in 437; there was a large treasury of Nike in her sanctuary before 433/2 which could have required doors.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3571" y="5760887"/>
            <a:ext cx="6078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chemeClr val="accent3"/>
                </a:solidFill>
              </a:rPr>
              <a:t>So there are </a:t>
            </a:r>
            <a:r>
              <a:rPr lang="en-AU" sz="2000" b="1" dirty="0" smtClean="0">
                <a:solidFill>
                  <a:schemeClr val="accent3"/>
                </a:solidFill>
              </a:rPr>
              <a:t>several plausible </a:t>
            </a:r>
            <a:r>
              <a:rPr lang="en-AU" sz="2000" b="1" dirty="0">
                <a:solidFill>
                  <a:schemeClr val="accent3"/>
                </a:solidFill>
              </a:rPr>
              <a:t>historical </a:t>
            </a:r>
            <a:r>
              <a:rPr lang="en-AU" sz="2000" b="1" dirty="0" smtClean="0">
                <a:solidFill>
                  <a:schemeClr val="accent3"/>
                </a:solidFill>
              </a:rPr>
              <a:t>contexts</a:t>
            </a:r>
            <a:endParaRPr lang="en-AU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3392" y="365442"/>
            <a:ext cx="6400800" cy="644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Case studies</a:t>
            </a:r>
            <a:endParaRPr lang="en-AU" sz="2400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623392" y="63093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26264" y="891205"/>
            <a:ext cx="6397928" cy="5321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 smtClean="0">
                <a:solidFill>
                  <a:schemeClr val="accent1"/>
                </a:solidFill>
              </a:rPr>
              <a:t>IG I</a:t>
            </a:r>
            <a:r>
              <a:rPr lang="en-AU" sz="2000" baseline="30000" dirty="0" smtClean="0">
                <a:solidFill>
                  <a:schemeClr val="accent1"/>
                </a:solidFill>
              </a:rPr>
              <a:t>3</a:t>
            </a:r>
            <a:r>
              <a:rPr lang="en-AU" sz="2000" dirty="0" smtClean="0">
                <a:solidFill>
                  <a:schemeClr val="accent1"/>
                </a:solidFill>
              </a:rPr>
              <a:t> 1453 &amp; </a:t>
            </a:r>
            <a:r>
              <a:rPr lang="en-AU" sz="2000" dirty="0" err="1" smtClean="0">
                <a:solidFill>
                  <a:schemeClr val="accent1"/>
                </a:solidFill>
              </a:rPr>
              <a:t>ors</a:t>
            </a:r>
            <a:r>
              <a:rPr lang="en-AU" sz="2000" dirty="0" smtClean="0">
                <a:solidFill>
                  <a:schemeClr val="accent1"/>
                </a:solidFill>
              </a:rPr>
              <a:t> – The Coinage Decree </a:t>
            </a:r>
            <a:endParaRPr lang="en-AU" sz="2000" dirty="0">
              <a:solidFill>
                <a:schemeClr val="accent1"/>
              </a:solidFill>
            </a:endParaRPr>
          </a:p>
        </p:txBody>
      </p:sp>
      <p:pic>
        <p:nvPicPr>
          <p:cNvPr id="8" name="Picture 2" descr="https://drc.ohiolink.edu/bitstream/handle/2374.OX/186824/IG%20I%283%29%201453%2c%20frag.%20b%20%284%29.jpg?sequence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53" y="1501329"/>
            <a:ext cx="4161447" cy="485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17527" y="1556051"/>
            <a:ext cx="684833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/>
              <a:t>Many examples all found outside Athens</a:t>
            </a:r>
            <a:r>
              <a:rPr lang="en-AU" sz="2000" dirty="0" smtClean="0"/>
              <a:t>: Smyrna</a:t>
            </a:r>
            <a:r>
              <a:rPr lang="en-AU" sz="2000" dirty="0"/>
              <a:t>; </a:t>
            </a:r>
            <a:r>
              <a:rPr lang="en-AU" sz="2000" dirty="0" err="1" smtClean="0"/>
              <a:t>Olbia</a:t>
            </a:r>
            <a:r>
              <a:rPr lang="en-AU" sz="2000" dirty="0" smtClean="0"/>
              <a:t> (?); </a:t>
            </a:r>
            <a:r>
              <a:rPr lang="en-AU" sz="2000" dirty="0" err="1"/>
              <a:t>Aphytis</a:t>
            </a:r>
            <a:r>
              <a:rPr lang="en-AU" sz="2000" dirty="0"/>
              <a:t> (in Macedonia); </a:t>
            </a:r>
            <a:r>
              <a:rPr lang="en-AU" sz="2000" dirty="0" smtClean="0"/>
              <a:t>Kos, </a:t>
            </a:r>
            <a:r>
              <a:rPr lang="en-AU" sz="2000" dirty="0" err="1" smtClean="0"/>
              <a:t>Siphnos</a:t>
            </a:r>
            <a:r>
              <a:rPr lang="en-AU" sz="2000" dirty="0" smtClean="0"/>
              <a:t> and </a:t>
            </a:r>
            <a:r>
              <a:rPr lang="en-AU" sz="2000" dirty="0" err="1" smtClean="0"/>
              <a:t>Syme</a:t>
            </a:r>
            <a:r>
              <a:rPr lang="en-AU" sz="2000" dirty="0" smtClean="0"/>
              <a:t> (islands); </a:t>
            </a:r>
            <a:r>
              <a:rPr lang="en-AU" sz="2000" dirty="0" err="1"/>
              <a:t>Hamaxitos</a:t>
            </a:r>
            <a:r>
              <a:rPr lang="en-AU" sz="2000" dirty="0"/>
              <a:t> (in the </a:t>
            </a:r>
            <a:r>
              <a:rPr lang="en-AU" sz="2000" dirty="0" err="1" smtClean="0"/>
              <a:t>Troad</a:t>
            </a:r>
            <a:r>
              <a:rPr lang="en-AU" sz="2000" dirty="0" smtClean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No </a:t>
            </a:r>
            <a:r>
              <a:rPr lang="en-AU" sz="2000" dirty="0"/>
              <a:t>fragment has a date or datable </a:t>
            </a:r>
            <a:r>
              <a:rPr lang="en-AU" sz="2000" dirty="0" smtClean="0"/>
              <a:t>reference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Numismatic </a:t>
            </a:r>
            <a:r>
              <a:rPr lang="en-AU" sz="2000" dirty="0"/>
              <a:t>evidence is no </a:t>
            </a:r>
            <a:r>
              <a:rPr lang="en-AU" sz="2000" dirty="0" smtClean="0"/>
              <a:t>help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Kos </a:t>
            </a:r>
            <a:r>
              <a:rPr lang="en-AU" sz="2000" dirty="0"/>
              <a:t>fragment inscribed in Attic with the 3-bar sigma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939" y="4045155"/>
            <a:ext cx="681316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b="1" dirty="0" smtClean="0"/>
              <a:t>    Possible </a:t>
            </a:r>
            <a:r>
              <a:rPr lang="en-AU" sz="2000" b="1" dirty="0"/>
              <a:t>dates: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/>
              <a:t>449 – </a:t>
            </a:r>
            <a:r>
              <a:rPr lang="en-AU" sz="2000" dirty="0" smtClean="0"/>
              <a:t>‘</a:t>
            </a:r>
            <a:r>
              <a:rPr lang="en-AU" sz="2000" dirty="0"/>
              <a:t>missing year’ on the </a:t>
            </a:r>
            <a:r>
              <a:rPr lang="en-AU" sz="2000" dirty="0" smtClean="0"/>
              <a:t>ATL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414 - Aristophanes </a:t>
            </a:r>
            <a:r>
              <a:rPr lang="en-AU" sz="2000" i="1" dirty="0" smtClean="0"/>
              <a:t>Birds</a:t>
            </a:r>
            <a:r>
              <a:rPr lang="en-AU" sz="2000" dirty="0" smtClean="0"/>
              <a:t> </a:t>
            </a:r>
            <a:r>
              <a:rPr lang="en-AU" sz="2000" dirty="0" smtClean="0"/>
              <a:t>1040 </a:t>
            </a:r>
            <a:r>
              <a:rPr lang="en-AU" sz="2000" dirty="0" err="1" smtClean="0"/>
              <a:t>ff</a:t>
            </a:r>
            <a:r>
              <a:rPr lang="en-AU" sz="2000" dirty="0" smtClean="0"/>
              <a:t> parodies the decree </a:t>
            </a:r>
            <a:endParaRPr lang="en-AU" sz="20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Mid 420s = consensus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380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8346" y="289116"/>
            <a:ext cx="6400800" cy="644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Case studies</a:t>
            </a:r>
            <a:endParaRPr lang="en-AU" sz="2400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668216" y="63093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71218" y="865165"/>
            <a:ext cx="6397928" cy="5321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 smtClean="0">
                <a:solidFill>
                  <a:schemeClr val="accent1"/>
                </a:solidFill>
              </a:rPr>
              <a:t>IG I</a:t>
            </a:r>
            <a:r>
              <a:rPr lang="en-AU" sz="2000" baseline="30000" dirty="0" smtClean="0">
                <a:solidFill>
                  <a:schemeClr val="accent1"/>
                </a:solidFill>
              </a:rPr>
              <a:t>3</a:t>
            </a:r>
            <a:r>
              <a:rPr lang="en-AU" sz="2000" dirty="0" smtClean="0">
                <a:solidFill>
                  <a:schemeClr val="accent1"/>
                </a:solidFill>
              </a:rPr>
              <a:t> 1453 &amp; </a:t>
            </a:r>
            <a:r>
              <a:rPr lang="en-AU" sz="2000" dirty="0" err="1" smtClean="0">
                <a:solidFill>
                  <a:schemeClr val="accent1"/>
                </a:solidFill>
              </a:rPr>
              <a:t>ors</a:t>
            </a:r>
            <a:r>
              <a:rPr lang="en-AU" sz="2000" dirty="0" smtClean="0">
                <a:solidFill>
                  <a:schemeClr val="accent1"/>
                </a:solidFill>
              </a:rPr>
              <a:t> – The Coinage Decree </a:t>
            </a:r>
            <a:endParaRPr lang="en-AU" sz="20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954" y="1679139"/>
            <a:ext cx="110724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err="1" smtClean="0"/>
              <a:t>Aphytis</a:t>
            </a:r>
            <a:r>
              <a:rPr lang="en-AU" sz="2000" dirty="0" smtClean="0"/>
              <a:t> fragment is in two parts. The 1</a:t>
            </a:r>
            <a:r>
              <a:rPr lang="en-AU" sz="2000" baseline="30000" dirty="0" smtClean="0"/>
              <a:t>st</a:t>
            </a:r>
            <a:r>
              <a:rPr lang="en-AU" sz="2000" dirty="0" smtClean="0"/>
              <a:t> fragment was published in 1935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The 2</a:t>
            </a:r>
            <a:r>
              <a:rPr lang="en-AU" sz="2000" baseline="30000" dirty="0" smtClean="0"/>
              <a:t>nd</a:t>
            </a:r>
            <a:r>
              <a:rPr lang="en-AU" sz="2000" dirty="0" smtClean="0"/>
              <a:t> fragment was discovered in 1969 but “languished unrecognized” until publication in 2003 by Miltiades </a:t>
            </a:r>
            <a:r>
              <a:rPr lang="en-AU" sz="2000" dirty="0" err="1" smtClean="0"/>
              <a:t>Hatzopoulos</a:t>
            </a:r>
            <a:endParaRPr lang="en-AU" sz="20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The second fragment (non-joining) preserves the end of the stele </a:t>
            </a:r>
            <a:endParaRPr lang="en-AU" sz="2000" dirty="0"/>
          </a:p>
        </p:txBody>
      </p:sp>
      <p:sp>
        <p:nvSpPr>
          <p:cNvPr id="9" name="Rectangle 8"/>
          <p:cNvSpPr/>
          <p:nvPr/>
        </p:nvSpPr>
        <p:spPr>
          <a:xfrm>
            <a:off x="4715832" y="3386003"/>
            <a:ext cx="1556180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accent1"/>
                </a:solidFill>
              </a:rPr>
              <a:t>So what?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8216" y="4045213"/>
            <a:ext cx="10914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The Smyrna fragment contains the same final words as the </a:t>
            </a:r>
            <a:r>
              <a:rPr lang="en-AU" sz="2000" dirty="0" err="1"/>
              <a:t>Aphytis</a:t>
            </a:r>
            <a:r>
              <a:rPr lang="en-AU" sz="2000" dirty="0"/>
              <a:t> fragment, but its text continues for another 9 </a:t>
            </a:r>
            <a:r>
              <a:rPr lang="en-AU" sz="2000" dirty="0" smtClean="0"/>
              <a:t>lines, with big discrepancies in content.</a:t>
            </a:r>
            <a:endParaRPr lang="en-AU" sz="2000" dirty="0"/>
          </a:p>
        </p:txBody>
      </p:sp>
      <p:sp>
        <p:nvSpPr>
          <p:cNvPr id="11" name="Rectangle 10"/>
          <p:cNvSpPr/>
          <p:nvPr/>
        </p:nvSpPr>
        <p:spPr>
          <a:xfrm>
            <a:off x="668216" y="5043984"/>
            <a:ext cx="10914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Major implications for </a:t>
            </a:r>
            <a:r>
              <a:rPr lang="en-AU" sz="2000" dirty="0" err="1"/>
              <a:t>epigraphical</a:t>
            </a:r>
            <a:r>
              <a:rPr lang="en-AU" sz="2000" dirty="0"/>
              <a:t> method. Cannot assume a ‘composite’ text</a:t>
            </a:r>
            <a:r>
              <a:rPr lang="en-AU" sz="2000" dirty="0" smtClean="0"/>
              <a:t>. Different copies were set up tailored to local circumstances. Was there more than one date and/or more than one decree?          </a:t>
            </a:r>
            <a:r>
              <a:rPr lang="en-AU" dirty="0" smtClean="0"/>
              <a:t>(Per R. Stroud [2006], 18-26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5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777" y="420693"/>
            <a:ext cx="6400800" cy="644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Dating imperialism</a:t>
            </a:r>
            <a:endParaRPr lang="en-AU" sz="2400" dirty="0"/>
          </a:p>
        </p:txBody>
      </p:sp>
      <p:sp>
        <p:nvSpPr>
          <p:cNvPr id="7" name="Rectangle 6"/>
          <p:cNvSpPr/>
          <p:nvPr/>
        </p:nvSpPr>
        <p:spPr>
          <a:xfrm>
            <a:off x="354169" y="1642927"/>
            <a:ext cx="1122823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/>
              <a:t>The word ‘empire’ has pejorative </a:t>
            </a:r>
            <a:r>
              <a:rPr lang="en-AU" sz="2000" dirty="0" smtClean="0"/>
              <a:t>connotations - changed over (modern) time</a:t>
            </a:r>
            <a:endParaRPr lang="en-AU" sz="2000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/>
              <a:t>Inscriptions attest to democratic </a:t>
            </a:r>
            <a:r>
              <a:rPr lang="en-AU" sz="2000" dirty="0" smtClean="0"/>
              <a:t>practice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Thucydides </a:t>
            </a:r>
            <a:r>
              <a:rPr lang="en-AU" sz="2000" dirty="0"/>
              <a:t>(1.95-9</a:t>
            </a:r>
            <a:r>
              <a:rPr lang="en-AU" sz="2000" dirty="0" smtClean="0"/>
              <a:t>) – summarises substantive change from 478 – 467 from </a:t>
            </a:r>
            <a:r>
              <a:rPr lang="en-AU" sz="2000" i="1" dirty="0" err="1"/>
              <a:t>hēgemonia</a:t>
            </a:r>
            <a:r>
              <a:rPr lang="en-AU" sz="2000" dirty="0"/>
              <a:t> </a:t>
            </a:r>
            <a:r>
              <a:rPr lang="en-AU" sz="2000" dirty="0" smtClean="0"/>
              <a:t>(popular leadership) to </a:t>
            </a:r>
            <a:r>
              <a:rPr lang="en-AU" sz="2000" i="1" dirty="0" err="1"/>
              <a:t>archē</a:t>
            </a:r>
            <a:r>
              <a:rPr lang="en-AU" sz="2000" dirty="0"/>
              <a:t> </a:t>
            </a:r>
            <a:r>
              <a:rPr lang="en-AU" sz="2000" dirty="0" smtClean="0"/>
              <a:t>(exacting rule/control)</a:t>
            </a:r>
            <a:endParaRPr lang="en-AU" sz="2000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He portrays Athenian empire as moderate under Pericles, but harsh under Cleon and his fellow demagogues. Scholars tend to read the ‘tone’ of inscriptions through this prism</a:t>
            </a:r>
            <a:endParaRPr lang="en-AU" sz="2000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A down-dating (or redating back) of many of the inscriptions to 430s/420s fits this literary evidence better</a:t>
            </a:r>
            <a:endParaRPr lang="en-AU" sz="2000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Harris (2016) argues that paired opposites of </a:t>
            </a:r>
            <a:r>
              <a:rPr lang="en-AU" sz="2000" i="1" dirty="0" err="1" smtClean="0"/>
              <a:t>demokratia</a:t>
            </a:r>
            <a:r>
              <a:rPr lang="en-AU" sz="2000" i="1" dirty="0" smtClean="0"/>
              <a:t>/</a:t>
            </a:r>
            <a:r>
              <a:rPr lang="en-AU" sz="2000" i="1" dirty="0" err="1" smtClean="0"/>
              <a:t>oligarchia</a:t>
            </a:r>
            <a:r>
              <a:rPr lang="en-AU" sz="2000" dirty="0" smtClean="0"/>
              <a:t> enter discourse in the context of tensions with Sparta. Word </a:t>
            </a:r>
            <a:r>
              <a:rPr lang="en-AU" sz="2000" i="1" dirty="0" err="1" smtClean="0"/>
              <a:t>demokratia</a:t>
            </a:r>
            <a:r>
              <a:rPr lang="en-AU" sz="2000" i="1" dirty="0" smtClean="0"/>
              <a:t> </a:t>
            </a:r>
            <a:r>
              <a:rPr lang="en-AU" sz="2000" dirty="0" smtClean="0"/>
              <a:t>1</a:t>
            </a:r>
            <a:r>
              <a:rPr lang="en-AU" sz="2000" baseline="30000" dirty="0" smtClean="0"/>
              <a:t>st</a:t>
            </a:r>
            <a:r>
              <a:rPr lang="en-AU" sz="2000" dirty="0" smtClean="0"/>
              <a:t> appears in the 420s – cf. Pericles’ funeral oration (</a:t>
            </a:r>
            <a:r>
              <a:rPr lang="en-AU" sz="2000" dirty="0" err="1" smtClean="0"/>
              <a:t>Thuc</a:t>
            </a:r>
            <a:r>
              <a:rPr lang="en-AU" sz="2000" dirty="0" smtClean="0"/>
              <a:t>. 2.37.1). Previously Athens based her right to lead on fighting the Persians and opposing tyranny.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Was there ever any </a:t>
            </a:r>
            <a:r>
              <a:rPr lang="en-AU" sz="2000" u="sng" dirty="0" smtClean="0"/>
              <a:t>intention</a:t>
            </a:r>
            <a:r>
              <a:rPr lang="en-AU" sz="2000" dirty="0" smtClean="0"/>
              <a:t> to have an empire? </a:t>
            </a:r>
            <a:endParaRPr lang="en-AU" sz="2000" dirty="0"/>
          </a:p>
        </p:txBody>
      </p:sp>
      <p:sp>
        <p:nvSpPr>
          <p:cNvPr id="8" name="Rectangle 7"/>
          <p:cNvSpPr/>
          <p:nvPr/>
        </p:nvSpPr>
        <p:spPr>
          <a:xfrm>
            <a:off x="682579" y="6309321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050" dirty="0"/>
              <a:t>Department of Ancient History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537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5783" y="489791"/>
            <a:ext cx="6400800" cy="644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Select Bibliography</a:t>
            </a:r>
            <a:endParaRPr lang="en-AU" sz="2400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675783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5783" y="1567420"/>
            <a:ext cx="110998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 smtClean="0"/>
              <a:t>J. Blok, ‘The priestess of Athena Nike: A new reading of IG I3 35 and 36’, </a:t>
            </a:r>
            <a:r>
              <a:rPr lang="en-AU" i="1" dirty="0" err="1" smtClean="0"/>
              <a:t>Kernos</a:t>
            </a:r>
            <a:r>
              <a:rPr lang="en-AU" dirty="0" smtClean="0"/>
              <a:t> [Online] 27 (2014). </a:t>
            </a:r>
          </a:p>
          <a:p>
            <a:pPr>
              <a:spcAft>
                <a:spcPts val="600"/>
              </a:spcAft>
            </a:pPr>
            <a:r>
              <a:rPr lang="en-AU" dirty="0" smtClean="0"/>
              <a:t>M</a:t>
            </a:r>
            <a:r>
              <a:rPr lang="en-AU" dirty="0"/>
              <a:t>. H Chambers, R. </a:t>
            </a:r>
            <a:r>
              <a:rPr lang="en-AU" dirty="0" err="1"/>
              <a:t>Galluci</a:t>
            </a:r>
            <a:r>
              <a:rPr lang="en-AU" dirty="0"/>
              <a:t>, P. </a:t>
            </a:r>
            <a:r>
              <a:rPr lang="en-AU" dirty="0" err="1"/>
              <a:t>Spanos</a:t>
            </a:r>
            <a:r>
              <a:rPr lang="en-AU" dirty="0"/>
              <a:t>, ‘Athens’  Alliance with </a:t>
            </a:r>
            <a:r>
              <a:rPr lang="en-AU" dirty="0" err="1"/>
              <a:t>Egesta</a:t>
            </a:r>
            <a:r>
              <a:rPr lang="en-AU" dirty="0"/>
              <a:t> in the year of Antiphon’, </a:t>
            </a:r>
            <a:r>
              <a:rPr lang="en-AU" i="1" dirty="0"/>
              <a:t>ZPE</a:t>
            </a:r>
            <a:r>
              <a:rPr lang="en-AU" dirty="0"/>
              <a:t> 83 (1990), 38-57</a:t>
            </a:r>
            <a:r>
              <a:rPr lang="en-AU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AU" dirty="0" smtClean="0"/>
              <a:t>E. Harris, ‘The Flawed Origins of Greek Democracy’, in A. </a:t>
            </a:r>
            <a:r>
              <a:rPr lang="en-AU" dirty="0" err="1" smtClean="0"/>
              <a:t>Havli</a:t>
            </a:r>
            <a:r>
              <a:rPr lang="en-AU" dirty="0" err="1" smtClean="0">
                <a:cs typeface="Times New Roman" panose="02020603050405020304" pitchFamily="18" charset="0"/>
              </a:rPr>
              <a:t>ček</a:t>
            </a:r>
            <a:r>
              <a:rPr lang="en-AU" dirty="0" smtClean="0">
                <a:cs typeface="Times New Roman" panose="02020603050405020304" pitchFamily="18" charset="0"/>
              </a:rPr>
              <a:t>, C. Horn and J. </a:t>
            </a:r>
            <a:r>
              <a:rPr lang="en-AU" dirty="0" err="1" smtClean="0">
                <a:cs typeface="Times New Roman" panose="02020603050405020304" pitchFamily="18" charset="0"/>
              </a:rPr>
              <a:t>Jinek</a:t>
            </a:r>
            <a:r>
              <a:rPr lang="en-AU" dirty="0" smtClean="0">
                <a:cs typeface="Times New Roman" panose="02020603050405020304" pitchFamily="18" charset="0"/>
              </a:rPr>
              <a:t> (Eds.), </a:t>
            </a:r>
            <a:r>
              <a:rPr lang="en-AU" i="1" dirty="0" smtClean="0">
                <a:cs typeface="Times New Roman" panose="02020603050405020304" pitchFamily="18" charset="0"/>
              </a:rPr>
              <a:t>Nous, Polis, Nomos</a:t>
            </a:r>
            <a:r>
              <a:rPr lang="en-AU" dirty="0" smtClean="0">
                <a:cs typeface="Times New Roman" panose="02020603050405020304" pitchFamily="18" charset="0"/>
              </a:rPr>
              <a:t> (Academia </a:t>
            </a:r>
            <a:r>
              <a:rPr lang="en-AU" dirty="0" err="1" smtClean="0">
                <a:cs typeface="Times New Roman" panose="02020603050405020304" pitchFamily="18" charset="0"/>
              </a:rPr>
              <a:t>Verlag</a:t>
            </a:r>
            <a:r>
              <a:rPr lang="en-AU" dirty="0" smtClean="0">
                <a:cs typeface="Times New Roman" panose="02020603050405020304" pitchFamily="18" charset="0"/>
              </a:rPr>
              <a:t> 2016), 43-55.</a:t>
            </a:r>
            <a:endParaRPr lang="en-AU" dirty="0" smtClean="0"/>
          </a:p>
          <a:p>
            <a:pPr>
              <a:spcAft>
                <a:spcPts val="600"/>
              </a:spcAft>
            </a:pPr>
            <a:r>
              <a:rPr lang="en-AU" b="1" dirty="0" smtClean="0"/>
              <a:t>*</a:t>
            </a:r>
            <a:r>
              <a:rPr lang="en-AU" dirty="0" smtClean="0"/>
              <a:t> A. P. </a:t>
            </a:r>
            <a:r>
              <a:rPr lang="en-AU" dirty="0" err="1" smtClean="0"/>
              <a:t>Matthaiou</a:t>
            </a:r>
            <a:r>
              <a:rPr lang="en-AU" dirty="0" smtClean="0"/>
              <a:t>, R. Pitt </a:t>
            </a:r>
            <a:r>
              <a:rPr lang="en-AU" dirty="0" smtClean="0"/>
              <a:t>(Eds</a:t>
            </a:r>
            <a:r>
              <a:rPr lang="en-AU" dirty="0" smtClean="0"/>
              <a:t>.), </a:t>
            </a:r>
            <a:r>
              <a:rPr lang="en-AU" i="1" dirty="0" err="1" smtClean="0"/>
              <a:t>Athinaion</a:t>
            </a:r>
            <a:r>
              <a:rPr lang="en-AU" i="1" dirty="0" smtClean="0"/>
              <a:t> </a:t>
            </a:r>
            <a:r>
              <a:rPr lang="en-AU" i="1" dirty="0" err="1" smtClean="0"/>
              <a:t>Episkopos</a:t>
            </a:r>
            <a:r>
              <a:rPr lang="en-AU" i="1" dirty="0" smtClean="0"/>
              <a:t>: Studies in honour of Harold B. Mattingly</a:t>
            </a:r>
            <a:r>
              <a:rPr lang="en-AU" dirty="0" smtClean="0"/>
              <a:t> (Athens 2014).</a:t>
            </a:r>
            <a:endParaRPr lang="en-AU" dirty="0"/>
          </a:p>
          <a:p>
            <a:pPr>
              <a:spcAft>
                <a:spcPts val="600"/>
              </a:spcAft>
            </a:pPr>
            <a:r>
              <a:rPr lang="en-AU" dirty="0"/>
              <a:t>H. Mattingly, ‘The Athenian Coinage Decree’, </a:t>
            </a:r>
            <a:r>
              <a:rPr lang="en-AU" i="1" dirty="0" err="1"/>
              <a:t>Historia</a:t>
            </a:r>
            <a:r>
              <a:rPr lang="en-AU" dirty="0"/>
              <a:t> 10 (1961), 148-88.</a:t>
            </a:r>
          </a:p>
          <a:p>
            <a:pPr>
              <a:spcAft>
                <a:spcPts val="600"/>
              </a:spcAft>
            </a:pPr>
            <a:r>
              <a:rPr lang="en-AU" dirty="0"/>
              <a:t>H. Mattingly, </a:t>
            </a:r>
            <a:r>
              <a:rPr lang="en-AU" i="1" dirty="0"/>
              <a:t>The Athenian Empire Restored</a:t>
            </a:r>
            <a:r>
              <a:rPr lang="en-AU" dirty="0"/>
              <a:t> (Ann </a:t>
            </a:r>
            <a:r>
              <a:rPr lang="en-AU" dirty="0" err="1"/>
              <a:t>Arbor</a:t>
            </a:r>
            <a:r>
              <a:rPr lang="en-AU" dirty="0"/>
              <a:t> 1999).</a:t>
            </a:r>
          </a:p>
          <a:p>
            <a:pPr>
              <a:spcAft>
                <a:spcPts val="600"/>
              </a:spcAft>
            </a:pPr>
            <a:r>
              <a:rPr lang="en-AU" b="1" dirty="0" smtClean="0"/>
              <a:t>*</a:t>
            </a:r>
            <a:r>
              <a:rPr lang="en-AU" dirty="0" smtClean="0"/>
              <a:t> J</a:t>
            </a:r>
            <a:r>
              <a:rPr lang="en-AU" dirty="0"/>
              <a:t>. Ma, N. </a:t>
            </a:r>
            <a:r>
              <a:rPr lang="en-AU" dirty="0" err="1"/>
              <a:t>Papazarkadas</a:t>
            </a:r>
            <a:r>
              <a:rPr lang="en-AU" dirty="0"/>
              <a:t>, R. </a:t>
            </a:r>
            <a:r>
              <a:rPr lang="en-AU" dirty="0" smtClean="0"/>
              <a:t>Parker (Eds.), </a:t>
            </a:r>
            <a:r>
              <a:rPr lang="en-AU" i="1" dirty="0"/>
              <a:t>Interpreting the Athenian Empire </a:t>
            </a:r>
            <a:r>
              <a:rPr lang="en-AU" dirty="0"/>
              <a:t>(Duckworth </a:t>
            </a:r>
            <a:r>
              <a:rPr lang="en-AU" dirty="0" smtClean="0"/>
              <a:t>2009).</a:t>
            </a:r>
            <a:endParaRPr lang="en-AU" dirty="0"/>
          </a:p>
          <a:p>
            <a:pPr>
              <a:spcAft>
                <a:spcPts val="600"/>
              </a:spcAft>
            </a:pPr>
            <a:r>
              <a:rPr lang="en-AU" dirty="0"/>
              <a:t>P. Rhodes, ‘After the Three-Bar Sigma Controversy: The History of Athenian Imperialism Reassessed’, </a:t>
            </a:r>
            <a:r>
              <a:rPr lang="en-AU" i="1" dirty="0"/>
              <a:t>Classical Quarterly</a:t>
            </a:r>
            <a:r>
              <a:rPr lang="en-AU" dirty="0"/>
              <a:t> 58 (2008), 501-6.</a:t>
            </a:r>
          </a:p>
          <a:p>
            <a:pPr>
              <a:spcAft>
                <a:spcPts val="600"/>
              </a:spcAft>
            </a:pPr>
            <a:r>
              <a:rPr lang="en-AU" dirty="0"/>
              <a:t>R. Stroud, </a:t>
            </a:r>
            <a:r>
              <a:rPr lang="en-AU" i="1" dirty="0"/>
              <a:t>The Athenian Empire on Stone</a:t>
            </a:r>
            <a:r>
              <a:rPr lang="en-AU" dirty="0"/>
              <a:t>. David M. Lewis Memorial Lecture Oxford 2006. (Athens 2006).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4606" y="630932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numCol="1" spcCol="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AU" sz="1400" b="1" i="0" cap="none" dirty="0" smtClean="0">
                <a:solidFill>
                  <a:schemeClr val="tx1"/>
                </a:solidFill>
                <a:latin typeface="Georgia"/>
                <a:cs typeface="Georgia"/>
              </a:rPr>
              <a:t>*</a:t>
            </a:r>
            <a:r>
              <a:rPr lang="en-AU" sz="1400" b="0" i="0" cap="none" dirty="0" smtClean="0">
                <a:solidFill>
                  <a:schemeClr val="tx1"/>
                </a:solidFill>
                <a:latin typeface="Georgia"/>
                <a:cs typeface="Georgia"/>
              </a:rPr>
              <a:t> Collection of articles, many of which are useful in this debate.</a:t>
            </a:r>
          </a:p>
        </p:txBody>
      </p:sp>
    </p:spTree>
    <p:extLst>
      <p:ext uri="{BB962C8B-B14F-4D97-AF65-F5344CB8AC3E}">
        <p14:creationId xmlns:p14="http://schemas.microsoft.com/office/powerpoint/2010/main" val="24691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Any questions?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797" y="3860801"/>
            <a:ext cx="2630609" cy="26583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3219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</a:t>
            </a:fld>
            <a:endParaRPr lang="en-AU"/>
          </a:p>
        </p:txBody>
      </p:sp>
      <p:sp>
        <p:nvSpPr>
          <p:cNvPr id="5" name="Date Placeholder 2"/>
          <p:cNvSpPr txBox="1">
            <a:spLocks/>
          </p:cNvSpPr>
          <p:nvPr/>
        </p:nvSpPr>
        <p:spPr>
          <a:xfrm>
            <a:off x="623392" y="64284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94266" y="385060"/>
            <a:ext cx="6400800" cy="644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What I will discuss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3392" y="1484448"/>
            <a:ext cx="4003254" cy="396875"/>
          </a:xfrm>
          <a:prstGeom prst="rect">
            <a:avLst/>
          </a:prstGeom>
        </p:spPr>
        <p:txBody>
          <a:bodyPr vert="horz" wrap="none" lIns="91440" tIns="45720" rIns="91440" bIns="45720" numCol="1" spcCol="0" rtlCol="0">
            <a:no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dirty="0" smtClean="0">
                <a:latin typeface="Georgia"/>
                <a:cs typeface="Georgia"/>
              </a:rPr>
              <a:t>The nature of the problem &amp; why it is important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dirty="0" smtClean="0">
                <a:latin typeface="Georgia"/>
                <a:cs typeface="Georgia"/>
              </a:rPr>
              <a:t>The history of the 3-bar sigma debate – the “sigma-enigma”*  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dirty="0" smtClean="0">
                <a:latin typeface="Georgia"/>
                <a:cs typeface="Georgia"/>
              </a:rPr>
              <a:t>New dating criteria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dirty="0" smtClean="0">
                <a:latin typeface="Georgia"/>
                <a:cs typeface="Georgia"/>
              </a:rPr>
              <a:t>Old &amp; new dates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dirty="0" smtClean="0">
                <a:latin typeface="Georgia"/>
                <a:cs typeface="Georgia"/>
              </a:rPr>
              <a:t>2 case studies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2000" dirty="0" smtClean="0">
                <a:latin typeface="Georgia"/>
                <a:cs typeface="Georgia"/>
              </a:rPr>
              <a:t>Dating imperialism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sz="2000" dirty="0" smtClean="0">
              <a:latin typeface="Georgia"/>
              <a:cs typeface="Georgia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sz="2000" b="0" i="0" cap="none" dirty="0" smtClean="0">
              <a:solidFill>
                <a:schemeClr val="tx1"/>
              </a:solidFill>
              <a:latin typeface="Georgia"/>
              <a:cs typeface="Georgia"/>
            </a:endParaRPr>
          </a:p>
        </p:txBody>
      </p:sp>
      <p:pic>
        <p:nvPicPr>
          <p:cNvPr id="8" name="Picture 2" descr="Image result for parthenon friez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49" y="2574271"/>
            <a:ext cx="6430851" cy="37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23392" y="5847656"/>
            <a:ext cx="2924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Cavalcade. Block II from the west frieze of the Parthenon, ca. 447–433 </a:t>
            </a:r>
            <a:r>
              <a:rPr lang="en-AU" sz="1200" dirty="0" smtClean="0"/>
              <a:t>B.C</a:t>
            </a:r>
            <a:r>
              <a:rPr lang="en-AU" sz="12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56574" y="20486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numCol="1" spcCol="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AU" sz="1100" b="0" i="0" cap="none" dirty="0" smtClean="0">
                <a:solidFill>
                  <a:schemeClr val="tx1"/>
                </a:solidFill>
                <a:latin typeface="Georgia"/>
                <a:cs typeface="Georgia"/>
              </a:rPr>
              <a:t>* A. Henry, </a:t>
            </a:r>
            <a:r>
              <a:rPr lang="en-AU" sz="1100" b="0" i="1" cap="none" dirty="0" smtClean="0">
                <a:solidFill>
                  <a:schemeClr val="tx1"/>
                </a:solidFill>
                <a:latin typeface="Georgia"/>
                <a:cs typeface="Georgia"/>
              </a:rPr>
              <a:t>ZPE</a:t>
            </a:r>
            <a:r>
              <a:rPr lang="en-AU" sz="1100" b="0" i="0" cap="none" dirty="0" smtClean="0">
                <a:solidFill>
                  <a:schemeClr val="tx1"/>
                </a:solidFill>
                <a:latin typeface="Georgia"/>
                <a:cs typeface="Georgia"/>
              </a:rPr>
              <a:t> 120 (1998) 45-8</a:t>
            </a:r>
          </a:p>
        </p:txBody>
      </p:sp>
    </p:spTree>
    <p:extLst>
      <p:ext uri="{BB962C8B-B14F-4D97-AF65-F5344CB8AC3E}">
        <p14:creationId xmlns:p14="http://schemas.microsoft.com/office/powerpoint/2010/main" val="31793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1858" y="492764"/>
            <a:ext cx="7763933" cy="644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>
                <a:cs typeface="Georgia"/>
              </a:rPr>
              <a:t>The nature of the problem &amp; why it is important</a:t>
            </a:r>
            <a:br>
              <a:rPr lang="en-AU" sz="2400" dirty="0" smtClean="0">
                <a:cs typeface="Georgia"/>
              </a:rPr>
            </a:br>
            <a:endParaRPr lang="en-AU" sz="2400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547580" y="63093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928" y="1650993"/>
            <a:ext cx="11057472" cy="914400"/>
          </a:xfrm>
          <a:prstGeom prst="rect">
            <a:avLst/>
          </a:prstGeom>
        </p:spPr>
        <p:txBody>
          <a:bodyPr vert="horz" wrap="none" lIns="91440" tIns="45720" rIns="91440" bIns="45720" numCol="1" spcCol="0" rtlCol="0">
            <a:noAutofit/>
          </a:bodyPr>
          <a:lstStyle/>
          <a:p>
            <a:pPr marL="0" marR="0" indent="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AU" sz="2000" b="0" i="0" cap="none" dirty="0" smtClean="0">
                <a:solidFill>
                  <a:schemeClr val="tx1"/>
                </a:solidFill>
                <a:latin typeface="Georgia"/>
                <a:cs typeface="Georgia"/>
              </a:rPr>
              <a:t>* Our understanding of the Athenian Empire is based upon three types of evidence:</a:t>
            </a:r>
          </a:p>
          <a:p>
            <a:pPr marL="342900" marR="0" indent="-34290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AU" sz="2000" dirty="0" smtClean="0">
                <a:latin typeface="Georgia"/>
                <a:cs typeface="Georgia"/>
              </a:rPr>
              <a:t>Texts, including Thucydides, Plutarch, Xenophon, </a:t>
            </a:r>
            <a:r>
              <a:rPr lang="en-AU" sz="2000" dirty="0" err="1" smtClean="0">
                <a:latin typeface="Georgia"/>
                <a:cs typeface="Georgia"/>
              </a:rPr>
              <a:t>Diodorus</a:t>
            </a:r>
            <a:r>
              <a:rPr lang="en-AU" sz="2000" dirty="0" smtClean="0">
                <a:latin typeface="Georgia"/>
                <a:cs typeface="Georgia"/>
              </a:rPr>
              <a:t> </a:t>
            </a:r>
            <a:r>
              <a:rPr lang="en-AU" sz="2000" dirty="0" err="1" smtClean="0">
                <a:latin typeface="Georgia"/>
                <a:cs typeface="Georgia"/>
              </a:rPr>
              <a:t>Siculus</a:t>
            </a:r>
            <a:r>
              <a:rPr lang="en-AU" sz="2000" dirty="0" smtClean="0">
                <a:latin typeface="Georgia"/>
                <a:cs typeface="Georgia"/>
              </a:rPr>
              <a:t>, plays </a:t>
            </a:r>
            <a:r>
              <a:rPr lang="en-AU" sz="2000" dirty="0" err="1" smtClean="0">
                <a:latin typeface="Georgia"/>
                <a:cs typeface="Georgia"/>
              </a:rPr>
              <a:t>etc</a:t>
            </a:r>
            <a:r>
              <a:rPr lang="en-AU" sz="2000" dirty="0" smtClean="0">
                <a:latin typeface="Georgia"/>
                <a:cs typeface="Georgia"/>
              </a:rPr>
              <a:t> </a:t>
            </a:r>
          </a:p>
          <a:p>
            <a:pPr marL="342900" marR="0" indent="-34290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AU" sz="2000" b="0" i="0" cap="none" dirty="0" smtClean="0">
                <a:solidFill>
                  <a:schemeClr val="tx1"/>
                </a:solidFill>
                <a:latin typeface="Georgia"/>
                <a:cs typeface="Georgia"/>
              </a:rPr>
              <a:t>Archaeology, including artefacts such as coins</a:t>
            </a:r>
          </a:p>
          <a:p>
            <a:pPr marL="342900" marR="0" indent="-34290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AU" sz="2000" dirty="0" smtClean="0">
                <a:latin typeface="Georgia"/>
                <a:cs typeface="Georgia"/>
              </a:rPr>
              <a:t>Inscriptions</a:t>
            </a:r>
            <a:r>
              <a:rPr lang="en-AU" sz="2000" b="0" i="0" cap="none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794" y="3852333"/>
            <a:ext cx="11023605" cy="914400"/>
          </a:xfrm>
          <a:prstGeom prst="rect">
            <a:avLst/>
          </a:prstGeom>
        </p:spPr>
        <p:txBody>
          <a:bodyPr vert="horz" wrap="none" lIns="91440" tIns="45720" rIns="91440" bIns="45720" numCol="1" spcCol="0" rtlCol="0">
            <a:noAutofit/>
          </a:bodyPr>
          <a:lstStyle/>
          <a:p>
            <a:pPr marL="0" marR="0" indent="0" algn="l" defTabSz="457200" rtl="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AU" sz="2000" b="0" i="0" cap="none" dirty="0" smtClean="0">
                <a:solidFill>
                  <a:schemeClr val="tx1"/>
                </a:solidFill>
                <a:latin typeface="Georgia"/>
                <a:cs typeface="Georgia"/>
              </a:rPr>
              <a:t>* There has been a tendency to privilege the first type of evidence, especially Thucydides, </a:t>
            </a:r>
          </a:p>
          <a:p>
            <a:pPr marL="0" marR="0" indent="0" algn="l" defTabSz="457200" rtl="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AU" sz="2000" b="0" i="0" cap="none" dirty="0" smtClean="0">
                <a:solidFill>
                  <a:schemeClr val="tx1"/>
                </a:solidFill>
                <a:latin typeface="Georgia"/>
                <a:cs typeface="Georgia"/>
              </a:rPr>
              <a:t>with absence of evidence often being seen as significant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859" y="5012262"/>
            <a:ext cx="11040540" cy="914400"/>
          </a:xfrm>
          <a:prstGeom prst="rect">
            <a:avLst/>
          </a:prstGeom>
        </p:spPr>
        <p:txBody>
          <a:bodyPr vert="horz" wrap="none" lIns="91440" tIns="45720" rIns="91440" bIns="45720" numCol="1" spcCol="0" rtlCol="0">
            <a:noAutofit/>
          </a:bodyPr>
          <a:lstStyle/>
          <a:p>
            <a:pPr marL="0" marR="0" indent="0" algn="l" defTabSz="457200" rtl="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AU" sz="2000" dirty="0" smtClean="0">
                <a:latin typeface="Georgia"/>
                <a:cs typeface="Georgia"/>
              </a:rPr>
              <a:t>* Epigraphical evidence from inscriptions can pose interpretive difficulties due to missing </a:t>
            </a:r>
          </a:p>
          <a:p>
            <a:pPr marL="0" marR="0" indent="0" algn="l" defTabSz="457200" rtl="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AU" sz="2000" dirty="0" smtClean="0">
                <a:latin typeface="Georgia"/>
                <a:cs typeface="Georgia"/>
              </a:rPr>
              <a:t>or damaged sections, especially dates which rely mainly on the name of the eponymous </a:t>
            </a:r>
          </a:p>
          <a:p>
            <a:pPr marL="0" marR="0" indent="0" algn="l" defTabSz="457200" rtl="0" eaLnBrk="1" fontAlgn="auto" latinLnBrk="0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AU" sz="2000" dirty="0" smtClean="0">
                <a:latin typeface="Georgia"/>
                <a:cs typeface="Georgia"/>
              </a:rPr>
              <a:t>Archon being preserved. In the absence of this, epigraphists have relied  upon other criteria</a:t>
            </a:r>
            <a:endParaRPr lang="en-AU" sz="2000" b="0" i="0" cap="none" dirty="0" smtClean="0">
              <a:solidFill>
                <a:schemeClr val="tx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5862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4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4907" y="473962"/>
            <a:ext cx="6400800" cy="644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>
                <a:cs typeface="Georgia"/>
              </a:rPr>
              <a:t>The history of the 3-bar sigma debate</a:t>
            </a:r>
            <a:br>
              <a:rPr lang="en-AU" sz="2400" dirty="0" smtClean="0">
                <a:cs typeface="Georgia"/>
              </a:rPr>
            </a:br>
            <a:endParaRPr lang="en-AU" sz="2400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481724" y="63093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https://fromstonetoscreen.files.wordpress.com/2013/11/img_02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924" y="1564045"/>
            <a:ext cx="4869476" cy="324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90462" y="42291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numCol="1" spcCol="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AU" sz="1200" b="0" i="0" cap="none" dirty="0" smtClean="0">
                <a:solidFill>
                  <a:schemeClr val="bg1"/>
                </a:solidFill>
                <a:latin typeface="Georgia"/>
                <a:cs typeface="Georgia"/>
              </a:rPr>
              <a:t>Athenian tribute lists in the Athens </a:t>
            </a:r>
            <a:r>
              <a:rPr lang="en-AU" sz="1200" b="0" i="0" cap="none" dirty="0" err="1" smtClean="0">
                <a:solidFill>
                  <a:schemeClr val="bg1"/>
                </a:solidFill>
                <a:latin typeface="Georgia"/>
                <a:cs typeface="Georgia"/>
              </a:rPr>
              <a:t>Epigraphical</a:t>
            </a:r>
            <a:r>
              <a:rPr lang="en-AU" sz="1200" b="0" i="0" cap="none" dirty="0" smtClean="0">
                <a:solidFill>
                  <a:schemeClr val="bg1"/>
                </a:solidFill>
                <a:latin typeface="Georgia"/>
                <a:cs typeface="Georgia"/>
              </a:rPr>
              <a:t> Museum. It is worth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AU" sz="1200" dirty="0" smtClean="0">
                <a:solidFill>
                  <a:schemeClr val="bg1"/>
                </a:solidFill>
                <a:latin typeface="Georgia"/>
                <a:cs typeface="Georgia"/>
              </a:rPr>
              <a:t>r</a:t>
            </a:r>
            <a:r>
              <a:rPr lang="en-AU" sz="1200" b="0" i="0" cap="none" dirty="0" smtClean="0">
                <a:solidFill>
                  <a:schemeClr val="bg1"/>
                </a:solidFill>
                <a:latin typeface="Georgia"/>
                <a:cs typeface="Georgia"/>
              </a:rPr>
              <a:t>emembering </a:t>
            </a:r>
            <a:r>
              <a:rPr lang="en-AU" sz="1200" dirty="0" smtClean="0">
                <a:solidFill>
                  <a:schemeClr val="bg1"/>
                </a:solidFill>
                <a:latin typeface="Georgia"/>
                <a:cs typeface="Georgia"/>
              </a:rPr>
              <a:t>how much is restored, and missing! Cf. Stroud 2006</a:t>
            </a:r>
            <a:endParaRPr lang="en-AU" sz="1200" b="0" i="0" cap="none" dirty="0" smtClean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729" y="1425194"/>
            <a:ext cx="640334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cs typeface="Georgia"/>
              </a:rPr>
              <a:t>ATL published in 1939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cs typeface="Georgia"/>
              </a:rPr>
              <a:t>Used the 3-bar sigma lettering </a:t>
            </a:r>
            <a:r>
              <a:rPr lang="en-AU" sz="2000" dirty="0" smtClean="0">
                <a:cs typeface="Georgia"/>
              </a:rPr>
              <a:t>criterion which held that no Athenian  public document containing this form (as opposed to the Ionic 4-bar sigma) could predate the year 446 B.C. (= date of last </a:t>
            </a:r>
            <a:r>
              <a:rPr lang="en-AU" sz="2000" i="1" dirty="0" err="1" smtClean="0">
                <a:cs typeface="Georgia"/>
              </a:rPr>
              <a:t>aparch</a:t>
            </a:r>
            <a:r>
              <a:rPr lang="en-AU" sz="2000" i="1" dirty="0" err="1" smtClean="0"/>
              <a:t>ē</a:t>
            </a:r>
            <a:r>
              <a:rPr lang="en-AU" sz="2000" i="1" dirty="0" smtClean="0"/>
              <a:t> </a:t>
            </a:r>
            <a:r>
              <a:rPr lang="en-AU" sz="2000" dirty="0" smtClean="0"/>
              <a:t>inscription – IG I</a:t>
            </a:r>
            <a:r>
              <a:rPr lang="en-AU" sz="2000" baseline="30000" dirty="0" smtClean="0"/>
              <a:t>3</a:t>
            </a:r>
            <a:r>
              <a:rPr lang="en-AU" sz="2000" dirty="0" smtClean="0"/>
              <a:t> 265)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err="1" smtClean="0"/>
              <a:t>Cf</a:t>
            </a:r>
            <a:r>
              <a:rPr lang="en-AU" sz="2000" dirty="0" smtClean="0"/>
              <a:t> use of </a:t>
            </a:r>
            <a:r>
              <a:rPr lang="en-AU" sz="2000" dirty="0" smtClean="0"/>
              <a:t>‘tailed rho’ </a:t>
            </a:r>
            <a:endParaRPr lang="en-AU" sz="2000" dirty="0" smtClean="0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From 1961, Harold Mattingly alone opposed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In 1990, Chambers, </a:t>
            </a:r>
            <a:r>
              <a:rPr lang="en-AU" sz="2000" dirty="0" err="1" smtClean="0"/>
              <a:t>Gallaci</a:t>
            </a:r>
            <a:r>
              <a:rPr lang="en-AU" sz="2000" dirty="0" smtClean="0"/>
              <a:t> &amp; </a:t>
            </a:r>
            <a:r>
              <a:rPr lang="en-AU" sz="2000" dirty="0" err="1" smtClean="0"/>
              <a:t>Spanos</a:t>
            </a:r>
            <a:r>
              <a:rPr lang="en-AU" sz="2000" dirty="0" smtClean="0"/>
              <a:t> used photo-enhancement &amp; laser scanning to argue that the archon on the </a:t>
            </a:r>
            <a:r>
              <a:rPr lang="en-AU" sz="2000" dirty="0" err="1" smtClean="0"/>
              <a:t>Egesta</a:t>
            </a:r>
            <a:r>
              <a:rPr lang="en-AU" sz="2000" dirty="0" smtClean="0"/>
              <a:t> decree </a:t>
            </a:r>
            <a:r>
              <a:rPr lang="en-AU" sz="2000" dirty="0"/>
              <a:t>was [Ant]</a:t>
            </a:r>
            <a:r>
              <a:rPr lang="en-AU" sz="2000" dirty="0" err="1"/>
              <a:t>iphon</a:t>
            </a:r>
            <a:r>
              <a:rPr lang="en-AU" sz="2000" dirty="0"/>
              <a:t> (418/7 </a:t>
            </a:r>
            <a:r>
              <a:rPr lang="en-AU" sz="2000" dirty="0" smtClean="0"/>
              <a:t>B.C.), </a:t>
            </a:r>
            <a:r>
              <a:rPr lang="en-AU" sz="2000" dirty="0"/>
              <a:t>not [Ha]</a:t>
            </a:r>
            <a:r>
              <a:rPr lang="en-AU" sz="2000" dirty="0" err="1"/>
              <a:t>bron</a:t>
            </a:r>
            <a:r>
              <a:rPr lang="en-AU" sz="2000" dirty="0"/>
              <a:t> (dated 458/7 </a:t>
            </a:r>
            <a:r>
              <a:rPr lang="en-AU" sz="2000" dirty="0" smtClean="0"/>
              <a:t>B.C.).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It took until 2010 for this to be widely </a:t>
            </a:r>
            <a:r>
              <a:rPr lang="en-AU" sz="2000" dirty="0" smtClean="0"/>
              <a:t>accepted</a:t>
            </a:r>
            <a:endParaRPr lang="en-AU" sz="2000" dirty="0">
              <a:cs typeface="Georgia"/>
            </a:endParaRPr>
          </a:p>
        </p:txBody>
      </p:sp>
      <p:pic>
        <p:nvPicPr>
          <p:cNvPr id="10" name="Picture 4" descr="Ostracon mentioning Pericles, son of Xanthipp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924" y="4950332"/>
            <a:ext cx="2032110" cy="127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college.columbia.edu/core/sites/core/files/styles/large/public/ATL_0_0.JPG?itok=wkbESbd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295" y="4950330"/>
            <a:ext cx="2341105" cy="127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2904" y="405219"/>
            <a:ext cx="6400800" cy="644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>
                <a:cs typeface="Georgia"/>
              </a:rPr>
              <a:t>New dating criteria</a:t>
            </a:r>
            <a:br>
              <a:rPr lang="en-AU" sz="2400" dirty="0" smtClean="0">
                <a:cs typeface="Georgia"/>
              </a:rPr>
            </a:br>
            <a:endParaRPr lang="en-AU" sz="2400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662904" y="6309321"/>
            <a:ext cx="210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1075" y="1730717"/>
            <a:ext cx="11099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/>
              <a:t>Historical contextualisation should always take precedence over other </a:t>
            </a:r>
            <a:r>
              <a:rPr lang="en-AU" sz="2000" dirty="0" smtClean="0"/>
              <a:t>considerations.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Grammatical </a:t>
            </a:r>
            <a:r>
              <a:rPr lang="en-AU" sz="2000" dirty="0"/>
              <a:t>observations can be good guidelines: similarity in diction, syntax, idioms and </a:t>
            </a:r>
            <a:r>
              <a:rPr lang="en-AU" sz="2000" i="1" dirty="0" err="1"/>
              <a:t>similia</a:t>
            </a:r>
            <a:r>
              <a:rPr lang="en-AU" sz="2000" dirty="0"/>
              <a:t> offer good comparison </a:t>
            </a:r>
            <a:r>
              <a:rPr lang="en-AU" sz="2000" dirty="0" smtClean="0"/>
              <a:t>anchors.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Archon </a:t>
            </a:r>
            <a:r>
              <a:rPr lang="en-AU" sz="2000" dirty="0"/>
              <a:t>names appear in the prescripts of Attic decrees from 421/0 onwards. Clearly something caused the Athenians to reorganise their bureaucratic protocol (perhaps the Peace of Nicias).</a:t>
            </a:r>
          </a:p>
        </p:txBody>
      </p:sp>
      <p:sp>
        <p:nvSpPr>
          <p:cNvPr id="8" name="Rectangle 7"/>
          <p:cNvSpPr/>
          <p:nvPr/>
        </p:nvSpPr>
        <p:spPr>
          <a:xfrm>
            <a:off x="8659800" y="3878251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Papazarkadas</a:t>
            </a:r>
            <a:r>
              <a:rPr lang="en-AU" dirty="0" smtClean="0"/>
              <a:t> </a:t>
            </a:r>
            <a:r>
              <a:rPr lang="en-AU" dirty="0"/>
              <a:t>2009, </a:t>
            </a:r>
            <a:r>
              <a:rPr lang="en-AU" dirty="0" smtClean="0"/>
              <a:t>68)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482599" y="4581436"/>
            <a:ext cx="10928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But, not every 5</a:t>
            </a:r>
            <a:r>
              <a:rPr lang="en-AU" sz="2000" baseline="30000" dirty="0"/>
              <a:t>th</a:t>
            </a:r>
            <a:r>
              <a:rPr lang="en-AU" sz="2000" dirty="0"/>
              <a:t>-century inscription </a:t>
            </a:r>
            <a:r>
              <a:rPr lang="en-AU" sz="2000" u="sng" dirty="0"/>
              <a:t>must</a:t>
            </a:r>
            <a:r>
              <a:rPr lang="en-AU" sz="2000" dirty="0"/>
              <a:t> be down-dated; it only means that the later date cannot be ruled out on account of its letter forms.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74364" y="5302984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(Rhodes 2008, 503)</a:t>
            </a:r>
          </a:p>
        </p:txBody>
      </p:sp>
    </p:spTree>
    <p:extLst>
      <p:ext uri="{BB962C8B-B14F-4D97-AF65-F5344CB8AC3E}">
        <p14:creationId xmlns:p14="http://schemas.microsoft.com/office/powerpoint/2010/main" val="2608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9104" y="364792"/>
            <a:ext cx="6400800" cy="644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Key decrees – old orthodox dating</a:t>
            </a:r>
            <a:endParaRPr lang="en-AU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13766"/>
              </p:ext>
            </p:extLst>
          </p:nvPr>
        </p:nvGraphicFramePr>
        <p:xfrm>
          <a:off x="739104" y="1577146"/>
          <a:ext cx="1069733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637"/>
                <a:gridCol w="961434"/>
                <a:gridCol w="1370321"/>
                <a:gridCol w="2022326"/>
                <a:gridCol w="533761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M&amp;L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IG I</a:t>
                      </a:r>
                      <a:r>
                        <a:rPr lang="en-AU" sz="2000" baseline="30000" dirty="0" smtClean="0"/>
                        <a:t>3 </a:t>
                      </a:r>
                      <a:endParaRPr lang="en-AU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/>
                        <a:t>M&amp;L date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Subject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Context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31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469-50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err="1" smtClean="0"/>
                        <a:t>Phaselis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Compelling court cases to be held at Athens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11. </a:t>
                      </a:r>
                      <a:r>
                        <a:rPr lang="en-AU" sz="2000" i="1" dirty="0" smtClean="0"/>
                        <a:t>a</a:t>
                      </a:r>
                      <a:endParaRPr lang="en-AU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458/7 ?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(S)</a:t>
                      </a:r>
                      <a:r>
                        <a:rPr lang="en-AU" sz="2000" dirty="0" err="1" smtClean="0"/>
                        <a:t>Egesta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Involvement in Sicily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14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c. 453/2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err="1" smtClean="0"/>
                        <a:t>Erythrae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Allied submission - requirement for members of the League to bring offerings to Great </a:t>
                      </a:r>
                      <a:r>
                        <a:rPr lang="en-AU" sz="2000" dirty="0" err="1" smtClean="0"/>
                        <a:t>Panathenaia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44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c. 448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Athena Nike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Acropolis</a:t>
                      </a:r>
                      <a:r>
                        <a:rPr lang="en-AU" sz="2000" baseline="0" dirty="0" smtClean="0"/>
                        <a:t> building program 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1453 + </a:t>
                      </a:r>
                      <a:r>
                        <a:rPr lang="en-AU" sz="2000" dirty="0" err="1" smtClean="0"/>
                        <a:t>ors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450-46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Coinage </a:t>
                      </a:r>
                      <a:r>
                        <a:rPr lang="en-AU" sz="2000" dirty="0" err="1" smtClean="0"/>
                        <a:t>etc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Enforcing the use of Athenian coins, weights and measures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34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447 ?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Tribute (</a:t>
                      </a:r>
                      <a:r>
                        <a:rPr lang="en-AU" sz="2000" dirty="0" err="1" smtClean="0"/>
                        <a:t>Clinias</a:t>
                      </a:r>
                      <a:r>
                        <a:rPr lang="en-AU" sz="2000" dirty="0" smtClean="0"/>
                        <a:t>)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Tightening up tribute collection – allies as cash cows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447/6 ?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Colophon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Treaty imposing democracy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52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446/5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Chalcis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Oath of loyalty to</a:t>
                      </a:r>
                      <a:r>
                        <a:rPr lang="en-AU" sz="2000" baseline="0" dirty="0" smtClean="0"/>
                        <a:t> Athens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39104" y="6362506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050" dirty="0"/>
              <a:t>Department of Ancient History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363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7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0619" y="442064"/>
            <a:ext cx="6400800" cy="644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Key decrees – new dating</a:t>
            </a:r>
            <a:endParaRPr lang="en-AU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17369"/>
              </p:ext>
            </p:extLst>
          </p:nvPr>
        </p:nvGraphicFramePr>
        <p:xfrm>
          <a:off x="790619" y="1530328"/>
          <a:ext cx="10671577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19"/>
                <a:gridCol w="824248"/>
                <a:gridCol w="1416676"/>
                <a:gridCol w="1365161"/>
                <a:gridCol w="6233373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M&amp;L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IG I</a:t>
                      </a:r>
                      <a:r>
                        <a:rPr lang="en-AU" sz="2000" baseline="30000" dirty="0" smtClean="0"/>
                        <a:t>3 </a:t>
                      </a:r>
                      <a:endParaRPr lang="en-AU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/>
                        <a:t>M&amp;L date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/>
                        <a:t>New date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Subject/Context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14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c. 453/2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435/4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err="1" smtClean="0"/>
                        <a:t>Erythrae</a:t>
                      </a:r>
                      <a:r>
                        <a:rPr lang="en-AU" sz="2000" dirty="0" smtClean="0"/>
                        <a:t>: Allied submission - requirement for members of the League to bring offerings to Great </a:t>
                      </a:r>
                      <a:r>
                        <a:rPr lang="en-AU" sz="2000" dirty="0" err="1" smtClean="0"/>
                        <a:t>Panathenaia</a:t>
                      </a:r>
                      <a:endParaRPr lang="en-AU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447/6 ?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428/7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/>
                        <a:t>Colophon: Treaty imposing democracy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31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469-50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420s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err="1" smtClean="0"/>
                        <a:t>Phaselis</a:t>
                      </a:r>
                      <a:r>
                        <a:rPr lang="en-AU" sz="2000" dirty="0" smtClean="0"/>
                        <a:t>: Compelling court cases to be held at Athens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34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447 ?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425/4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err="1" smtClean="0"/>
                        <a:t>Clinias</a:t>
                      </a:r>
                      <a:r>
                        <a:rPr lang="en-AU" sz="2000" dirty="0" smtClean="0"/>
                        <a:t>: Tightening up tribute payment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1453 + </a:t>
                      </a:r>
                      <a:r>
                        <a:rPr lang="en-AU" sz="2000" dirty="0" err="1" smtClean="0"/>
                        <a:t>ors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450-46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425 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Coinage: Enforcing the use of Athenian coins, weights and measures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52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40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446/5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424/3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/>
                        <a:t>Chalcis: Oath of loyalty to</a:t>
                      </a:r>
                      <a:r>
                        <a:rPr lang="en-AU" sz="2000" baseline="0" dirty="0" smtClean="0"/>
                        <a:t> Athens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44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35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c. 448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424/3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/>
                        <a:t>Athena Nike: Acropolis</a:t>
                      </a:r>
                      <a:r>
                        <a:rPr lang="en-AU" sz="2000" baseline="0" dirty="0" smtClean="0"/>
                        <a:t> building program </a:t>
                      </a:r>
                      <a:endParaRPr lang="en-A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37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11. </a:t>
                      </a:r>
                      <a:r>
                        <a:rPr lang="en-AU" sz="2000" i="1" dirty="0" smtClean="0"/>
                        <a:t>a</a:t>
                      </a:r>
                      <a:endParaRPr lang="en-AU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458/7 ?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418/7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/>
                        <a:t>(S)</a:t>
                      </a:r>
                      <a:r>
                        <a:rPr lang="en-AU" sz="2000" dirty="0" err="1" smtClean="0"/>
                        <a:t>Egesta</a:t>
                      </a:r>
                      <a:r>
                        <a:rPr lang="en-AU" sz="2000" dirty="0" smtClean="0"/>
                        <a:t>: Involvement in Sicily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2748" y="6343854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050" dirty="0"/>
              <a:t>Department of Ancient History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27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8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4923" y="287359"/>
            <a:ext cx="6400800" cy="644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Case studies</a:t>
            </a:r>
            <a:endParaRPr lang="en-AU" sz="2400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794923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794923" y="878925"/>
            <a:ext cx="6397928" cy="5321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 smtClean="0">
                <a:solidFill>
                  <a:schemeClr val="accent1"/>
                </a:solidFill>
              </a:rPr>
              <a:t>IG I</a:t>
            </a:r>
            <a:r>
              <a:rPr lang="en-AU" sz="2000" baseline="30000" dirty="0" smtClean="0">
                <a:solidFill>
                  <a:schemeClr val="accent1"/>
                </a:solidFill>
              </a:rPr>
              <a:t>3</a:t>
            </a:r>
            <a:r>
              <a:rPr lang="en-AU" sz="2000" dirty="0" smtClean="0">
                <a:solidFill>
                  <a:schemeClr val="accent1"/>
                </a:solidFill>
              </a:rPr>
              <a:t> 35 – Athena Nike decree </a:t>
            </a:r>
            <a:endParaRPr lang="en-AU" sz="2000" dirty="0">
              <a:solidFill>
                <a:schemeClr val="accent1"/>
              </a:solidFill>
            </a:endParaRPr>
          </a:p>
        </p:txBody>
      </p:sp>
      <p:pic>
        <p:nvPicPr>
          <p:cNvPr id="8" name="Picture 4" descr="https://kernos.revues.org/docannexe/image/2274/img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3" y="1999523"/>
            <a:ext cx="5751620" cy="43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49037" y="1523525"/>
            <a:ext cx="45333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[ἔδοχσεν τ</a:t>
            </a:r>
            <a:r>
              <a:rPr lang="en-AU" dirty="0"/>
              <a:t>e</a:t>
            </a:r>
            <a:r>
              <a:rPr lang="vi-VN" dirty="0"/>
              <a:t>ι βολ</a:t>
            </a:r>
            <a:r>
              <a:rPr lang="en-AU" dirty="0"/>
              <a:t>e</a:t>
            </a:r>
            <a:r>
              <a:rPr lang="vi-VN" dirty="0"/>
              <a:t>ι καὶ τ</a:t>
            </a:r>
            <a:r>
              <a:rPr lang="en-AU" dirty="0"/>
              <a:t>o]</a:t>
            </a:r>
            <a:r>
              <a:rPr lang="vi-VN" dirty="0"/>
              <a:t>ι [δέ]μ̣ο̣[ι·…] 1</a:t>
            </a:r>
            <a:br>
              <a:rPr lang="vi-VN" dirty="0"/>
            </a:br>
            <a:r>
              <a:rPr lang="vi-VN" dirty="0"/>
              <a:t>[……ἐπεστάτει..8].ι̣κος εἶπε· [τ</a:t>
            </a:r>
            <a:r>
              <a:rPr lang="en-AU" dirty="0"/>
              <a:t>e</a:t>
            </a:r>
            <a:r>
              <a:rPr lang="vi-VN" dirty="0"/>
              <a:t>ι]</a:t>
            </a:r>
            <a:br>
              <a:rPr lang="vi-VN" dirty="0"/>
            </a:br>
            <a:r>
              <a:rPr lang="vi-VN" dirty="0"/>
              <a:t>[Ἀθεναίαι τ</a:t>
            </a:r>
            <a:r>
              <a:rPr lang="en-AU" dirty="0"/>
              <a:t>e</a:t>
            </a:r>
            <a:r>
              <a:rPr lang="vi-VN" dirty="0"/>
              <a:t>ι Νί]κ̣ει </a:t>
            </a:r>
            <a:r>
              <a:rPr lang="en-AU" dirty="0"/>
              <a:t>h</a:t>
            </a:r>
            <a:r>
              <a:rPr lang="vi-VN" dirty="0"/>
              <a:t>ιέρεαν </a:t>
            </a:r>
            <a:r>
              <a:rPr lang="en-AU" dirty="0"/>
              <a:t>h</a:t>
            </a:r>
            <a:r>
              <a:rPr lang="vi-VN" dirty="0"/>
              <a:t>ὲ ἄγ̣[..]</a:t>
            </a:r>
            <a:br>
              <a:rPr lang="vi-VN" dirty="0"/>
            </a:br>
            <a:r>
              <a:rPr lang="vi-VN" dirty="0"/>
              <a:t>[…..11…..]ι ἐχς Ἀθεναίον </a:t>
            </a:r>
            <a:r>
              <a:rPr lang="en-AU" dirty="0"/>
              <a:t>h</a:t>
            </a:r>
            <a:r>
              <a:rPr lang="vi-VN" dirty="0"/>
              <a:t>απα[σο]</a:t>
            </a:r>
            <a:br>
              <a:rPr lang="vi-VN" dirty="0"/>
            </a:br>
            <a:r>
              <a:rPr lang="vi-VN" dirty="0"/>
              <a:t>[ν…7….].σ̣θ̣αι καὶ το </a:t>
            </a:r>
            <a:r>
              <a:rPr lang="en-AU" dirty="0"/>
              <a:t>h</a:t>
            </a:r>
            <a:r>
              <a:rPr lang="vi-VN" dirty="0"/>
              <a:t>ιερὸν θυρ</a:t>
            </a:r>
            <a:r>
              <a:rPr lang="en-AU" dirty="0"/>
              <a:t>o</a:t>
            </a:r>
            <a:r>
              <a:rPr lang="vi-VN" dirty="0"/>
              <a:t>σα- 5</a:t>
            </a:r>
            <a:br>
              <a:rPr lang="vi-VN" dirty="0"/>
            </a:br>
            <a:r>
              <a:rPr lang="vi-VN" dirty="0"/>
              <a:t>ι καθ’ ὅ τι ἂν Καλλικράτες χσυγγράφσ-</a:t>
            </a:r>
            <a:br>
              <a:rPr lang="vi-VN" dirty="0"/>
            </a:br>
            <a:r>
              <a:rPr lang="vi-VN" dirty="0"/>
              <a:t>ει· ἀπομισθ</a:t>
            </a:r>
            <a:r>
              <a:rPr lang="en-AU" dirty="0"/>
              <a:t>o</a:t>
            </a:r>
            <a:r>
              <a:rPr lang="vi-VN" dirty="0"/>
              <a:t>σαι δὲ τὸς πολετὰς ἐπὶ τ-</a:t>
            </a:r>
            <a:br>
              <a:rPr lang="vi-VN" dirty="0"/>
            </a:br>
            <a:r>
              <a:rPr lang="en-AU" dirty="0"/>
              <a:t>e</a:t>
            </a:r>
            <a:r>
              <a:rPr lang="vi-VN" dirty="0"/>
              <a:t>ς Λεοντίδος πρυτανείας· φέρεν δὲ τ-</a:t>
            </a:r>
            <a:br>
              <a:rPr lang="vi-VN" dirty="0"/>
            </a:br>
            <a:r>
              <a:rPr lang="vi-VN" dirty="0"/>
              <a:t>ὲν </a:t>
            </a:r>
            <a:r>
              <a:rPr lang="en-AU" dirty="0"/>
              <a:t>h</a:t>
            </a:r>
            <a:r>
              <a:rPr lang="vi-VN" dirty="0"/>
              <a:t>ιέρεαν πεντέκοντα δραχμὰς καὶ</a:t>
            </a:r>
            <a:br>
              <a:rPr lang="vi-VN" dirty="0"/>
            </a:br>
            <a:r>
              <a:rPr lang="vi-VN" dirty="0"/>
              <a:t>τὰ σκέλε καὶ τὰ δέρματα φέρεν τ</a:t>
            </a:r>
            <a:r>
              <a:rPr lang="en-AU" dirty="0"/>
              <a:t>o</a:t>
            </a:r>
            <a:r>
              <a:rPr lang="vi-VN" dirty="0"/>
              <a:t>ν δε- 10</a:t>
            </a:r>
            <a:br>
              <a:rPr lang="vi-VN" dirty="0"/>
            </a:br>
            <a:r>
              <a:rPr lang="vi-VN" dirty="0"/>
              <a:t>μοσίον· νεὸν δὲ οἰκοδομ</a:t>
            </a:r>
            <a:r>
              <a:rPr lang="en-AU" dirty="0"/>
              <a:t>e</a:t>
            </a:r>
            <a:r>
              <a:rPr lang="vi-VN" dirty="0"/>
              <a:t>σαι καθότι</a:t>
            </a:r>
            <a:br>
              <a:rPr lang="vi-VN" dirty="0"/>
            </a:br>
            <a:r>
              <a:rPr lang="vi-VN" dirty="0"/>
              <a:t>ἂν Καλλικράτες χσυγγράφσει καὶ βο-</a:t>
            </a:r>
            <a:br>
              <a:rPr lang="vi-VN" dirty="0"/>
            </a:br>
            <a:r>
              <a:rPr lang="vi-VN" dirty="0"/>
              <a:t>μὸν λίθινον. </a:t>
            </a:r>
            <a:r>
              <a:rPr lang="en-AU" i="1" dirty="0"/>
              <a:t>vac.</a:t>
            </a:r>
            <a:br>
              <a:rPr lang="en-AU" i="1" dirty="0"/>
            </a:br>
            <a:r>
              <a:rPr lang="en-AU" dirty="0"/>
              <a:t>h</a:t>
            </a:r>
            <a:r>
              <a:rPr lang="vi-VN" dirty="0"/>
              <a:t>εστιαῖος εἶπε· τρ</a:t>
            </a:r>
            <a:r>
              <a:rPr lang="en-AU" dirty="0"/>
              <a:t>e</a:t>
            </a:r>
            <a:r>
              <a:rPr lang="vi-VN" dirty="0"/>
              <a:t>ς ἄνδρας </a:t>
            </a:r>
            <a:r>
              <a:rPr lang="en-AU" dirty="0"/>
              <a:t>h</a:t>
            </a:r>
            <a:r>
              <a:rPr lang="vi-VN" dirty="0"/>
              <a:t>ελέσθ-</a:t>
            </a:r>
            <a:br>
              <a:rPr lang="vi-VN" dirty="0"/>
            </a:br>
            <a:r>
              <a:rPr lang="vi-VN" dirty="0"/>
              <a:t>αι ἐγ βολ</a:t>
            </a:r>
            <a:r>
              <a:rPr lang="en-AU" dirty="0"/>
              <a:t>e</a:t>
            </a:r>
            <a:r>
              <a:rPr lang="vi-VN" dirty="0"/>
              <a:t>ς· τούτος δὲ μετ[ὰ] Καλλικρά- 15</a:t>
            </a:r>
            <a:br>
              <a:rPr lang="vi-VN" dirty="0"/>
            </a:br>
            <a:r>
              <a:rPr lang="vi-VN" dirty="0"/>
              <a:t>[το]ς χσυγγράφσαντας ἐπ[….10……]</a:t>
            </a:r>
            <a:br>
              <a:rPr lang="vi-VN" dirty="0"/>
            </a:br>
            <a:r>
              <a:rPr lang="vi-VN" dirty="0"/>
              <a:t>[..4..]ει καθ’ ὅ τι ἀπομ̣[ισθοθέσεται..]</a:t>
            </a:r>
            <a:br>
              <a:rPr lang="vi-VN" dirty="0"/>
            </a:br>
            <a:r>
              <a:rPr lang="vi-VN" dirty="0"/>
              <a:t>[…6…] ε̣ι [.] ος […..18……..]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167857" y="1688095"/>
            <a:ext cx="3065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c. </a:t>
            </a:r>
            <a:r>
              <a:rPr lang="en-AU" sz="2000" b="1" dirty="0" smtClean="0"/>
              <a:t>448 or 424/3 B.C. ? </a:t>
            </a:r>
            <a:endParaRPr lang="en-AU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691685" y="3168201"/>
            <a:ext cx="2021983" cy="34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1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9"/>
            <a:ext cx="6400800" cy="644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 smtClean="0"/>
              <a:t>Case studies</a:t>
            </a:r>
            <a:endParaRPr lang="en-AU" sz="2400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531507" y="63093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Department of Ancient History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02406" y="889000"/>
            <a:ext cx="6397928" cy="5321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 smtClean="0">
                <a:solidFill>
                  <a:schemeClr val="accent1"/>
                </a:solidFill>
              </a:rPr>
              <a:t>IG I</a:t>
            </a:r>
            <a:r>
              <a:rPr lang="en-AU" sz="2000" baseline="30000" dirty="0" smtClean="0">
                <a:solidFill>
                  <a:schemeClr val="accent1"/>
                </a:solidFill>
              </a:rPr>
              <a:t>3</a:t>
            </a:r>
            <a:r>
              <a:rPr lang="en-AU" sz="2000" dirty="0" smtClean="0">
                <a:solidFill>
                  <a:schemeClr val="accent1"/>
                </a:solidFill>
              </a:rPr>
              <a:t> 35 – Athena </a:t>
            </a:r>
            <a:r>
              <a:rPr lang="en-AU" sz="2000" dirty="0">
                <a:solidFill>
                  <a:schemeClr val="accent1"/>
                </a:solidFill>
              </a:rPr>
              <a:t>N</a:t>
            </a:r>
            <a:r>
              <a:rPr lang="en-AU" sz="2000" dirty="0" smtClean="0">
                <a:solidFill>
                  <a:schemeClr val="accent1"/>
                </a:solidFill>
              </a:rPr>
              <a:t>ike decree </a:t>
            </a:r>
            <a:endParaRPr lang="en-AU" sz="2000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507" y="1724950"/>
            <a:ext cx="6368827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AU" sz="2000" dirty="0"/>
              <a:t>[…].</a:t>
            </a:r>
            <a:r>
              <a:rPr lang="en-AU" sz="2000" dirty="0" err="1"/>
              <a:t>ikos</a:t>
            </a:r>
            <a:r>
              <a:rPr lang="en-AU" sz="2000" dirty="0"/>
              <a:t> proposed: to select (or: establish) as a priestess for Athena Nike whoever will be [allotted] from all Athenian women and to provide the sanctuary with doors in whatever way </a:t>
            </a:r>
            <a:r>
              <a:rPr lang="en-AU" sz="2000" dirty="0" err="1"/>
              <a:t>Kallikrates</a:t>
            </a:r>
            <a:r>
              <a:rPr lang="en-AU" sz="2000" dirty="0"/>
              <a:t> will specify; and the </a:t>
            </a:r>
            <a:r>
              <a:rPr lang="en-AU" sz="2000" i="1" dirty="0" err="1"/>
              <a:t>poletai</a:t>
            </a:r>
            <a:r>
              <a:rPr lang="en-AU" sz="2000" dirty="0"/>
              <a:t> are to place the contract within the </a:t>
            </a:r>
            <a:r>
              <a:rPr lang="en-AU" sz="2000" dirty="0" err="1"/>
              <a:t>prytany</a:t>
            </a:r>
            <a:r>
              <a:rPr lang="en-AU" sz="2000" dirty="0"/>
              <a:t> of </a:t>
            </a:r>
            <a:r>
              <a:rPr lang="en-AU" sz="2000" dirty="0" err="1"/>
              <a:t>Leontis</a:t>
            </a:r>
            <a:r>
              <a:rPr lang="en-AU" sz="2000" dirty="0"/>
              <a:t>; the priestess is to receive fifty </a:t>
            </a:r>
            <a:r>
              <a:rPr lang="en-AU" sz="2000" dirty="0" err="1"/>
              <a:t>drachmai</a:t>
            </a:r>
            <a:r>
              <a:rPr lang="en-AU" sz="2000" dirty="0"/>
              <a:t> and to receive the </a:t>
            </a:r>
            <a:r>
              <a:rPr lang="en-AU" sz="2000" dirty="0" err="1"/>
              <a:t>backlegs</a:t>
            </a:r>
            <a:r>
              <a:rPr lang="en-AU" sz="2000" dirty="0"/>
              <a:t> and hides of the </a:t>
            </a:r>
            <a:r>
              <a:rPr lang="en-AU" sz="2000" i="1" dirty="0" err="1"/>
              <a:t>dêmosios</a:t>
            </a:r>
            <a:r>
              <a:rPr lang="en-AU" sz="2000" dirty="0"/>
              <a:t> sacrifices; and that a temple be built in whatever way </a:t>
            </a:r>
            <a:r>
              <a:rPr lang="en-AU" sz="2000" dirty="0" err="1"/>
              <a:t>Kallikrates</a:t>
            </a:r>
            <a:r>
              <a:rPr lang="en-AU" sz="2000" dirty="0"/>
              <a:t> may specify and a stone (marble) altar. </a:t>
            </a:r>
            <a:r>
              <a:rPr lang="en-AU" sz="2000" i="1" dirty="0"/>
              <a:t>vac.</a:t>
            </a:r>
            <a:endParaRPr lang="en-AU" sz="2000" dirty="0"/>
          </a:p>
          <a:p>
            <a:pPr algn="just"/>
            <a:r>
              <a:rPr lang="en-AU" sz="2000" dirty="0" err="1" smtClean="0"/>
              <a:t>Hestiaios</a:t>
            </a:r>
            <a:r>
              <a:rPr lang="en-AU" sz="2000" dirty="0" smtClean="0"/>
              <a:t> </a:t>
            </a:r>
            <a:r>
              <a:rPr lang="en-AU" sz="2000" dirty="0"/>
              <a:t>proposed: that three men be selected from the </a:t>
            </a:r>
            <a:r>
              <a:rPr lang="en-AU" sz="2000" i="1" dirty="0" err="1"/>
              <a:t>boulê</a:t>
            </a:r>
            <a:r>
              <a:rPr lang="en-AU" sz="2000" dirty="0"/>
              <a:t>; and that they will make the specifications with </a:t>
            </a:r>
            <a:r>
              <a:rPr lang="en-AU" sz="2000" dirty="0" err="1"/>
              <a:t>Kallikrates</a:t>
            </a:r>
            <a:r>
              <a:rPr lang="en-AU" sz="2000" dirty="0"/>
              <a:t> and […..] in accordance with [the contracts…]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4744" y="1687931"/>
            <a:ext cx="45376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/>
              <a:t>The polis decided to honour Athena with new </a:t>
            </a:r>
            <a:r>
              <a:rPr lang="en-AU" sz="2000" dirty="0" smtClean="0"/>
              <a:t>sacrifices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Paid </a:t>
            </a:r>
            <a:r>
              <a:rPr lang="en-AU" sz="2000" dirty="0"/>
              <a:t>by the </a:t>
            </a:r>
            <a:r>
              <a:rPr lang="en-AU" sz="2000" i="1" dirty="0" err="1"/>
              <a:t>dēmos</a:t>
            </a:r>
            <a:r>
              <a:rPr lang="en-AU" sz="2000" dirty="0"/>
              <a:t> to garner her support or  thank her for </a:t>
            </a:r>
            <a:r>
              <a:rPr lang="en-AU" sz="2000" dirty="0" smtClean="0"/>
              <a:t>victory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Radical </a:t>
            </a:r>
            <a:r>
              <a:rPr lang="en-AU" sz="2000" dirty="0"/>
              <a:t>step of creating a new priestess selected from </a:t>
            </a:r>
            <a:r>
              <a:rPr lang="en-AU" sz="2000" u="sng" dirty="0"/>
              <a:t>all</a:t>
            </a:r>
            <a:r>
              <a:rPr lang="en-AU" sz="2000" dirty="0"/>
              <a:t> Athenians (not a </a:t>
            </a:r>
            <a:r>
              <a:rPr lang="en-AU" sz="2000" i="1" dirty="0" err="1" smtClean="0"/>
              <a:t>genē</a:t>
            </a:r>
            <a:r>
              <a:rPr lang="en-AU" sz="2000" dirty="0" smtClean="0"/>
              <a:t>)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Glorious </a:t>
            </a:r>
            <a:r>
              <a:rPr lang="en-AU" sz="2000" dirty="0"/>
              <a:t>new temple and </a:t>
            </a:r>
            <a:r>
              <a:rPr lang="en-AU" sz="2000" dirty="0" smtClean="0"/>
              <a:t>altar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Priestess </a:t>
            </a:r>
            <a:r>
              <a:rPr lang="en-AU" sz="2000" dirty="0"/>
              <a:t>appointed for </a:t>
            </a:r>
            <a:r>
              <a:rPr lang="en-AU" sz="2000" dirty="0" smtClean="0"/>
              <a:t>life and renumerated </a:t>
            </a:r>
            <a:r>
              <a:rPr lang="en-AU" sz="2000" dirty="0"/>
              <a:t>by perquisites + 50 </a:t>
            </a:r>
            <a:r>
              <a:rPr lang="en-AU" sz="2000" dirty="0" smtClean="0"/>
              <a:t>drachmae. </a:t>
            </a:r>
            <a:r>
              <a:rPr lang="en-AU" sz="2000" dirty="0"/>
              <a:t>p.a.</a:t>
            </a:r>
          </a:p>
        </p:txBody>
      </p:sp>
    </p:spTree>
    <p:extLst>
      <p:ext uri="{BB962C8B-B14F-4D97-AF65-F5344CB8AC3E}">
        <p14:creationId xmlns:p14="http://schemas.microsoft.com/office/powerpoint/2010/main" val="399425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BA232C6-A5C1-47B9-8A28-464167D16A10}" vid="{FDACC145-6D33-49F9-BAB5-402643AB0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MQ PowerPoint 16x9 template</Template>
  <TotalTime>88</TotalTime>
  <Words>1654</Words>
  <Application>Microsoft Office PowerPoint</Application>
  <PresentationFormat>Widescreen</PresentationFormat>
  <Paragraphs>222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Times New Roman</vt:lpstr>
      <vt:lpstr>Wingdings</vt:lpstr>
      <vt:lpstr>MAC UNI BASIC_Round 1 Draft for feedback</vt:lpstr>
      <vt:lpstr>Re-dating the Athenian Empire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Gil</dc:creator>
  <cp:lastModifiedBy>Gil</cp:lastModifiedBy>
  <cp:revision>19</cp:revision>
  <dcterms:created xsi:type="dcterms:W3CDTF">2017-03-30T22:33:53Z</dcterms:created>
  <dcterms:modified xsi:type="dcterms:W3CDTF">2017-03-31T00:02:37Z</dcterms:modified>
</cp:coreProperties>
</file>