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ibre Baskerville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Baskerville-bold.fntdata"/><Relationship Id="rId6" Type="http://schemas.openxmlformats.org/officeDocument/2006/relationships/slide" Target="slides/slide2.xml"/><Relationship Id="rId18" Type="http://schemas.openxmlformats.org/officeDocument/2006/relationships/font" Target="fonts/LibreBaskervill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5.jpg"/><Relationship Id="rId4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3.jpg"/><Relationship Id="rId4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wo Column Bullet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67543" y="4785996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57200" y="1193687"/>
            <a:ext cx="39798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body"/>
          </p:nvPr>
        </p:nvSpPr>
        <p:spPr>
          <a:xfrm>
            <a:off x="4686300" y="1193687"/>
            <a:ext cx="39798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/>
        </p:nvSpPr>
        <p:spPr>
          <a:xfrm>
            <a:off x="7500958" y="4286262"/>
            <a:ext cx="4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67543" y="4785996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550800" y="1201499"/>
            <a:ext cx="80640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1" type="ftr"/>
          </p:nvPr>
        </p:nvSpPr>
        <p:spPr>
          <a:xfrm>
            <a:off x="467543" y="4731990"/>
            <a:ext cx="41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473199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 Bullet Point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3199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SzPct val="78571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60071" y="635000"/>
            <a:ext cx="6397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0071" y="1221739"/>
            <a:ext cx="81861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79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2222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206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1428" y="136071"/>
            <a:ext cx="8783100" cy="487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C21_190.5x254_PowerPoint_Images_Cov v2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05935"/>
            <a:ext cx="9144000" cy="29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body"/>
          </p:nvPr>
        </p:nvSpPr>
        <p:spPr>
          <a:xfrm>
            <a:off x="457199" y="2065706"/>
            <a:ext cx="4632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300"/>
              </a:spcBef>
              <a:buClr>
                <a:schemeClr val="dk1"/>
              </a:buClr>
              <a:buFont typeface="Georgia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200"/>
              </a:spcBef>
              <a:buClr>
                <a:schemeClr val="dk1"/>
              </a:buClr>
              <a:buFont typeface="Georgia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68255" y="1113587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8312" y="160020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587" y="136071"/>
            <a:ext cx="1528200" cy="5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181428" y="136071"/>
            <a:ext cx="8783100" cy="487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199" y="2065706"/>
            <a:ext cx="4632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300"/>
              </a:spcBef>
              <a:buClr>
                <a:schemeClr val="dk1"/>
              </a:buClr>
              <a:buFont typeface="Georgia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200"/>
              </a:spcBef>
              <a:buClr>
                <a:schemeClr val="dk1"/>
              </a:buClr>
              <a:buFont typeface="Georgia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68255" y="1113587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8312" y="160020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3587" y="136071"/>
            <a:ext cx="15282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190335" y="2296629"/>
            <a:ext cx="3533400" cy="27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ction_Image.jpg" id="33" name="Shape 33"/>
          <p:cNvPicPr preferRelativeResize="0"/>
          <p:nvPr/>
        </p:nvPicPr>
        <p:blipFill rotWithShape="1">
          <a:blip r:embed="rId3">
            <a:alphaModFix/>
          </a:blip>
          <a:srcRect b="1" l="11403" r="100" t="16516"/>
          <a:stretch/>
        </p:blipFill>
        <p:spPr>
          <a:xfrm>
            <a:off x="3723656" y="2296629"/>
            <a:ext cx="5240400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2588" y="2584248"/>
            <a:ext cx="1458000" cy="24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6035097" y="4432526"/>
            <a:ext cx="2693700" cy="49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AU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 to user: Replace this image with your own.</a:t>
            </a:r>
          </a:p>
          <a:p>
            <a:pPr indent="-209550" lvl="0" marL="20320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AU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 click on this Placeholder box</a:t>
            </a:r>
          </a:p>
          <a:p>
            <a:pPr indent="-209550" lvl="2" marL="20320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AU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Replace image</a:t>
            </a:r>
          </a:p>
          <a:p>
            <a:pPr indent="-209550" lvl="2" marL="20320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AU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image and click ‘Resize image to fit in placeholder’)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81428" y="136071"/>
            <a:ext cx="8783100" cy="487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3587" y="136071"/>
            <a:ext cx="1528200" cy="57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n.jpg"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950" y="136074"/>
            <a:ext cx="3016302" cy="50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480785" y="2147264"/>
            <a:ext cx="60342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80785" y="2613835"/>
            <a:ext cx="4805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9386" y="2571080"/>
            <a:ext cx="2436600" cy="2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1428" y="136071"/>
            <a:ext cx="8783100" cy="487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C21_190.5x254_PowerPoint_Images_Cov v3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383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" type="body"/>
          </p:nvPr>
        </p:nvSpPr>
        <p:spPr>
          <a:xfrm>
            <a:off x="4620975" y="4637457"/>
            <a:ext cx="4329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300"/>
              </a:spcBef>
              <a:buClr>
                <a:schemeClr val="dk1"/>
              </a:buClr>
              <a:buFont typeface="Georgia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200"/>
              </a:spcBef>
              <a:buClr>
                <a:schemeClr val="dk1"/>
              </a:buClr>
              <a:buFont typeface="Georgia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644008" y="2031689"/>
            <a:ext cx="4248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3438" y="2518173"/>
            <a:ext cx="4249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2276" y="136071"/>
            <a:ext cx="1528200" cy="5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67543" y="4785996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Bulle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46088" y="1203722"/>
            <a:ext cx="82518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67543" y="4785996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196068"/>
            <a:ext cx="4011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67543" y="4785996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4686300" y="1196068"/>
            <a:ext cx="4011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67543" y="4785996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5969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017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67543" y="4731990"/>
            <a:ext cx="41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3199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6302" y="162953"/>
            <a:ext cx="1528200" cy="5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0800" y="1034102"/>
            <a:ext cx="8064000" cy="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1.jpg"/><Relationship Id="rId5" Type="http://schemas.openxmlformats.org/officeDocument/2006/relationships/image" Target="../media/image19.jpg"/><Relationship Id="rId6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80775" y="3485875"/>
            <a:ext cx="39162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0" lang="en-AU" sz="2000" u="none" cap="none" strike="noStrike">
                <a:solidFill>
                  <a:schemeClr val="accent1"/>
                </a:solidFill>
              </a:rPr>
              <a:t>Katherine Jacka, Department of Arabic Language and Cultures, University of Sydney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80775" y="583850"/>
            <a:ext cx="4012500" cy="2837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Persian Polymath: Ibn Sīna and the Development of Islamic Philosophy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67" y="1158982"/>
            <a:ext cx="1619999" cy="317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80000" y="2585725"/>
            <a:ext cx="16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Al-Khwarizmi 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301" y="1102549"/>
            <a:ext cx="2052000" cy="27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399018" y="2935550"/>
            <a:ext cx="855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Ar-Rāzi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472" y="2600963"/>
            <a:ext cx="1805400" cy="2376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277475" y="4552200"/>
            <a:ext cx="11490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Al-Birūni 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7113" y="1716124"/>
            <a:ext cx="2381099" cy="32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7775781" y="4451089"/>
            <a:ext cx="2016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Al-Ghazāli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665" y="1058950"/>
            <a:ext cx="6006668" cy="37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/>
              <a:t>Ibn Sīna’s Mausoleum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Hamadan, Iran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174" y="1072449"/>
            <a:ext cx="2574849" cy="40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89" y="1072449"/>
            <a:ext cx="2932346" cy="40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i="0" lang="en-AU" u="none" cap="none" strike="noStrike"/>
              <a:t>Further Reading</a:t>
            </a:r>
            <a:r>
              <a:rPr lang="en-AU"/>
              <a:t>: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46088" y="1203722"/>
            <a:ext cx="8251800" cy="3393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AU"/>
              <a:t>Peter Adamson and Richard C. Taylor (eds.), The Cambridge Companion to Arabic Philosophy, Cambridge University Press, 2005</a:t>
            </a:r>
          </a:p>
          <a:p>
            <a:pPr indent="-228600" lvl="0" marL="457200">
              <a:spcBef>
                <a:spcPts val="0"/>
              </a:spcBef>
            </a:pPr>
            <a:r>
              <a:rPr lang="en-AU"/>
              <a:t>Soheil M. Afnan, Avicenna, His Life and Works, Routledge, 1958</a:t>
            </a:r>
          </a:p>
          <a:p>
            <a:pPr indent="-228600" lvl="0" marL="457200">
              <a:spcBef>
                <a:spcPts val="0"/>
              </a:spcBef>
            </a:pPr>
            <a:r>
              <a:rPr lang="en-AU"/>
              <a:t>P. Bearman et al (eds.), The Encyclopaedia of Islam, 2nd ed., Brill</a:t>
            </a:r>
          </a:p>
          <a:p>
            <a:pPr indent="-228600" lvl="0" marL="457200">
              <a:spcBef>
                <a:spcPts val="0"/>
              </a:spcBef>
            </a:pPr>
            <a:r>
              <a:rPr lang="en-AU"/>
              <a:t>Amira K. Bennison, The Great Caliphs: The Golden Age of the ‘Abbasid Empire. I.B.Tauris , 2011</a:t>
            </a:r>
          </a:p>
          <a:p>
            <a:pPr indent="-228600" lvl="0" marL="457200">
              <a:spcBef>
                <a:spcPts val="0"/>
              </a:spcBef>
            </a:pPr>
            <a:r>
              <a:rPr lang="en-AU"/>
              <a:t>Dimitri Gutas, Avicenna and the Aristotelian Tradition, Brill, 2013</a:t>
            </a:r>
          </a:p>
          <a:p>
            <a:pPr indent="-228600" lvl="0" marL="457200">
              <a:spcBef>
                <a:spcPts val="0"/>
              </a:spcBef>
            </a:pPr>
            <a:r>
              <a:rPr lang="en-AU"/>
              <a:t>Dimitri Gutas, Greek Thought, Arabic Culture: The Graeco-Arabic Translation Movement in Baghdad and Early ‘Abbasaid Society (2nd-4th/5th-10th c.), Routledge, 1998</a:t>
            </a:r>
          </a:p>
          <a:p>
            <a:pPr indent="-228600" lvl="0" marL="457200">
              <a:spcBef>
                <a:spcPts val="0"/>
              </a:spcBef>
            </a:pPr>
            <a:r>
              <a:rPr lang="en-AU"/>
              <a:t>History of Philosophy without any gaps (Podcast), King’s College London, https://www.historyofphilosophy.net/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74" y="1054874"/>
            <a:ext cx="2215449" cy="37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24" y="1001966"/>
            <a:ext cx="3015900" cy="402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194" y="1149771"/>
            <a:ext cx="2337300" cy="284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>
            <p:ph idx="4294967295" type="body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425" y="1110726"/>
            <a:ext cx="5045149" cy="3779000"/>
          </a:xfrm>
          <a:prstGeom prst="rect">
            <a:avLst/>
          </a:prstGeom>
          <a:noFill/>
        </p:spPr>
      </p:pic>
      <p:sp>
        <p:nvSpPr>
          <p:cNvPr id="111" name="Shape 111"/>
          <p:cNvSpPr txBox="1"/>
          <p:nvPr/>
        </p:nvSpPr>
        <p:spPr>
          <a:xfrm>
            <a:off x="1655700" y="4029912"/>
            <a:ext cx="5832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‘Avicenna’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AU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Doha, 2003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058954"/>
            <a:ext cx="647700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/>
              <a:t>Abbasid caliphate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AU"/>
              <a:t>c.850 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01" y="1638898"/>
            <a:ext cx="3732599" cy="2988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8" y="1638898"/>
            <a:ext cx="3733800" cy="2310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09600" y="205978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br>
              <a:rPr b="0" i="0" lang="en-A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A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A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-AU" sz="3600"/>
              <a:t>Madinat-as-Salām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67543" y="681540"/>
            <a:ext cx="6407100" cy="37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(City of Peace) - Baghdad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48" y="1221153"/>
            <a:ext cx="3010799" cy="331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270" y="1221141"/>
            <a:ext cx="3000300" cy="2857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783285" y="4078562"/>
            <a:ext cx="3096299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Scholars in Baghdad , </a:t>
            </a:r>
            <a:r>
              <a:rPr b="0" i="1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Maqamat of al-Hariri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(1237)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392616" y="4563362"/>
            <a:ext cx="410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0" lang="en-AU" sz="1800" u="none" cap="none" strike="noStrike">
                <a:solidFill>
                  <a:schemeClr val="dk1"/>
                </a:solidFill>
              </a:rPr>
              <a:t>Al-Manṣūr, </a:t>
            </a:r>
            <a:r>
              <a:rPr i="1" lang="en-AU" sz="1800" u="none" cap="none" strike="noStrike">
                <a:solidFill>
                  <a:schemeClr val="dk1"/>
                </a:solidFill>
              </a:rPr>
              <a:t>Francisco de Zurbarán</a:t>
            </a:r>
            <a:r>
              <a:rPr i="0" lang="en-AU" sz="1800" u="none" cap="none" strike="noStrike">
                <a:solidFill>
                  <a:schemeClr val="dk1"/>
                </a:solidFill>
              </a:rPr>
              <a:t>, (17th century)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74" y="1047821"/>
            <a:ext cx="7087275" cy="40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99" y="1091923"/>
            <a:ext cx="8013600" cy="40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AU"/>
              <a:t>Bukhara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74" y="1069901"/>
            <a:ext cx="6464349" cy="400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6408000" cy="486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Isfahan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 UNI BASIC_Round 1 Draft for feedback">
  <a:themeElements>
    <a:clrScheme name="MQU Colours">
      <a:dk1>
        <a:srgbClr val="000000"/>
      </a:dk1>
      <a:lt1>
        <a:srgbClr val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