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notesMaster" Target="notesMasters/notesMaster1.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go here.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utenberg.org/files/57532/57532-h/57532-h.htm" TargetMode="External" /><Relationship Id="rId3" Type="http://schemas.openxmlformats.org/officeDocument/2006/relationships/hyperlink" Target="https://bucci.onl/notes/Word-calculators-dont-add-up" TargetMode="External" /><Relationship Id="rId4" Type="http://schemas.openxmlformats.org/officeDocument/2006/relationships/hyperlink" Target="https://simonwillison.net/2023/Apr/2/calculator-for-word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Is the `Calculator for Words’ metaphor useful for communicating about LLMs?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Dr Brian Ballsun-Stanton</a:t>
            </a:r>
            <a:br/>
            <a:r>
              <a:rPr/>
              <a:t>Dr Inês Hipolito</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 attitude towards facts</a:t>
            </a:r>
          </a:p>
        </p:txBody>
      </p:sp>
      <p:sp>
        <p:nvSpPr>
          <p:cNvPr id="3" name="Content Placeholder 2"/>
          <p:cNvSpPr>
            <a:spLocks noGrp="1"/>
          </p:cNvSpPr>
          <p:nvPr>
            <p:ph idx="1"/>
          </p:nvPr>
        </p:nvSpPr>
        <p:spPr/>
        <p:txBody>
          <a:bodyPr/>
          <a:lstStyle/>
          <a:p>
            <a:pPr lvl="0" indent="0" marL="0">
              <a:buNone/>
            </a:pPr>
            <a:r>
              <a:rPr/>
              <a:t>Calculators for words: they set up an expectation of </a:t>
            </a:r>
            <a:r>
              <a:rPr i="1"/>
              <a:t>setup</a:t>
            </a:r>
            <a:r>
              <a:rPr/>
              <a:t> when using these tools.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Against ‘Calculators for words’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Bucci’s response</a:t>
            </a:r>
          </a:p>
        </p:txBody>
      </p:sp>
      <p:sp>
        <p:nvSpPr>
          <p:cNvPr id="3" name="Content Placeholder 2"/>
          <p:cNvSpPr>
            <a:spLocks noGrp="1"/>
          </p:cNvSpPr>
          <p:nvPr>
            <p:ph idx="1"/>
          </p:nvPr>
        </p:nvSpPr>
        <p:spPr/>
        <p:txBody>
          <a:bodyPr/>
          <a:lstStyle/>
          <a:p>
            <a:pPr lvl="0" indent="0" marL="1270000">
              <a:buNone/>
            </a:pPr>
            <a:r>
              <a:rPr sz="2000"/>
              <a:t>To put it differently, a calculator has a well-defined, well-scoped set of use cases, a well-defined, well-scoped user interface, and a set of well-understood and expected behaviors that occur in response to manipulations of that interface. … Large language models, when used to drive chatbots or similar interactive text-generation systems, have none of those qualities. They have an open-ended set of unspecified use cases.</a:t>
            </a:r>
          </a:p>
          <a:p>
            <a:pPr lvl="0" indent="0" marL="0">
              <a:buNone/>
            </a:pPr>
            <a:r>
              <a:rPr/>
              <a:t>(Bucci 2023)</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Far too literal</a:t>
            </a:r>
          </a:p>
        </p:txBody>
      </p:sp>
      <p:sp>
        <p:nvSpPr>
          <p:cNvPr id="3" name="Content Placeholder 2"/>
          <p:cNvSpPr>
            <a:spLocks noGrp="1"/>
          </p:cNvSpPr>
          <p:nvPr>
            <p:ph idx="1"/>
          </p:nvPr>
        </p:nvSpPr>
        <p:spPr/>
        <p:txBody>
          <a:bodyPr/>
          <a:lstStyle/>
          <a:p>
            <a:pPr lvl="0"/>
            <a:r>
              <a:rPr/>
              <a:t>This is a bad metaphor for the </a:t>
            </a:r>
            <a:r>
              <a:rPr i="1"/>
              <a:t>use</a:t>
            </a:r>
            <a:r>
              <a:rPr/>
              <a:t> of these tools.</a:t>
            </a:r>
          </a:p>
          <a:p>
            <a:pPr lvl="0"/>
            <a:r>
              <a:rPr/>
              <a:t>We agree that the opacity of the function of a neural net is deeply problematic, for all sorts of reasons.</a:t>
            </a:r>
          </a:p>
          <a:p>
            <a:pPr lvl="0"/>
            <a:r>
              <a:rPr/>
              <a:t>But that these things, qua tools, represent an instance of an exocortex that is in direct continuation of the line of computing machines from those which work by pure analogy to those which are online.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skeuomorphic literalism</a:t>
            </a:r>
          </a:p>
        </p:txBody>
      </p:sp>
      <p:sp>
        <p:nvSpPr>
          <p:cNvPr id="3" name="Content Placeholder 2"/>
          <p:cNvSpPr>
            <a:spLocks noGrp="1"/>
          </p:cNvSpPr>
          <p:nvPr>
            <p:ph idx="1"/>
          </p:nvPr>
        </p:nvSpPr>
        <p:spPr/>
        <p:txBody>
          <a:bodyPr/>
          <a:lstStyle/>
          <a:p>
            <a:pPr lvl="0"/>
            <a:r>
              <a:rPr/>
              <a:t>Calcualtors are not AI.</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Discussion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limits of metaphor</a:t>
            </a:r>
          </a:p>
        </p:txBody>
      </p:sp>
      <p:sp>
        <p:nvSpPr>
          <p:cNvPr id="3" name="Content Placeholder 2"/>
          <p:cNvSpPr>
            <a:spLocks noGrp="1"/>
          </p:cNvSpPr>
          <p:nvPr>
            <p:ph idx="1"/>
          </p:nvPr>
        </p:nvSpPr>
        <p:spPr/>
        <p:txBody>
          <a:bodyPr/>
          <a:lstStyle/>
          <a:p>
            <a:pPr lvl="0"/>
            <a:r>
              <a:rPr/>
              <a:t>Calculator for words is an excellent cautionary metaphor.</a:t>
            </a:r>
          </a:p>
          <a:p>
            <a:pPr lvl="0"/>
            <a:r>
              <a:rPr/>
              <a:t>It attacks the idea of LLMs as search engines, as things with an indexical relationship to a database of facts.</a:t>
            </a:r>
          </a:p>
          <a:p>
            <a:pPr lvl="0"/>
            <a:r>
              <a:rPr/>
              <a:t>It suggests that if we do not provide the tool sufficient inputs, it cannot provide useful outputs. And it is correct insofar as that metaphor extends.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Utility</a:t>
            </a:r>
          </a:p>
        </p:txBody>
      </p:sp>
      <p:sp>
        <p:nvSpPr>
          <p:cNvPr id="3" name="Content Placeholder 2"/>
          <p:cNvSpPr>
            <a:spLocks noGrp="1"/>
          </p:cNvSpPr>
          <p:nvPr>
            <p:ph idx="1"/>
          </p:nvPr>
        </p:nvSpPr>
        <p:spPr/>
        <p:txBody>
          <a:bodyPr/>
          <a:lstStyle/>
          <a:p>
            <a:pPr lvl="0" indent="0" marL="0">
              <a:buNone/>
            </a:pPr>
            <a:r>
              <a:rPr/>
              <a:t>The issue becomes that of utility:</a:t>
            </a:r>
          </a:p>
          <a:p>
            <a:pPr lvl="0"/>
            <a:r>
              <a:rPr/>
              <a:t>How should we use this tool, and what metaphors are metaphors-for rather than metaphors-against.</a:t>
            </a:r>
          </a:p>
          <a:p>
            <a:pPr lvl="0"/>
            <a:r>
              <a:rPr/>
              <a:t>Bocci is correct in attacking calculators for words as a metaphor, not only for reliability, but because it suggests too much understanding – we have insufficient fear of these black boxes.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possible replacement</a:t>
            </a:r>
          </a:p>
        </p:txBody>
      </p:sp>
      <p:sp>
        <p:nvSpPr>
          <p:cNvPr id="3" name="Content Placeholder 2"/>
          <p:cNvSpPr>
            <a:spLocks noGrp="1"/>
          </p:cNvSpPr>
          <p:nvPr>
            <p:ph idx="1"/>
          </p:nvPr>
        </p:nvSpPr>
        <p:spPr/>
        <p:txBody>
          <a:bodyPr/>
          <a:lstStyle/>
          <a:p>
            <a:pPr lvl="0" indent="0" marL="0">
              <a:buNone/>
            </a:pPr>
            <a:r>
              <a:rPr b="1"/>
              <a:t>A large language model is a map with no territory.</a:t>
            </a:r>
          </a:p>
          <a:p>
            <a:pPr lvl="0" indent="0" marL="0">
              <a:buNone/>
            </a:pPr>
            <a:r>
              <a:rPr/>
              <a:t>Borrowing from Borges:</a:t>
            </a:r>
          </a:p>
          <a:p>
            <a:pPr lvl="0"/>
            <a:r>
              <a:rPr/>
              <a:t>The map-territory distinction</a:t>
            </a:r>
          </a:p>
          <a:p>
            <a:pPr lvl="0"/>
            <a:r>
              <a:rPr/>
              <a:t>Using “map” suggests sign, and no-territory suggests removal of sign-referent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Traces on maps</a:t>
            </a:r>
          </a:p>
        </p:txBody>
      </p:sp>
      <p:sp>
        <p:nvSpPr>
          <p:cNvPr id="3" name="Content Placeholder 2"/>
          <p:cNvSpPr>
            <a:spLocks noGrp="1"/>
          </p:cNvSpPr>
          <p:nvPr>
            <p:ph idx="1"/>
          </p:nvPr>
        </p:nvSpPr>
        <p:spPr/>
        <p:txBody>
          <a:bodyPr/>
          <a:lstStyle/>
          <a:p>
            <a:pPr lvl="0"/>
            <a:r>
              <a:rPr/>
              <a:t>“Training” an LLM:</a:t>
            </a:r>
          </a:p>
          <a:p>
            <a:pPr lvl="1"/>
            <a:r>
              <a:rPr/>
              <a:t>it stores the representations of the statistical relationships between tokens.</a:t>
            </a:r>
          </a:p>
          <a:p>
            <a:pPr lvl="1"/>
            <a:r>
              <a:rPr/>
              <a:t>In our map-metaphor, we can call them </a:t>
            </a:r>
            <a:r>
              <a:rPr b="1"/>
              <a:t>traces</a:t>
            </a:r>
            <a:r>
              <a:rPr/>
              <a:t>.</a:t>
            </a:r>
          </a:p>
          <a:p>
            <a:pPr lvl="0"/>
            <a:r>
              <a:rPr/>
              <a:t>The relationships stored in the model’s weights are a map with no territory.</a:t>
            </a:r>
          </a:p>
          <a:p>
            <a:pPr lvl="0" indent="0" marL="0">
              <a:buNone/>
            </a:pPr>
            <a:r>
              <a:rPr b="1"/>
              <a:t>A trace is a correspondence of a sign/token output by an LLM which has a referent useful to the user.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This is not a new problem</a:t>
            </a:r>
          </a:p>
        </p:txBody>
      </p:sp>
      <p:sp>
        <p:nvSpPr>
          <p:cNvPr id="3" name="Content Placeholder 2"/>
          <p:cNvSpPr>
            <a:spLocks noGrp="1"/>
          </p:cNvSpPr>
          <p:nvPr>
            <p:ph idx="1"/>
          </p:nvPr>
        </p:nvSpPr>
        <p:spPr/>
        <p:txBody>
          <a:bodyPr/>
          <a:lstStyle/>
          <a:p>
            <a:pPr lvl="0" indent="0" marL="1270000">
              <a:buNone/>
            </a:pPr>
            <a:r>
              <a:rPr sz="2000"/>
              <a:t>Pray, Mr. Babbage, if you put into the machine wrong figures, will the right answers come out?</a:t>
            </a:r>
          </a:p>
          <a:p>
            <a:pPr lvl="0" indent="0" marL="0">
              <a:buNone/>
            </a:pPr>
            <a:r>
              <a:rPr/>
              <a:t>(Babbage 1864)</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a:t>
            </a:r>
          </a:p>
        </p:txBody>
      </p:sp>
      <p:sp>
        <p:nvSpPr>
          <p:cNvPr id="3" name="Content Placeholder 2"/>
          <p:cNvSpPr>
            <a:spLocks noGrp="1"/>
          </p:cNvSpPr>
          <p:nvPr>
            <p:ph idx="1"/>
          </p:nvPr>
        </p:nvSpPr>
        <p:spPr/>
        <p:txBody>
          <a:bodyPr/>
          <a:lstStyle/>
          <a:p>
            <a:pPr lvl="0"/>
            <a:r>
              <a:rPr/>
              <a:t>We propose that the skill of using these tools, the core of the technique, is that of navigating between infinite maps.</a:t>
            </a:r>
          </a:p>
          <a:p>
            <a:pPr lvl="0"/>
            <a:r>
              <a:rPr/>
              <a:t>An LLM produces tokens based on weighted likeihood of all preceeding tokens in the context window. An effective metaphor establishes how a user can popualte the context window so that the path of least perplexity is the path with the output they desire.</a:t>
            </a:r>
          </a:p>
          <a:p>
            <a:pPr lvl="0"/>
            <a:r>
              <a:rPr/>
              <a:t>To communicate this, the idea of </a:t>
            </a:r>
            <a:r>
              <a:rPr i="1"/>
              <a:t>navigation</a:t>
            </a:r>
            <a:r>
              <a:rPr/>
              <a:t> exists, such that there is always a starting point (Simon’s calculator input), and then decisions leading to an output (Bocci’s refutation)</a:t>
            </a:r>
          </a:p>
          <a:p>
            <a:pPr lvl="0" indent="0" marL="0">
              <a:buNone/>
            </a:pPr>
            <a:r>
              <a:rPr/>
              <a:t>Traces!</a:t>
            </a:r>
          </a:p>
          <a:p>
            <a:pPr lvl="0" indent="0" marL="0">
              <a:buNone/>
            </a:pPr>
            <a:r>
              <a:rPr/>
              <a:t>Selection which elevates it to meaning</a:t>
            </a:r>
          </a:p>
          <a:p>
            <a:pPr lvl="0" indent="0" marL="0">
              <a:buNone/>
            </a:pPr>
            <a:r>
              <a:rPr b="1"/>
              <a:t>The effective metaphor of prompting, is that of navigating these infinite maps.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requirements of expertise</a:t>
            </a:r>
          </a:p>
        </p:txBody>
      </p:sp>
      <p:sp>
        <p:nvSpPr>
          <p:cNvPr id="3" name="Content Placeholder 2"/>
          <p:cNvSpPr>
            <a:spLocks noGrp="1"/>
          </p:cNvSpPr>
          <p:nvPr>
            <p:ph idx="1"/>
          </p:nvPr>
        </p:nvSpPr>
        <p:spPr/>
        <p:txBody>
          <a:bodyPr/>
          <a:lstStyle/>
          <a:p>
            <a:pPr lvl="0" indent="0" marL="0">
              <a:buNone/>
            </a:pPr>
            <a:r>
              <a:rPr/>
              <a:t>Why a librarian?</a:t>
            </a:r>
          </a:p>
          <a:p>
            <a:pPr lvl="0"/>
            <a:r>
              <a:rPr/>
              <a:t>The person interacting, to derive utility, needs to have certain kinds of skills.</a:t>
            </a:r>
          </a:p>
          <a:p>
            <a:pPr lvl="1"/>
            <a:r>
              <a:rPr/>
              <a:t>The ability to set up the initial conditions such that it is possible to succeed (technique with tool).</a:t>
            </a:r>
          </a:p>
          <a:p>
            <a:pPr lvl="1"/>
            <a:r>
              <a:rPr/>
              <a:t>A fundamental awareness of the subject matter (much like a reference librarian) – enough to recognise and refute bullshit.</a:t>
            </a:r>
          </a:p>
          <a:p>
            <a:pPr lvl="1"/>
            <a:r>
              <a:rPr/>
              <a:t>The ability to curate the responses through these inifnite maps.</a:t>
            </a:r>
          </a:p>
          <a:p>
            <a:pPr lvl="0" indent="0" marL="0">
              <a:buNone/>
            </a:pPr>
            <a:r>
              <a:rPr/>
              <a:t>It is the user’s responsibility to accept (or, more commonly) reject the output of the tool, based on their capabilities, knowledge, and expertise.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1270000">
              <a:buNone/>
            </a:pPr>
            <a:r>
              <a:rPr sz="2000"/>
              <a:t>How do we communicate the affordances of these tools to people we are teaching, communicating with, and writing policy for in such a way that they avoid error-prone patterns of use?</a:t>
            </a:r>
          </a:p>
          <a:p>
            <a:pPr lvl="0"/>
            <a:r>
              <a:rPr/>
              <a:t>We say that a metaphor that is more apt than “a calculator for words” is “a map with no territory.”</a:t>
            </a:r>
          </a:p>
          <a:p>
            <a:pPr lvl="0"/>
            <a:r>
              <a:rPr/>
              <a:t>LLM manipulate tokens: signs divorced from referent. They present infinite maps with traces from many territories.</a:t>
            </a:r>
          </a:p>
          <a:p>
            <a:pPr lvl="0"/>
            <a:r>
              <a:rPr/>
              <a:t>A successful user can use these traces to develop effective mental models of the tool, enhance their techniques, and have more realistic desired objectives.</a:t>
            </a:r>
          </a:p>
          <a:p>
            <a:pPr lvl="0" indent="0" marL="0">
              <a:buNone/>
            </a:pPr>
            <a:r>
              <a:rPr/>
              <a:t>Those focusing on the tools themselves, or hoping that the generative AI services which wrap and present these LLMs to end-users will handle map-conversions, miss the map for a lack of territory.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Bibilography</a:t>
            </a:r>
          </a:p>
        </p:txBody>
      </p:sp>
      <p:sp>
        <p:nvSpPr>
          <p:cNvPr id="3" name="Content Placeholder 2"/>
          <p:cNvSpPr>
            <a:spLocks noGrp="1"/>
          </p:cNvSpPr>
          <p:nvPr>
            <p:ph idx="1"/>
          </p:nvPr>
        </p:nvSpPr>
        <p:spPr/>
        <p:txBody>
          <a:bodyPr/>
          <a:lstStyle/>
          <a:p>
            <a:pPr lvl="0" indent="0" marL="0">
              <a:buNone/>
            </a:pPr>
            <a:r>
              <a:rPr/>
              <a:t>Babbage, Charles. 1864. “Passages from the Life of a Philosopher.” </a:t>
            </a:r>
            <a:r>
              <a:rPr>
                <a:hlinkClick r:id="rId2"/>
              </a:rPr>
              <a:t>https://www.gutenberg.org/files/57532/57532-h/57532-h.htm</a:t>
            </a:r>
            <a:r>
              <a:rPr/>
              <a:t>.</a:t>
            </a:r>
          </a:p>
          <a:p>
            <a:pPr lvl="0" indent="0" marL="0">
              <a:buNone/>
            </a:pPr>
            <a:r>
              <a:rPr/>
              <a:t>Bucci, Anthony. 2023. “Word Calculators Don’t Add Up.” </a:t>
            </a:r>
            <a:r>
              <a:rPr>
                <a:hlinkClick r:id="rId3"/>
              </a:rPr>
              <a:t>https://bucci.onl/notes/Word-calculators-dont-add-up</a:t>
            </a:r>
            <a:r>
              <a:rPr/>
              <a:t>.</a:t>
            </a:r>
          </a:p>
          <a:p>
            <a:pPr lvl="0" indent="0" marL="0">
              <a:buNone/>
            </a:pPr>
            <a:r>
              <a:rPr/>
              <a:t>Willison, Simon. 2023. “Think of Language Models Like ChatGPT as a ‘Calculator for Words’.” </a:t>
            </a:r>
            <a:r>
              <a:rPr i="1"/>
              <a:t>Simon Willison’s Weblog</a:t>
            </a:r>
            <a:r>
              <a:rPr/>
              <a:t>. </a:t>
            </a:r>
            <a:r>
              <a:rPr>
                <a:hlinkClick r:id="rId4"/>
              </a:rPr>
              <a:t>https://simonwillison.net/2023/Apr/2/calculator-for-words/</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Why are we here?</a:t>
            </a:r>
          </a:p>
          <a:p>
            <a:pPr lvl="0"/>
            <a:r>
              <a:rPr/>
              <a:t>Why is the metaphor a problem?</a:t>
            </a:r>
          </a:p>
          <a:p>
            <a:pPr lvl="0"/>
            <a:r>
              <a:rPr/>
              <a:t>Why continue this discussion?</a:t>
            </a:r>
          </a:p>
          <a:p>
            <a:pPr lvl="0"/>
            <a:r>
              <a:rPr/>
              <a:t>bla bla XXX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a:t>
            </a:r>
          </a:p>
        </p:txBody>
      </p:sp>
      <p:sp>
        <p:nvSpPr>
          <p:cNvPr id="3" name="Content Placeholder 2"/>
          <p:cNvSpPr>
            <a:spLocks noGrp="1"/>
          </p:cNvSpPr>
          <p:nvPr>
            <p:ph idx="1"/>
          </p:nvPr>
        </p:nvSpPr>
        <p:spPr/>
        <p:txBody>
          <a:bodyPr/>
          <a:lstStyle/>
          <a:p>
            <a:pPr lvl="0" indent="0" marL="0">
              <a:buNone/>
            </a:pPr>
            <a:r>
              <a:rPr/>
              <a:t>How do we communicate the affordances of these tools to people we are teaching, communicating with, and writing policy for in such a way that they avoid error-prone patterns of use?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problem</a:t>
            </a:r>
          </a:p>
        </p:txBody>
      </p:sp>
      <p:sp>
        <p:nvSpPr>
          <p:cNvPr id="3" name="Content Placeholder 2"/>
          <p:cNvSpPr>
            <a:spLocks noGrp="1"/>
          </p:cNvSpPr>
          <p:nvPr>
            <p:ph idx="1"/>
          </p:nvPr>
        </p:nvSpPr>
        <p:spPr/>
        <p:txBody>
          <a:bodyPr/>
          <a:lstStyle/>
          <a:p>
            <a:pPr lvl="0"/>
            <a:r>
              <a:rPr/>
              <a:t>We have too many stories about “AI”</a:t>
            </a:r>
          </a:p>
          <a:p>
            <a:pPr lvl="0"/>
            <a:r>
              <a:rPr/>
              <a:t>They respond using “I”</a:t>
            </a:r>
          </a:p>
          <a:p>
            <a:pPr lvl="0"/>
            <a:r>
              <a:rPr/>
              <a:t>People see the tools through skeuomorphic lenses, rather than understanding the limitations and capabilities of the technologies themselves.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For ‘Calculators for words’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Willison on how to think about LLMs</a:t>
            </a:r>
          </a:p>
        </p:txBody>
      </p:sp>
      <p:sp>
        <p:nvSpPr>
          <p:cNvPr id="3" name="Content Placeholder 2"/>
          <p:cNvSpPr>
            <a:spLocks noGrp="1"/>
          </p:cNvSpPr>
          <p:nvPr>
            <p:ph idx="1"/>
          </p:nvPr>
        </p:nvSpPr>
        <p:spPr/>
        <p:txBody>
          <a:bodyPr/>
          <a:lstStyle/>
          <a:p>
            <a:pPr lvl="0" indent="0" marL="1270000">
              <a:buNone/>
            </a:pPr>
            <a:r>
              <a:rPr sz="2000"/>
              <a:t>One of the most pervasive mistakes I see people using with large language model tools like ChatGPT is trying to use them as a search engine. … I like to think of language models like ChatGPT as a calculator for words. … Want them to work with specific facts? Paste those into the language model as part of your original prompt! (Willison 2023)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Unreliability of LLMs</a:t>
            </a:r>
          </a:p>
        </p:txBody>
      </p:sp>
      <p:sp>
        <p:nvSpPr>
          <p:cNvPr id="3" name="Content Placeholder 2"/>
          <p:cNvSpPr>
            <a:spLocks noGrp="1"/>
          </p:cNvSpPr>
          <p:nvPr>
            <p:ph idx="1"/>
          </p:nvPr>
        </p:nvSpPr>
        <p:spPr/>
        <p:txBody>
          <a:bodyPr/>
          <a:lstStyle/>
          <a:p>
            <a:pPr lvl="0" indent="0" marL="0">
              <a:buNone/>
            </a:pPr>
            <a:r>
              <a:rPr/>
              <a:t>This quote moves the locus of control to the user’s perspective:</a:t>
            </a:r>
          </a:p>
          <a:p>
            <a:pPr lvl="0"/>
            <a:r>
              <a:rPr/>
              <a:t>Their input is primary, instead of the ‘creative’ output of the machine</a:t>
            </a:r>
          </a:p>
          <a:p>
            <a:pPr lvl="0"/>
            <a:r>
              <a:rPr/>
              <a:t>A specific method of grounding inputs to reduce confabulation</a:t>
            </a:r>
          </a:p>
          <a:p>
            <a:pPr lvl="0"/>
            <a:r>
              <a:rPr/>
              <a:t>Mapping to prior affordances that users are expecting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 a database</a:t>
            </a:r>
          </a:p>
        </p:txBody>
      </p:sp>
      <p:sp>
        <p:nvSpPr>
          <p:cNvPr id="3" name="Content Placeholder 2"/>
          <p:cNvSpPr>
            <a:spLocks noGrp="1"/>
          </p:cNvSpPr>
          <p:nvPr>
            <p:ph idx="1"/>
          </p:nvPr>
        </p:nvSpPr>
        <p:spPr/>
        <p:txBody>
          <a:bodyPr/>
          <a:lstStyle/>
          <a:p>
            <a:pPr lvl="0"/>
            <a:r>
              <a:rPr/>
              <a:t>There are fundamental problems with the affordances of generative AI systems.</a:t>
            </a:r>
          </a:p>
          <a:p>
            <a:pPr lvl="1"/>
            <a:r>
              <a:rPr/>
              <a:t>They look like search engines, and return answers.</a:t>
            </a:r>
          </a:p>
          <a:p>
            <a:pPr lvl="1"/>
            <a:r>
              <a:rPr/>
              <a:t>They look like people chatting, and return conversation.</a:t>
            </a:r>
          </a:p>
          <a:p>
            <a:pPr lvl="0" indent="0" marL="0">
              <a:buNone/>
            </a:pPr>
            <a:r>
              <a:rPr b="1"/>
              <a:t>THESE THINGS ARE LIES-TO-USERS</a:t>
            </a:r>
          </a:p>
          <a:p>
            <a:pPr lvl="0" indent="0" marL="0">
              <a:buNone/>
            </a:pPr>
            <a:r>
              <a:rPr/>
              <a:t>How do we cut through the false metaphors of the interface and the stories-of-AI?</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 `Calculator for Words’ metaphor useful for communicating about LLMs?</dc:title>
  <dc:creator>Dr Brian Ballsun-Stanton; Dr Inês Hipolito</dc:creator>
  <cp:keywords/>
  <dcterms:created xsi:type="dcterms:W3CDTF">2024-06-14T06:56:05Z</dcterms:created>
  <dcterms:modified xsi:type="dcterms:W3CDTF">2024-06-14T06:56:05Z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