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1C0C91B-86F4-424C-90CC-13DA2C5DB273}" type="datetimeFigureOut">
              <a:rPr lang="en-US" smtClean="0"/>
              <a:t>6/19/2024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74708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0C91B-86F4-424C-90CC-13DA2C5DB273}"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414818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0C91B-86F4-424C-90CC-13DA2C5DB273}"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3477591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0C91B-86F4-424C-90CC-13DA2C5DB273}"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B9B3-249A-4339-88AB-B30D8AEEB4B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7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0C91B-86F4-424C-90CC-13DA2C5DB273}"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3451512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1C0C91B-86F4-424C-90CC-13DA2C5DB273}"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2726215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1C0C91B-86F4-424C-90CC-13DA2C5DB273}"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3692630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C0C91B-86F4-424C-90CC-13DA2C5DB273}"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2198855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C0C91B-86F4-424C-90CC-13DA2C5DB273}"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336881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C0C91B-86F4-424C-90CC-13DA2C5DB273}"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46564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C0C91B-86F4-424C-90CC-13DA2C5DB273}"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153370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C0C91B-86F4-424C-90CC-13DA2C5DB273}"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86169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C0C91B-86F4-424C-90CC-13DA2C5DB273}"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52595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C0C91B-86F4-424C-90CC-13DA2C5DB273}"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428630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0C91B-86F4-424C-90CC-13DA2C5DB273}"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157260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0C91B-86F4-424C-90CC-13DA2C5DB273}"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41302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0C91B-86F4-424C-90CC-13DA2C5DB273}"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B9B3-249A-4339-88AB-B30D8AEEB4B8}" type="slidenum">
              <a:rPr lang="en-US" smtClean="0"/>
              <a:t>‹#›</a:t>
            </a:fld>
            <a:endParaRPr lang="en-US"/>
          </a:p>
        </p:txBody>
      </p:sp>
    </p:spTree>
    <p:extLst>
      <p:ext uri="{BB962C8B-B14F-4D97-AF65-F5344CB8AC3E}">
        <p14:creationId xmlns:p14="http://schemas.microsoft.com/office/powerpoint/2010/main" val="52826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C0C91B-86F4-424C-90CC-13DA2C5DB273}" type="datetimeFigureOut">
              <a:rPr lang="en-US" smtClean="0"/>
              <a:t>6/19/2024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37B9B3-249A-4339-88AB-B30D8AEEB4B8}" type="slidenum">
              <a:rPr lang="en-US" smtClean="0"/>
              <a:t>‹#›</a:t>
            </a:fld>
            <a:endParaRPr lang="en-US"/>
          </a:p>
        </p:txBody>
      </p:sp>
    </p:spTree>
    <p:extLst>
      <p:ext uri="{BB962C8B-B14F-4D97-AF65-F5344CB8AC3E}">
        <p14:creationId xmlns:p14="http://schemas.microsoft.com/office/powerpoint/2010/main" val="28194433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2"/>
            <a:ext cx="8791575" cy="2727261"/>
          </a:xfrm>
        </p:spPr>
        <p:txBody>
          <a:bodyPr/>
          <a:lstStyle/>
          <a:p>
            <a:r>
              <a:rPr lang="en-US" sz="6000" b="1" dirty="0" smtClean="0">
                <a:solidFill>
                  <a:schemeClr val="bg2">
                    <a:lumMod val="50000"/>
                  </a:schemeClr>
                </a:solidFill>
                <a:effectLst>
                  <a:outerShdw blurRad="38100" dist="38100" dir="2700000" algn="tl">
                    <a:srgbClr val="000000">
                      <a:alpha val="43137"/>
                    </a:srgbClr>
                  </a:outerShdw>
                </a:effectLst>
                <a:latin typeface="Arial Black" panose="020B0A04020102020204" pitchFamily="34" charset="0"/>
              </a:rPr>
              <a:t>OO Design</a:t>
            </a:r>
            <a:br>
              <a:rPr lang="en-US" sz="6000" b="1" dirty="0" smtClean="0">
                <a:solidFill>
                  <a:schemeClr val="bg2">
                    <a:lumMod val="50000"/>
                  </a:schemeClr>
                </a:solidFill>
                <a:effectLst>
                  <a:outerShdw blurRad="38100" dist="38100" dir="2700000" algn="tl">
                    <a:srgbClr val="000000">
                      <a:alpha val="43137"/>
                    </a:srgbClr>
                  </a:outerShdw>
                </a:effectLst>
                <a:latin typeface="Arial Black" panose="020B0A04020102020204" pitchFamily="34" charset="0"/>
              </a:rPr>
            </a:br>
            <a:r>
              <a:rPr lang="en-US" sz="6000" b="1" dirty="0">
                <a:solidFill>
                  <a:schemeClr val="bg2">
                    <a:lumMod val="50000"/>
                  </a:schemeClr>
                </a:solidFill>
                <a:effectLst>
                  <a:outerShdw blurRad="38100" dist="38100" dir="2700000" algn="tl">
                    <a:srgbClr val="000000">
                      <a:alpha val="43137"/>
                    </a:srgbClr>
                  </a:outerShdw>
                </a:effectLst>
                <a:latin typeface="Arial Black" panose="020B0A04020102020204" pitchFamily="34" charset="0"/>
              </a:rPr>
              <a:t>	</a:t>
            </a:r>
            <a:r>
              <a:rPr lang="en-US" sz="6000" b="1" dirty="0" smtClean="0">
                <a:solidFill>
                  <a:schemeClr val="bg2">
                    <a:lumMod val="50000"/>
                  </a:schemeClr>
                </a:solidFill>
                <a:effectLst>
                  <a:outerShdw blurRad="38100" dist="38100" dir="2700000" algn="tl">
                    <a:srgbClr val="000000">
                      <a:alpha val="43137"/>
                    </a:srgbClr>
                  </a:outerShdw>
                </a:effectLst>
                <a:latin typeface="Arial Black" panose="020B0A04020102020204" pitchFamily="34" charset="0"/>
              </a:rPr>
              <a:t>	 patterns</a:t>
            </a:r>
            <a:r>
              <a:rPr lang="en-US" dirty="0" smtClean="0">
                <a:effectLst>
                  <a:outerShdw blurRad="38100" dist="38100" dir="2700000" algn="tl">
                    <a:srgbClr val="000000">
                      <a:alpha val="43137"/>
                    </a:srgbClr>
                  </a:outerShdw>
                </a:effectLst>
                <a:latin typeface="Arial Black" panose="020B0A04020102020204" pitchFamily="34" charset="0"/>
              </a:rPr>
              <a:t/>
            </a:r>
            <a:br>
              <a:rPr lang="en-US" dirty="0" smtClean="0">
                <a:effectLst>
                  <a:outerShdw blurRad="38100" dist="38100" dir="2700000" algn="tl">
                    <a:srgbClr val="000000">
                      <a:alpha val="43137"/>
                    </a:srgbClr>
                  </a:outerShdw>
                </a:effectLst>
                <a:latin typeface="Arial Black" panose="020B0A04020102020204" pitchFamily="34" charset="0"/>
              </a:rPr>
            </a:br>
            <a:r>
              <a:rPr lang="en-US" sz="3600" dirty="0">
                <a:effectLst>
                  <a:outerShdw blurRad="38100" dist="38100" dir="2700000" algn="tl">
                    <a:srgbClr val="000000">
                      <a:alpha val="43137"/>
                    </a:srgbClr>
                  </a:outerShdw>
                </a:effectLst>
              </a:rPr>
              <a:t>	</a:t>
            </a:r>
            <a:r>
              <a:rPr lang="en-US" sz="3600" dirty="0" smtClean="0">
                <a:effectLst>
                  <a:outerShdw blurRad="38100" dist="38100" dir="2700000" algn="tl">
                    <a:srgbClr val="000000">
                      <a:alpha val="43137"/>
                    </a:srgbClr>
                  </a:outerShdw>
                </a:effectLst>
              </a:rPr>
              <a:t>		</a:t>
            </a:r>
            <a:r>
              <a:rPr lang="en-US" sz="2800" dirty="0" smtClean="0">
                <a:effectLst>
                  <a:outerShdw blurRad="38100" dist="38100" dir="2700000" algn="tl">
                    <a:srgbClr val="000000">
                      <a:alpha val="43137"/>
                    </a:srgbClr>
                  </a:outerShdw>
                </a:effectLst>
              </a:rPr>
              <a:t>IS4106-</a:t>
            </a:r>
            <a:r>
              <a:rPr lang="en-US"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softwareArchitecture</a:t>
            </a:r>
            <a:endParaRPr lang="en-US" sz="2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830568" y="4764024"/>
            <a:ext cx="4486655" cy="1143000"/>
          </a:xfrm>
        </p:spPr>
        <p:txBody>
          <a:bodyPr>
            <a:normAutofit/>
          </a:bodyPr>
          <a:lstStyle/>
          <a:p>
            <a:r>
              <a:rPr lang="en-US" sz="2400" dirty="0" smtClean="0">
                <a:solidFill>
                  <a:schemeClr val="accent2"/>
                </a:solidFill>
                <a:effectLst>
                  <a:outerShdw blurRad="38100" dist="38100" dir="2700000" algn="tl">
                    <a:srgbClr val="000000">
                      <a:alpha val="43137"/>
                    </a:srgbClr>
                  </a:outerShdw>
                </a:effectLst>
              </a:rPr>
              <a:t>Name</a:t>
            </a:r>
            <a:r>
              <a:rPr lang="en-US" sz="2400" dirty="0">
                <a:solidFill>
                  <a:schemeClr val="accent2"/>
                </a:solidFill>
                <a:effectLst>
                  <a:outerShdw blurRad="38100" dist="38100" dir="2700000" algn="tl">
                    <a:srgbClr val="000000">
                      <a:alpha val="43137"/>
                    </a:srgbClr>
                  </a:outerShdw>
                </a:effectLst>
              </a:rPr>
              <a:t>	</a:t>
            </a:r>
            <a:r>
              <a:rPr lang="en-US" sz="2400" dirty="0" smtClean="0">
                <a:solidFill>
                  <a:schemeClr val="accent2"/>
                </a:solidFill>
                <a:effectLst>
                  <a:outerShdw blurRad="38100" dist="38100" dir="2700000" algn="tl">
                    <a:srgbClr val="000000">
                      <a:alpha val="43137"/>
                    </a:srgbClr>
                  </a:outerShdw>
                </a:effectLst>
              </a:rPr>
              <a:t>	–   </a:t>
            </a:r>
            <a:endParaRPr lang="en-US" sz="2400" dirty="0">
              <a:solidFill>
                <a:schemeClr val="accent2"/>
              </a:solidFill>
              <a:effectLst>
                <a:outerShdw blurRad="38100" dist="38100" dir="2700000" algn="tl">
                  <a:srgbClr val="000000">
                    <a:alpha val="43137"/>
                  </a:srgbClr>
                </a:outerShdw>
              </a:effectLst>
            </a:endParaRPr>
          </a:p>
          <a:p>
            <a:r>
              <a:rPr lang="en-US" sz="2400" smtClean="0">
                <a:solidFill>
                  <a:schemeClr val="accent2"/>
                </a:solidFill>
                <a:effectLst>
                  <a:outerShdw blurRad="38100" dist="38100" dir="2700000" algn="tl">
                    <a:srgbClr val="000000">
                      <a:alpha val="43137"/>
                    </a:srgbClr>
                  </a:outerShdw>
                </a:effectLst>
              </a:rPr>
              <a:t>Index </a:t>
            </a:r>
            <a:r>
              <a:rPr lang="en-US" sz="2400" dirty="0" smtClean="0">
                <a:solidFill>
                  <a:schemeClr val="accent2"/>
                </a:solidFill>
                <a:effectLst>
                  <a:outerShdw blurRad="38100" dist="38100" dir="2700000" algn="tl">
                    <a:srgbClr val="000000">
                      <a:alpha val="43137"/>
                    </a:srgbClr>
                  </a:outerShdw>
                </a:effectLst>
              </a:rPr>
              <a:t>No	</a:t>
            </a:r>
            <a:r>
              <a:rPr lang="en-US" sz="2400" smtClean="0">
                <a:solidFill>
                  <a:schemeClr val="accent2"/>
                </a:solidFill>
                <a:effectLst>
                  <a:outerShdw blurRad="38100" dist="38100" dir="2700000" algn="tl">
                    <a:srgbClr val="000000">
                      <a:alpha val="43137"/>
                    </a:srgbClr>
                  </a:outerShdw>
                </a:effectLst>
              </a:rPr>
              <a:t>–   </a:t>
            </a:r>
            <a:endParaRPr lang="en-US" sz="24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745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635" y="724282"/>
            <a:ext cx="9906000" cy="2852737"/>
          </a:xfrm>
        </p:spPr>
        <p:txBody>
          <a:bodyPr>
            <a:normAutofit/>
          </a:bodyPr>
          <a:lstStyle/>
          <a:p>
            <a:r>
              <a:rPr lang="en-US" sz="6600" b="1" i="1" cap="none" dirty="0" smtClean="0">
                <a:solidFill>
                  <a:srgbClr val="FFC000"/>
                </a:solidFill>
                <a:effectLst>
                  <a:outerShdw blurRad="38100" dist="38100" dir="2700000" algn="tl">
                    <a:srgbClr val="000000">
                      <a:alpha val="43137"/>
                    </a:srgbClr>
                  </a:outerShdw>
                </a:effectLst>
              </a:rPr>
              <a:t>THANK YOU !!!</a:t>
            </a:r>
            <a:endParaRPr lang="en-US" sz="6600" b="1" i="1" cap="none"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293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574" y="534926"/>
            <a:ext cx="3856037" cy="1008887"/>
          </a:xfrm>
        </p:spPr>
        <p:txBody>
          <a:bodyPr/>
          <a:lstStyle/>
          <a:p>
            <a:r>
              <a:rPr lang="en-US" b="1" i="1" dirty="0" smtClean="0">
                <a:solidFill>
                  <a:schemeClr val="bg1"/>
                </a:solidFill>
                <a:effectLst>
                  <a:outerShdw blurRad="38100" dist="38100" dir="2700000" algn="tl">
                    <a:srgbClr val="000000">
                      <a:alpha val="43137"/>
                    </a:srgbClr>
                  </a:outerShdw>
                </a:effectLst>
              </a:rPr>
              <a:t>Introduction</a:t>
            </a:r>
            <a:endParaRPr lang="en-US" b="1" i="1" dirty="0">
              <a:solidFill>
                <a:schemeClr val="bg1"/>
              </a:solidFill>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1146705" y="1856232"/>
            <a:ext cx="3856037" cy="3934968"/>
          </a:xfrm>
        </p:spPr>
        <p:txBody>
          <a:bodyPr>
            <a:noAutofit/>
          </a:bodyPr>
          <a:lstStyle/>
          <a:p>
            <a:r>
              <a:rPr lang="en-US" sz="1800" b="1" dirty="0">
                <a:solidFill>
                  <a:schemeClr val="accent1">
                    <a:lumMod val="60000"/>
                    <a:lumOff val="40000"/>
                  </a:schemeClr>
                </a:solidFill>
              </a:rPr>
              <a:t>Object-Oriented Design (OOD) is a methodology that focuses on creating software systems structured as a collection of interacting objects. Each object represents a real-world entity, encapsulating both data and behavior. Design patterns are established solutions to common design problems within OOD, offering reusable templates to streamline the development process.</a:t>
            </a:r>
          </a:p>
        </p:txBody>
      </p:sp>
      <p:sp>
        <p:nvSpPr>
          <p:cNvPr id="5" name="Title 1"/>
          <p:cNvSpPr txBox="1">
            <a:spLocks/>
          </p:cNvSpPr>
          <p:nvPr/>
        </p:nvSpPr>
        <p:spPr>
          <a:xfrm>
            <a:off x="5404761" y="990601"/>
            <a:ext cx="5558895" cy="10088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u="sng" cap="none" dirty="0" smtClean="0">
                <a:solidFill>
                  <a:schemeClr val="accent2"/>
                </a:solidFill>
                <a:effectLst>
                  <a:outerShdw blurRad="38100" dist="38100" dir="2700000" algn="tl">
                    <a:srgbClr val="000000">
                      <a:alpha val="43137"/>
                    </a:srgbClr>
                  </a:outerShdw>
                </a:effectLst>
              </a:rPr>
              <a:t>Importance of design patterns in software engineering</a:t>
            </a:r>
            <a:endParaRPr lang="en-US" u="sng" cap="none" dirty="0">
              <a:solidFill>
                <a:schemeClr val="accent2"/>
              </a:solidFill>
              <a:effectLst>
                <a:outerShdw blurRad="38100" dist="38100" dir="2700000" algn="tl">
                  <a:srgbClr val="000000">
                    <a:alpha val="43137"/>
                  </a:srgbClr>
                </a:outerShdw>
              </a:effectLst>
            </a:endParaRPr>
          </a:p>
        </p:txBody>
      </p:sp>
      <p:cxnSp>
        <p:nvCxnSpPr>
          <p:cNvPr id="9" name="Straight Connector 8"/>
          <p:cNvCxnSpPr/>
          <p:nvPr/>
        </p:nvCxnSpPr>
        <p:spPr>
          <a:xfrm flipH="1">
            <a:off x="5110480" y="990601"/>
            <a:ext cx="28448" cy="4614671"/>
          </a:xfrm>
          <a:prstGeom prst="line">
            <a:avLst/>
          </a:prstGeom>
          <a:ln/>
        </p:spPr>
        <p:style>
          <a:lnRef idx="3">
            <a:schemeClr val="dk1"/>
          </a:lnRef>
          <a:fillRef idx="0">
            <a:schemeClr val="dk1"/>
          </a:fillRef>
          <a:effectRef idx="2">
            <a:schemeClr val="dk1"/>
          </a:effectRef>
          <a:fontRef idx="minor">
            <a:schemeClr val="tx1"/>
          </a:fontRef>
        </p:style>
      </p:cxnSp>
      <p:sp>
        <p:nvSpPr>
          <p:cNvPr id="11" name="Text Placeholder 3"/>
          <p:cNvSpPr txBox="1">
            <a:spLocks/>
          </p:cNvSpPr>
          <p:nvPr/>
        </p:nvSpPr>
        <p:spPr>
          <a:xfrm>
            <a:off x="5404761" y="1999488"/>
            <a:ext cx="5970376" cy="393496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endParaRPr lang="en-US" dirty="0">
              <a:effectLst>
                <a:outerShdw blurRad="38100" dist="38100" dir="2700000" algn="tl">
                  <a:srgbClr val="000000">
                    <a:alpha val="43137"/>
                  </a:srgbClr>
                </a:outerShdw>
              </a:effectLst>
            </a:endParaRPr>
          </a:p>
        </p:txBody>
      </p:sp>
      <p:sp>
        <p:nvSpPr>
          <p:cNvPr id="12" name="Rectangle 11"/>
          <p:cNvSpPr/>
          <p:nvPr/>
        </p:nvSpPr>
        <p:spPr>
          <a:xfrm>
            <a:off x="5404761" y="2152918"/>
            <a:ext cx="5686911" cy="2862322"/>
          </a:xfrm>
          <a:prstGeom prst="rect">
            <a:avLst/>
          </a:prstGeom>
        </p:spPr>
        <p:txBody>
          <a:bodyPr wrap="square">
            <a:spAutoFit/>
          </a:bodyPr>
          <a:lstStyle/>
          <a:p>
            <a:pPr marL="285750" indent="-285750">
              <a:buFont typeface="Arial" panose="020B0604020202020204" pitchFamily="34" charset="0"/>
              <a:buChar cha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Reusability: Promotes the reuse of solutions, reducing redundancy.</a:t>
            </a:r>
          </a:p>
          <a:p>
            <a:pPr marL="285750" indent="-285750">
              <a:buFont typeface="Arial" panose="020B0604020202020204" pitchFamily="34" charset="0"/>
              <a:buChar cha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Efficiency: Saves time by providing tested solutions to recurring problems.</a:t>
            </a:r>
          </a:p>
          <a:p>
            <a:pPr marL="285750" indent="-285750">
              <a:buFont typeface="Arial" panose="020B0604020202020204" pitchFamily="34" charset="0"/>
              <a:buChar cha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Maintainability: Enhances code modularity, making maintenance easier.</a:t>
            </a:r>
          </a:p>
          <a:p>
            <a:pPr marL="285750" indent="-285750">
              <a:buFont typeface="Arial" panose="020B0604020202020204" pitchFamily="34" charset="0"/>
              <a:buChar cha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Scalability: Facilitates the growth and evolution of systems without major redesigns.</a:t>
            </a:r>
          </a:p>
          <a:p>
            <a:pPr marL="285750" indent="-285750">
              <a:buFont typeface="Arial" panose="020B0604020202020204" pitchFamily="34" charset="0"/>
              <a:buChar char="•"/>
            </a:pP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Communication: Creates a common vocabulary for developers, improving collaboration.</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93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are Design Patterns</a:t>
            </a:r>
            <a:r>
              <a:rPr lang="en-US" sz="4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sz="4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2200" cap="none" dirty="0" smtClean="0">
                <a:solidFill>
                  <a:schemeClr val="bg2">
                    <a:lumMod val="50000"/>
                  </a:schemeClr>
                </a:solidFill>
                <a:latin typeface="Times New Roman" panose="02020603050405020304" pitchFamily="18" charset="0"/>
                <a:cs typeface="Times New Roman" panose="02020603050405020304" pitchFamily="18" charset="0"/>
              </a:rPr>
              <a:t>Design patterns are reusable solutions to common problems encountered in software design. They provide a template for how to solve a problem in various contexts, promoting best practices and improving code quality.</a:t>
            </a:r>
            <a:br>
              <a:rPr lang="en-US" sz="2200" cap="none" dirty="0" smtClean="0">
                <a:solidFill>
                  <a:schemeClr val="bg2">
                    <a:lumMod val="50000"/>
                  </a:schemeClr>
                </a:solidFill>
                <a:latin typeface="Times New Roman" panose="02020603050405020304" pitchFamily="18" charset="0"/>
                <a:cs typeface="Times New Roman" panose="02020603050405020304" pitchFamily="18" charset="0"/>
              </a:rPr>
            </a:br>
            <a:r>
              <a:rPr lang="en-US" sz="2200" dirty="0" smtClean="0">
                <a:solidFill>
                  <a:schemeClr val="bg2">
                    <a:lumMod val="50000"/>
                  </a:schemeClr>
                </a:solidFill>
                <a:latin typeface="Times New Roman" panose="02020603050405020304" pitchFamily="18" charset="0"/>
                <a:cs typeface="Times New Roman" panose="02020603050405020304" pitchFamily="18" charset="0"/>
              </a:rPr>
              <a:t/>
            </a:r>
            <a:br>
              <a:rPr lang="en-US" sz="2200" dirty="0" smtClean="0">
                <a:solidFill>
                  <a:schemeClr val="bg2">
                    <a:lumMod val="50000"/>
                  </a:schemeClr>
                </a:solidFill>
                <a:latin typeface="Times New Roman" panose="02020603050405020304" pitchFamily="18" charset="0"/>
                <a:cs typeface="Times New Roman" panose="02020603050405020304" pitchFamily="18" charset="0"/>
              </a:rPr>
            </a:br>
            <a:r>
              <a:rPr lang="en-US" sz="2200" cap="none" dirty="0" smtClean="0">
                <a:solidFill>
                  <a:schemeClr val="bg2">
                    <a:lumMod val="50000"/>
                  </a:schemeClr>
                </a:solidFill>
                <a:latin typeface="Times New Roman" panose="02020603050405020304" pitchFamily="18" charset="0"/>
                <a:cs typeface="Times New Roman" panose="02020603050405020304" pitchFamily="18" charset="0"/>
              </a:rPr>
              <a:t>Design patterns are classified into three main categories:</a:t>
            </a:r>
            <a:endParaRPr lang="en-US" sz="2200" cap="none"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27918" y="2944366"/>
            <a:ext cx="3196899" cy="685800"/>
          </a:xfrm>
        </p:spPr>
        <p:txBody>
          <a:bodyPr/>
          <a:lstStyle/>
          <a:p>
            <a:r>
              <a:rPr lang="en-US" sz="20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Creational </a:t>
            </a:r>
            <a:r>
              <a:rPr lang="en-US" sz="2000" dirty="0" smtClean="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Patterns</a:t>
            </a:r>
            <a:endParaRPr lang="en-US" sz="20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15"/>
          </p:nvPr>
        </p:nvSpPr>
        <p:spPr>
          <a:xfrm>
            <a:off x="1127918" y="3630167"/>
            <a:ext cx="3208735" cy="2161031"/>
          </a:xfrm>
        </p:spPr>
        <p:txBody>
          <a:bodyPr>
            <a:normAutofit/>
          </a:bodyPr>
          <a:lstStyle/>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Singleton</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Factory Method</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Abstract Factory</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Builder</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Prototype</a:t>
            </a:r>
            <a:endParaRPr lang="en-US" sz="1600" dirty="0">
              <a:solidFill>
                <a:srgbClr val="FFFF0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4496437" y="2944366"/>
            <a:ext cx="3184385" cy="685800"/>
          </a:xfrm>
        </p:spPr>
        <p:txBody>
          <a:bodyPr/>
          <a:lstStyle/>
          <a:p>
            <a:r>
              <a:rPr lang="en-US" sz="20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Structural </a:t>
            </a:r>
            <a:r>
              <a:rPr lang="en-US" sz="2000" dirty="0" smtClean="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Patterns</a:t>
            </a:r>
            <a:endParaRPr lang="en-US" sz="20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16"/>
          </p:nvPr>
        </p:nvSpPr>
        <p:spPr>
          <a:xfrm>
            <a:off x="4508273" y="3630166"/>
            <a:ext cx="3195830" cy="2164204"/>
          </a:xfrm>
        </p:spPr>
        <p:txBody>
          <a:bodyPr>
            <a:noAutofit/>
          </a:bodyPr>
          <a:lstStyle/>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Adapter</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Composite</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Decorator</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Façade</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Proxy</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Flyweight</a:t>
            </a:r>
            <a:endParaRPr lang="en-US" sz="1600" dirty="0">
              <a:solidFill>
                <a:srgbClr val="FFFF00"/>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13"/>
          </p:nvPr>
        </p:nvSpPr>
        <p:spPr>
          <a:xfrm>
            <a:off x="7879439" y="2944366"/>
            <a:ext cx="3194968" cy="685800"/>
          </a:xfrm>
        </p:spPr>
        <p:txBody>
          <a:bodyPr/>
          <a:lstStyle/>
          <a:p>
            <a:r>
              <a:rPr lang="en-US" sz="20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Behavioral </a:t>
            </a:r>
            <a:r>
              <a:rPr lang="en-US" sz="2000" dirty="0" smtClean="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Patterns</a:t>
            </a:r>
            <a:endParaRPr lang="en-US" sz="20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half" idx="17"/>
          </p:nvPr>
        </p:nvSpPr>
        <p:spPr>
          <a:xfrm>
            <a:off x="7852442" y="3630166"/>
            <a:ext cx="3194968" cy="2395729"/>
          </a:xfrm>
        </p:spPr>
        <p:txBody>
          <a:bodyPr>
            <a:noAutofit/>
          </a:bodyPr>
          <a:lstStyle/>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Observer</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Strategy</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Command</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Iterator</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Chain </a:t>
            </a:r>
            <a:r>
              <a:rPr lang="en-US" sz="1600" dirty="0">
                <a:solidFill>
                  <a:srgbClr val="FFFF00"/>
                </a:solidFill>
                <a:latin typeface="Times New Roman" panose="02020603050405020304" pitchFamily="18" charset="0"/>
                <a:cs typeface="Times New Roman" panose="02020603050405020304" pitchFamily="18" charset="0"/>
              </a:rPr>
              <a:t>of </a:t>
            </a:r>
            <a:r>
              <a:rPr lang="en-US" sz="1600" dirty="0" smtClean="0">
                <a:solidFill>
                  <a:srgbClr val="FFFF00"/>
                </a:solidFill>
                <a:latin typeface="Times New Roman" panose="02020603050405020304" pitchFamily="18" charset="0"/>
                <a:cs typeface="Times New Roman" panose="02020603050405020304" pitchFamily="18" charset="0"/>
              </a:rPr>
              <a:t>Responsibility</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State</a:t>
            </a:r>
          </a:p>
          <a:p>
            <a:pPr marL="285750" indent="-285750">
              <a:lnSpc>
                <a:spcPct val="100000"/>
              </a:lnSpc>
              <a:buFont typeface="Arial" panose="020B0604020202020204" pitchFamily="34" charset="0"/>
              <a:buChar char="•"/>
            </a:pPr>
            <a:r>
              <a:rPr lang="en-US" sz="1600" dirty="0" smtClean="0">
                <a:solidFill>
                  <a:srgbClr val="FFFF00"/>
                </a:solidFill>
                <a:latin typeface="Times New Roman" panose="02020603050405020304" pitchFamily="18" charset="0"/>
                <a:cs typeface="Times New Roman" panose="02020603050405020304" pitchFamily="18" charset="0"/>
              </a:rPr>
              <a:t>Template </a:t>
            </a:r>
            <a:r>
              <a:rPr lang="en-US" sz="1600" dirty="0">
                <a:solidFill>
                  <a:srgbClr val="FFFF00"/>
                </a:solidFill>
                <a:latin typeface="Times New Roman" panose="02020603050405020304" pitchFamily="18" charset="0"/>
                <a:cs typeface="Times New Roman" panose="02020603050405020304" pitchFamily="18" charset="0"/>
              </a:rPr>
              <a:t>Method</a:t>
            </a:r>
          </a:p>
        </p:txBody>
      </p:sp>
    </p:spTree>
    <p:extLst>
      <p:ext uri="{BB962C8B-B14F-4D97-AF65-F5344CB8AC3E}">
        <p14:creationId xmlns:p14="http://schemas.microsoft.com/office/powerpoint/2010/main" val="98015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411" y="308547"/>
            <a:ext cx="9745600" cy="2387600"/>
          </a:xfrm>
        </p:spPr>
        <p:txBody>
          <a:bodyPr>
            <a:normAutofit fontScale="90000"/>
          </a:bodyPr>
          <a:lstStyle/>
          <a:p>
            <a:r>
              <a:rPr lang="en-US" sz="4000" b="1" dirty="0">
                <a:effectLst>
                  <a:outerShdw blurRad="38100" dist="38100" dir="2700000" algn="tl">
                    <a:srgbClr val="000000">
                      <a:alpha val="43137"/>
                    </a:srgbClr>
                  </a:outerShdw>
                </a:effectLst>
              </a:rPr>
              <a:t>Creational </a:t>
            </a:r>
            <a:r>
              <a:rPr lang="en-US" sz="4000" b="1" dirty="0" smtClean="0">
                <a:effectLst>
                  <a:outerShdw blurRad="38100" dist="38100" dir="2700000" algn="tl">
                    <a:srgbClr val="000000">
                      <a:alpha val="43137"/>
                    </a:srgbClr>
                  </a:outerShdw>
                </a:effectLst>
              </a:rPr>
              <a:t>Patterns</a:t>
            </a:r>
            <a:br>
              <a:rPr lang="en-US" sz="4000" b="1" dirty="0" smtClean="0">
                <a:effectLst>
                  <a:outerShdw blurRad="38100" dist="38100" dir="2700000" algn="tl">
                    <a:srgbClr val="000000">
                      <a:alpha val="43137"/>
                    </a:srgbClr>
                  </a:outerShdw>
                </a:effectLst>
              </a:rPr>
            </a:br>
            <a:r>
              <a:rPr lang="en-US" sz="4000" dirty="0"/>
              <a:t/>
            </a:r>
            <a:br>
              <a:rPr lang="en-US" sz="4000" dirty="0"/>
            </a:br>
            <a:r>
              <a:rPr lang="en-US" sz="2000" cap="none" dirty="0" smtClean="0">
                <a:solidFill>
                  <a:schemeClr val="bg1"/>
                </a:solidFill>
                <a:latin typeface="Arial" panose="020B0604020202020204" pitchFamily="34" charset="0"/>
                <a:cs typeface="Arial" panose="020B0604020202020204" pitchFamily="34" charset="0"/>
              </a:rPr>
              <a:t>Creational patterns focus on the process of object creation, providing techniques to instantiate objects in a flexible and reusable manner. They abstract the instantiation process, making a system independent of how its objects are created. Examples include singleton, factory method, abstract factory, builder, and prototype. These patterns help manage object creation, ensuring that the right objects are created for specific</a:t>
            </a:r>
            <a:r>
              <a:rPr lang="en-US" sz="2000" cap="none" dirty="0">
                <a:solidFill>
                  <a:schemeClr val="bg1"/>
                </a:solidFill>
                <a:latin typeface="Arial" panose="020B0604020202020204" pitchFamily="34" charset="0"/>
                <a:cs typeface="Arial" panose="020B0604020202020204" pitchFamily="34" charset="0"/>
              </a:rPr>
              <a:t> </a:t>
            </a:r>
            <a:r>
              <a:rPr lang="en-US" sz="2000" cap="none" dirty="0" smtClean="0">
                <a:solidFill>
                  <a:schemeClr val="bg1"/>
                </a:solidFill>
                <a:latin typeface="Arial" panose="020B0604020202020204" pitchFamily="34" charset="0"/>
                <a:cs typeface="Arial" panose="020B0604020202020204" pitchFamily="34" charset="0"/>
              </a:rPr>
              <a:t>situations.</a:t>
            </a:r>
            <a:endParaRPr lang="en-US" sz="2000" cap="none"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399411" y="2998534"/>
            <a:ext cx="3757805" cy="3082226"/>
          </a:xfrm>
        </p:spPr>
        <p:txBody>
          <a:bodyPr>
            <a:normAutofit lnSpcReduction="10000"/>
          </a:bodyPr>
          <a:lstStyle/>
          <a:p>
            <a:r>
              <a:rPr lang="en-US" sz="2800" i="1" u="sng" dirty="0">
                <a:effectLst>
                  <a:outerShdw blurRad="38100" dist="38100" dir="2700000" algn="tl">
                    <a:srgbClr val="000000">
                      <a:alpha val="43137"/>
                    </a:srgbClr>
                  </a:outerShdw>
                </a:effectLst>
              </a:rPr>
              <a:t>Singleton </a:t>
            </a:r>
            <a:r>
              <a:rPr lang="en-US" sz="2800" i="1" u="sng" dirty="0" smtClean="0">
                <a:effectLst>
                  <a:outerShdw blurRad="38100" dist="38100" dir="2700000" algn="tl">
                    <a:srgbClr val="000000">
                      <a:alpha val="43137"/>
                    </a:srgbClr>
                  </a:outerShdw>
                </a:effectLst>
              </a:rPr>
              <a:t>Pattern</a:t>
            </a:r>
          </a:p>
          <a:p>
            <a:r>
              <a:rPr lang="en-US" cap="none" dirty="0" smtClean="0">
                <a:solidFill>
                  <a:schemeClr val="accent2">
                    <a:lumMod val="40000"/>
                    <a:lumOff val="60000"/>
                  </a:schemeClr>
                </a:solidFill>
              </a:rPr>
              <a:t>The singleton pattern restricts the instantiation of a class to a single instance and ensures this instance is globally accessible. It provides a way to access the instance from anywhere within the application, typically using a static method.</a:t>
            </a:r>
            <a:endParaRPr lang="en-US" cap="none" dirty="0">
              <a:solidFill>
                <a:schemeClr val="accent2">
                  <a:lumMod val="40000"/>
                  <a:lumOff val="60000"/>
                </a:schemeClr>
              </a:solidFill>
            </a:endParaRPr>
          </a:p>
        </p:txBody>
      </p:sp>
      <p:sp>
        <p:nvSpPr>
          <p:cNvPr id="4" name="Subtitle 2"/>
          <p:cNvSpPr txBox="1">
            <a:spLocks/>
          </p:cNvSpPr>
          <p:nvPr/>
        </p:nvSpPr>
        <p:spPr>
          <a:xfrm>
            <a:off x="719707" y="3900742"/>
            <a:ext cx="3757805" cy="308222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p:cNvSpPr txBox="1">
            <a:spLocks/>
          </p:cNvSpPr>
          <p:nvPr/>
        </p:nvSpPr>
        <p:spPr>
          <a:xfrm>
            <a:off x="5836920" y="2998534"/>
            <a:ext cx="6059424" cy="3082226"/>
          </a:xfrm>
          <a:prstGeom prst="rect">
            <a:avLst/>
          </a:prstGeom>
        </p:spPr>
        <p:txBody>
          <a:bodyPr vert="horz" lIns="91440" tIns="45720" rIns="91440" bIns="45720" rtlCol="0">
            <a:normAutofit fontScale="925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accent2">
                    <a:lumMod val="40000"/>
                    <a:lumOff val="60000"/>
                  </a:schemeClr>
                </a:solidFill>
              </a:rPr>
              <a:t>Usage </a:t>
            </a:r>
          </a:p>
          <a:p>
            <a:r>
              <a:rPr lang="en-US" dirty="0">
                <a:solidFill>
                  <a:schemeClr val="accent2">
                    <a:lumMod val="40000"/>
                    <a:lumOff val="60000"/>
                  </a:schemeClr>
                </a:solidFill>
              </a:rPr>
              <a:t>When to Use</a:t>
            </a:r>
            <a:r>
              <a:rPr lang="en-US" dirty="0" smtClean="0">
                <a:solidFill>
                  <a:schemeClr val="accent2">
                    <a:lumMod val="40000"/>
                    <a:lumOff val="60000"/>
                  </a:schemeClr>
                </a:solidFill>
              </a:rPr>
              <a:t>:</a:t>
            </a:r>
          </a:p>
          <a:p>
            <a:pPr marL="342900" indent="-342900">
              <a:buFont typeface="Arial" panose="020B0604020202020204" pitchFamily="34" charset="0"/>
              <a:buChar char="•"/>
            </a:pPr>
            <a:r>
              <a:rPr lang="en-US" cap="none" dirty="0" smtClean="0">
                <a:solidFill>
                  <a:schemeClr val="accent2">
                    <a:lumMod val="40000"/>
                    <a:lumOff val="60000"/>
                  </a:schemeClr>
                </a:solidFill>
              </a:rPr>
              <a:t>When exactly one instance of a class is needed to coordinate actions across the system.</a:t>
            </a:r>
          </a:p>
          <a:p>
            <a:pPr marL="342900" indent="-342900">
              <a:buFont typeface="Arial" panose="020B0604020202020204" pitchFamily="34" charset="0"/>
              <a:buChar char="•"/>
            </a:pPr>
            <a:r>
              <a:rPr lang="en-US" cap="none" dirty="0" smtClean="0">
                <a:solidFill>
                  <a:schemeClr val="accent2">
                    <a:lumMod val="40000"/>
                    <a:lumOff val="60000"/>
                  </a:schemeClr>
                </a:solidFill>
              </a:rPr>
              <a:t>When the single instance should be accessible globally.</a:t>
            </a:r>
          </a:p>
          <a:p>
            <a:pPr marL="342900" indent="-342900">
              <a:buFont typeface="Arial" panose="020B0604020202020204" pitchFamily="34" charset="0"/>
              <a:buChar char="•"/>
            </a:pPr>
            <a:r>
              <a:rPr lang="en-US" cap="none" dirty="0" smtClean="0">
                <a:solidFill>
                  <a:schemeClr val="accent2">
                    <a:lumMod val="40000"/>
                    <a:lumOff val="60000"/>
                  </a:schemeClr>
                </a:solidFill>
              </a:rPr>
              <a:t>To control access to shared resources, such as database connections or configuration settings.</a:t>
            </a:r>
            <a:endParaRPr lang="en-US" cap="none" dirty="0">
              <a:solidFill>
                <a:schemeClr val="accent2">
                  <a:lumMod val="40000"/>
                  <a:lumOff val="60000"/>
                </a:schemeClr>
              </a:solidFill>
            </a:endParaRPr>
          </a:p>
        </p:txBody>
      </p:sp>
      <p:cxnSp>
        <p:nvCxnSpPr>
          <p:cNvPr id="7" name="Straight Connector 6"/>
          <p:cNvCxnSpPr/>
          <p:nvPr/>
        </p:nvCxnSpPr>
        <p:spPr>
          <a:xfrm>
            <a:off x="5451348" y="3346006"/>
            <a:ext cx="18288" cy="273475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264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95" y="1389254"/>
            <a:ext cx="6024801" cy="490245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437" y="1389254"/>
            <a:ext cx="5074171" cy="2277490"/>
          </a:xfrm>
          <a:prstGeom prst="rect">
            <a:avLst/>
          </a:prstGeom>
        </p:spPr>
      </p:pic>
      <p:sp>
        <p:nvSpPr>
          <p:cNvPr id="4" name="Rectangle 3"/>
          <p:cNvSpPr/>
          <p:nvPr/>
        </p:nvSpPr>
        <p:spPr>
          <a:xfrm>
            <a:off x="458294" y="338328"/>
            <a:ext cx="11264313" cy="8595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smtClean="0"/>
              <a:t>Example-:</a:t>
            </a:r>
            <a:r>
              <a:rPr lang="en-US" dirty="0"/>
              <a:t>the government of a country. A country can have only one official government, and regardless of the personal </a:t>
            </a:r>
            <a:r>
              <a:rPr lang="en-US" dirty="0" smtClean="0"/>
              <a:t>	identities </a:t>
            </a:r>
            <a:r>
              <a:rPr lang="en-US" dirty="0"/>
              <a:t>of the individuals who form governments, the title "The Government of </a:t>
            </a:r>
            <a:r>
              <a:rPr lang="en-US" dirty="0" smtClean="0"/>
              <a:t>Sri </a:t>
            </a:r>
            <a:r>
              <a:rPr lang="en-US" dirty="0"/>
              <a:t>L</a:t>
            </a:r>
            <a:r>
              <a:rPr lang="en-US" dirty="0" smtClean="0"/>
              <a:t>anka" </a:t>
            </a:r>
            <a:r>
              <a:rPr lang="en-US" dirty="0"/>
              <a:t>is a global point of </a:t>
            </a:r>
            <a:r>
              <a:rPr lang="en-US" dirty="0" smtClean="0"/>
              <a:t>	access that </a:t>
            </a:r>
            <a:r>
              <a:rPr lang="en-US" dirty="0"/>
              <a:t>identifies the group of people in charge.</a:t>
            </a:r>
            <a:r>
              <a:rPr lang="en-US" dirty="0" smtClean="0"/>
              <a:t> </a:t>
            </a:r>
            <a:endParaRPr lang="en-US" dirty="0"/>
          </a:p>
        </p:txBody>
      </p:sp>
      <p:sp>
        <p:nvSpPr>
          <p:cNvPr id="5" name="Rectangle 4"/>
          <p:cNvSpPr/>
          <p:nvPr/>
        </p:nvSpPr>
        <p:spPr>
          <a:xfrm>
            <a:off x="6775704" y="4005072"/>
            <a:ext cx="1078992" cy="4846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smtClean="0"/>
              <a:t>output</a:t>
            </a:r>
            <a:endParaRPr lang="en-US" sz="2400" b="1" u="sng"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821" y="4489704"/>
            <a:ext cx="4585595" cy="1695537"/>
          </a:xfrm>
          <a:prstGeom prst="rect">
            <a:avLst/>
          </a:prstGeom>
        </p:spPr>
      </p:pic>
    </p:spTree>
    <p:extLst>
      <p:ext uri="{BB962C8B-B14F-4D97-AF65-F5344CB8AC3E}">
        <p14:creationId xmlns:p14="http://schemas.microsoft.com/office/powerpoint/2010/main" val="158050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472" y="509715"/>
            <a:ext cx="9846184" cy="2387600"/>
          </a:xfrm>
        </p:spPr>
        <p:txBody>
          <a:bodyPr>
            <a:normAutofit fontScale="90000"/>
          </a:bodyPr>
          <a:lstStyle/>
          <a:p>
            <a:r>
              <a:rPr lang="en-US" b="1" dirty="0">
                <a:effectLst>
                  <a:outerShdw blurRad="38100" dist="38100" dir="2700000" algn="tl">
                    <a:srgbClr val="000000">
                      <a:alpha val="43137"/>
                    </a:srgbClr>
                  </a:outerShdw>
                </a:effectLst>
              </a:rPr>
              <a:t>Structural </a:t>
            </a:r>
            <a:r>
              <a:rPr lang="en-US" b="1" dirty="0" smtClean="0">
                <a:effectLst>
                  <a:outerShdw blurRad="38100" dist="38100" dir="2700000" algn="tl">
                    <a:srgbClr val="000000">
                      <a:alpha val="43137"/>
                    </a:srgbClr>
                  </a:outerShdw>
                </a:effectLst>
              </a:rPr>
              <a:t>Patterns</a:t>
            </a:r>
            <a:br>
              <a:rPr lang="en-US" b="1" dirty="0" smtClean="0">
                <a:effectLst>
                  <a:outerShdw blurRad="38100" dist="38100" dir="2700000" algn="tl">
                    <a:srgbClr val="000000">
                      <a:alpha val="43137"/>
                    </a:srgbClr>
                  </a:outerShdw>
                </a:effectLst>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cap="none" dirty="0" smtClean="0">
                <a:solidFill>
                  <a:schemeClr val="bg1"/>
                </a:solidFill>
                <a:latin typeface="Arial" panose="020B0604020202020204" pitchFamily="34" charset="0"/>
                <a:cs typeface="Arial" panose="020B0604020202020204" pitchFamily="34" charset="0"/>
              </a:rPr>
              <a:t>Structural patterns focus on how objects and classes are composed to form larger structures. They facilitate design by identifying a simple way to realize relationships between entities, ensuring that the system is organized in a flexible and efficient manner. These patterns help ensure that if one part of a system changes, the overall structure remains stable and easy to maintain.</a:t>
            </a:r>
            <a:endParaRPr lang="en-US" sz="2000" cap="none"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74088" y="3281998"/>
            <a:ext cx="3939160" cy="2844482"/>
          </a:xfrm>
        </p:spPr>
        <p:txBody>
          <a:bodyPr>
            <a:normAutofit fontScale="62500" lnSpcReduction="20000"/>
          </a:bodyPr>
          <a:lstStyle/>
          <a:p>
            <a:r>
              <a:rPr lang="en-US" sz="4500" i="1" u="sng" dirty="0">
                <a:effectLst>
                  <a:outerShdw blurRad="38100" dist="38100" dir="2700000" algn="tl">
                    <a:srgbClr val="000000">
                      <a:alpha val="43137"/>
                    </a:srgbClr>
                  </a:outerShdw>
                </a:effectLst>
              </a:rPr>
              <a:t>Adapter </a:t>
            </a:r>
            <a:r>
              <a:rPr lang="en-US" sz="4500" i="1" u="sng" dirty="0" smtClean="0">
                <a:effectLst>
                  <a:outerShdw blurRad="38100" dist="38100" dir="2700000" algn="tl">
                    <a:srgbClr val="000000">
                      <a:alpha val="43137"/>
                    </a:srgbClr>
                  </a:outerShdw>
                </a:effectLst>
              </a:rPr>
              <a:t>Pattern</a:t>
            </a:r>
          </a:p>
          <a:p>
            <a:r>
              <a:rPr lang="en-US" sz="2900" cap="none" dirty="0" smtClean="0">
                <a:solidFill>
                  <a:schemeClr val="accent2">
                    <a:lumMod val="40000"/>
                    <a:lumOff val="60000"/>
                  </a:schemeClr>
                </a:solidFill>
              </a:rPr>
              <a:t>The adapter pattern allows incompatible interfaces to work together by converting the interface of a class into another interface that a client expects. It acts as a bridge between two incompatible interfaces, enabling them to collaborate without modifying their existing code.</a:t>
            </a:r>
            <a:endParaRPr lang="en-US" sz="2900" cap="none" dirty="0">
              <a:solidFill>
                <a:schemeClr val="accent2">
                  <a:lumMod val="40000"/>
                  <a:lumOff val="60000"/>
                </a:schemeClr>
              </a:solidFill>
            </a:endParaRPr>
          </a:p>
        </p:txBody>
      </p:sp>
      <p:sp>
        <p:nvSpPr>
          <p:cNvPr id="9" name="Subtitle 2"/>
          <p:cNvSpPr txBox="1">
            <a:spLocks/>
          </p:cNvSpPr>
          <p:nvPr/>
        </p:nvSpPr>
        <p:spPr>
          <a:xfrm>
            <a:off x="6040564" y="3428302"/>
            <a:ext cx="5060252" cy="2698178"/>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900" dirty="0" smtClean="0">
                <a:solidFill>
                  <a:schemeClr val="accent2">
                    <a:lumMod val="40000"/>
                    <a:lumOff val="60000"/>
                  </a:schemeClr>
                </a:solidFill>
              </a:rPr>
              <a:t>USAGE</a:t>
            </a:r>
          </a:p>
          <a:p>
            <a:r>
              <a:rPr lang="en-US" sz="2900" dirty="0" smtClean="0">
                <a:solidFill>
                  <a:schemeClr val="accent2">
                    <a:lumMod val="40000"/>
                    <a:lumOff val="60000"/>
                  </a:schemeClr>
                </a:solidFill>
              </a:rPr>
              <a:t>When to Use:</a:t>
            </a:r>
          </a:p>
          <a:p>
            <a:pPr marL="342900" indent="-342900">
              <a:buFont typeface="Arial" panose="020B0604020202020204" pitchFamily="34" charset="0"/>
              <a:buChar char="•"/>
            </a:pPr>
            <a:r>
              <a:rPr lang="en-US" sz="2900" cap="none" dirty="0" smtClean="0">
                <a:solidFill>
                  <a:schemeClr val="accent2">
                    <a:lumMod val="40000"/>
                    <a:lumOff val="60000"/>
                  </a:schemeClr>
                </a:solidFill>
              </a:rPr>
              <a:t>When you want to use an existing class but its interface does not match the one you need.</a:t>
            </a:r>
          </a:p>
          <a:p>
            <a:pPr marL="342900" indent="-342900">
              <a:buFont typeface="Arial" panose="020B0604020202020204" pitchFamily="34" charset="0"/>
              <a:buChar char="•"/>
            </a:pPr>
            <a:r>
              <a:rPr lang="en-US" sz="2900" cap="none" dirty="0" smtClean="0">
                <a:solidFill>
                  <a:schemeClr val="accent2">
                    <a:lumMod val="40000"/>
                    <a:lumOff val="60000"/>
                  </a:schemeClr>
                </a:solidFill>
              </a:rPr>
              <a:t>To create a reusable class that cooperates with unrelated or unforeseen classes.</a:t>
            </a:r>
          </a:p>
          <a:p>
            <a:pPr marL="342900" indent="-342900">
              <a:buFont typeface="Arial" panose="020B0604020202020204" pitchFamily="34" charset="0"/>
              <a:buChar char="•"/>
            </a:pPr>
            <a:r>
              <a:rPr lang="en-US" sz="2900" cap="none" dirty="0" smtClean="0">
                <a:solidFill>
                  <a:schemeClr val="accent2">
                    <a:lumMod val="40000"/>
                    <a:lumOff val="60000"/>
                  </a:schemeClr>
                </a:solidFill>
              </a:rPr>
              <a:t>To simplify integration of legacy systems with new ones.</a:t>
            </a:r>
            <a:endParaRPr lang="en-US" sz="2900" cap="none" dirty="0">
              <a:solidFill>
                <a:schemeClr val="accent2">
                  <a:lumMod val="40000"/>
                  <a:lumOff val="60000"/>
                </a:schemeClr>
              </a:solidFill>
            </a:endParaRPr>
          </a:p>
        </p:txBody>
      </p:sp>
      <p:cxnSp>
        <p:nvCxnSpPr>
          <p:cNvPr id="11" name="Straight Connector 10"/>
          <p:cNvCxnSpPr/>
          <p:nvPr/>
        </p:nvCxnSpPr>
        <p:spPr>
          <a:xfrm>
            <a:off x="5705856" y="3428302"/>
            <a:ext cx="18288" cy="235070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0444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080" y="228600"/>
            <a:ext cx="10433304" cy="8686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Example-</a:t>
            </a:r>
            <a:r>
              <a:rPr lang="en-US" dirty="0" smtClean="0"/>
              <a:t>:A </a:t>
            </a:r>
            <a:r>
              <a:rPr lang="en-US" dirty="0"/>
              <a:t>student is doing an assignment in school using a pen, but the new system requires assignments to be </a:t>
            </a:r>
            <a:r>
              <a:rPr lang="en-US" dirty="0" smtClean="0"/>
              <a:t>	done </a:t>
            </a:r>
            <a:r>
              <a:rPr lang="en-US" dirty="0"/>
              <a:t>on a tablet. We'll use the Adapter pattern to make the old system (using a pen) compatible </a:t>
            </a:r>
            <a:r>
              <a:rPr lang="en-US" dirty="0" smtClean="0"/>
              <a:t>with</a:t>
            </a:r>
          </a:p>
          <a:p>
            <a:r>
              <a:rPr lang="en-US" dirty="0" smtClean="0"/>
              <a:t> 	the new system (using a tablet).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71" y="2898487"/>
            <a:ext cx="4725978" cy="18966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339" y="1294169"/>
            <a:ext cx="4456317" cy="27697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96" y="4843488"/>
            <a:ext cx="4708753" cy="1849564"/>
          </a:xfrm>
          <a:prstGeom prst="rect">
            <a:avLst/>
          </a:prstGeom>
        </p:spPr>
      </p:pic>
      <p:sp>
        <p:nvSpPr>
          <p:cNvPr id="7" name="Rectangle 6"/>
          <p:cNvSpPr/>
          <p:nvPr/>
        </p:nvSpPr>
        <p:spPr>
          <a:xfrm>
            <a:off x="5364339" y="4270248"/>
            <a:ext cx="1265061" cy="4480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Output-:</a:t>
            </a:r>
            <a:endParaRPr lang="en-US" b="1"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5602" y="4795131"/>
            <a:ext cx="4330923" cy="173363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296" y="1229460"/>
            <a:ext cx="4282173" cy="1607129"/>
          </a:xfrm>
          <a:prstGeom prst="rect">
            <a:avLst/>
          </a:prstGeom>
        </p:spPr>
      </p:pic>
    </p:spTree>
    <p:extLst>
      <p:ext uri="{BB962C8B-B14F-4D97-AF65-F5344CB8AC3E}">
        <p14:creationId xmlns:p14="http://schemas.microsoft.com/office/powerpoint/2010/main" val="143194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3504" y="491427"/>
            <a:ext cx="9773032" cy="2387600"/>
          </a:xfrm>
        </p:spPr>
        <p:txBody>
          <a:bodyPr>
            <a:normAutofit/>
          </a:bodyPr>
          <a:lstStyle/>
          <a:p>
            <a:r>
              <a:rPr lang="en-US" b="1" dirty="0">
                <a:effectLst>
                  <a:outerShdw blurRad="38100" dist="38100" dir="2700000" algn="tl">
                    <a:srgbClr val="000000">
                      <a:alpha val="43137"/>
                    </a:srgbClr>
                  </a:outerShdw>
                </a:effectLst>
              </a:rPr>
              <a:t>Behavioral </a:t>
            </a:r>
            <a:r>
              <a:rPr lang="en-US" b="1" dirty="0" smtClean="0">
                <a:effectLst>
                  <a:outerShdw blurRad="38100" dist="38100" dir="2700000" algn="tl">
                    <a:srgbClr val="000000">
                      <a:alpha val="43137"/>
                    </a:srgbClr>
                  </a:outerShdw>
                </a:effectLst>
              </a:rPr>
              <a:t>Patterns</a:t>
            </a:r>
            <a:r>
              <a:rPr lang="en-US" sz="1800" b="1" dirty="0" smtClean="0">
                <a:effectLst>
                  <a:outerShdw blurRad="38100" dist="38100" dir="2700000" algn="tl">
                    <a:srgbClr val="000000">
                      <a:alpha val="43137"/>
                    </a:srgbClr>
                  </a:outerShdw>
                </a:effectLst>
              </a:rPr>
              <a:t/>
            </a:r>
            <a:br>
              <a:rPr lang="en-US" sz="1800" b="1" dirty="0" smtClean="0">
                <a:effectLst>
                  <a:outerShdw blurRad="38100" dist="38100" dir="2700000" algn="tl">
                    <a:srgbClr val="000000">
                      <a:alpha val="43137"/>
                    </a:srgbClr>
                  </a:outerShdw>
                </a:effectLst>
              </a:rPr>
            </a:br>
            <a:r>
              <a:rPr lang="en-US" sz="1800" dirty="0"/>
              <a:t/>
            </a:r>
            <a:br>
              <a:rPr lang="en-US" sz="1800" dirty="0"/>
            </a:br>
            <a:r>
              <a:rPr lang="en-US" sz="2000" cap="none" dirty="0" smtClean="0">
                <a:solidFill>
                  <a:schemeClr val="bg1"/>
                </a:solidFill>
              </a:rPr>
              <a:t>Behavioral patterns focus on how objects interact and communicate with each other, defining the responsibilities and interactions between objects. These patterns help make the interactions between objects more flexible, understandable, and manageable by encapsulating behavior in objects, promoting loose coupling, and enhancing code maintainability.</a:t>
            </a:r>
            <a:endParaRPr lang="en-US" sz="2000" cap="none" dirty="0">
              <a:solidFill>
                <a:schemeClr val="bg1"/>
              </a:solidFill>
            </a:endParaRPr>
          </a:p>
        </p:txBody>
      </p:sp>
      <p:sp>
        <p:nvSpPr>
          <p:cNvPr id="3" name="Subtitle 2"/>
          <p:cNvSpPr>
            <a:spLocks noGrp="1"/>
          </p:cNvSpPr>
          <p:nvPr>
            <p:ph type="subTitle" idx="1"/>
          </p:nvPr>
        </p:nvSpPr>
        <p:spPr>
          <a:xfrm>
            <a:off x="1528952" y="3153982"/>
            <a:ext cx="4634104" cy="2990786"/>
          </a:xfrm>
        </p:spPr>
        <p:txBody>
          <a:bodyPr>
            <a:normAutofit fontScale="25000" lnSpcReduction="20000"/>
          </a:bodyPr>
          <a:lstStyle/>
          <a:p>
            <a:r>
              <a:rPr lang="en-US" sz="11200" i="1" u="sng" dirty="0" smtClean="0">
                <a:effectLst>
                  <a:outerShdw blurRad="38100" dist="38100" dir="2700000" algn="tl">
                    <a:srgbClr val="000000">
                      <a:alpha val="43137"/>
                    </a:srgbClr>
                  </a:outerShdw>
                </a:effectLst>
              </a:rPr>
              <a:t>Observer Pattern</a:t>
            </a:r>
          </a:p>
          <a:p>
            <a:r>
              <a:rPr lang="en-US" sz="8000" cap="none" dirty="0" smtClean="0">
                <a:solidFill>
                  <a:schemeClr val="accent2">
                    <a:lumMod val="40000"/>
                    <a:lumOff val="60000"/>
                  </a:schemeClr>
                </a:solidFill>
              </a:rPr>
              <a:t>The observer pattern defines a one-to-many dependency between objects, so that when one object (the subject) changes state, all its dependent objects (observers) are notified and updated automatically. This pattern is used to implement distributed event-handling systems, where a change in one object triggers updates to others</a:t>
            </a:r>
            <a:r>
              <a:rPr lang="en-US" sz="8000" dirty="0" smtClean="0"/>
              <a:t>.</a:t>
            </a:r>
            <a:endParaRPr lang="en-US" sz="8000" dirty="0"/>
          </a:p>
        </p:txBody>
      </p:sp>
      <p:sp>
        <p:nvSpPr>
          <p:cNvPr id="4" name="Subtitle 2"/>
          <p:cNvSpPr txBox="1">
            <a:spLocks/>
          </p:cNvSpPr>
          <p:nvPr/>
        </p:nvSpPr>
        <p:spPr>
          <a:xfrm>
            <a:off x="6564248" y="3245422"/>
            <a:ext cx="4838320" cy="3201098"/>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8000" dirty="0" smtClean="0">
                <a:solidFill>
                  <a:schemeClr val="accent2">
                    <a:lumMod val="40000"/>
                    <a:lumOff val="60000"/>
                  </a:schemeClr>
                </a:solidFill>
              </a:rPr>
              <a:t>usage</a:t>
            </a:r>
          </a:p>
          <a:p>
            <a:r>
              <a:rPr lang="en-US" sz="8000" dirty="0" smtClean="0">
                <a:solidFill>
                  <a:schemeClr val="accent2">
                    <a:lumMod val="40000"/>
                    <a:lumOff val="60000"/>
                  </a:schemeClr>
                </a:solidFill>
              </a:rPr>
              <a:t>When </a:t>
            </a:r>
            <a:r>
              <a:rPr lang="en-US" sz="8000" dirty="0">
                <a:solidFill>
                  <a:schemeClr val="accent2">
                    <a:lumMod val="40000"/>
                    <a:lumOff val="60000"/>
                  </a:schemeClr>
                </a:solidFill>
              </a:rPr>
              <a:t>to Use</a:t>
            </a:r>
            <a:r>
              <a:rPr lang="en-US" sz="8000" dirty="0" smtClean="0">
                <a:solidFill>
                  <a:schemeClr val="accent2">
                    <a:lumMod val="40000"/>
                    <a:lumOff val="60000"/>
                  </a:schemeClr>
                </a:solidFill>
              </a:rPr>
              <a:t>:</a:t>
            </a:r>
          </a:p>
          <a:p>
            <a:pPr marL="342900" indent="-342900">
              <a:buFont typeface="Arial" panose="020B0604020202020204" pitchFamily="34" charset="0"/>
              <a:buChar char="•"/>
            </a:pPr>
            <a:r>
              <a:rPr lang="en-US" sz="7200" cap="none" dirty="0" smtClean="0">
                <a:solidFill>
                  <a:schemeClr val="accent2">
                    <a:lumMod val="40000"/>
                    <a:lumOff val="60000"/>
                  </a:schemeClr>
                </a:solidFill>
              </a:rPr>
              <a:t>When changes in one object need to be reflected in multiple dependent objects without tight coupling.</a:t>
            </a:r>
          </a:p>
          <a:p>
            <a:pPr marL="342900" indent="-342900">
              <a:buFont typeface="Arial" panose="020B0604020202020204" pitchFamily="34" charset="0"/>
              <a:buChar char="•"/>
            </a:pPr>
            <a:r>
              <a:rPr lang="en-US" sz="7200" cap="none" dirty="0" smtClean="0">
                <a:solidFill>
                  <a:schemeClr val="accent2">
                    <a:lumMod val="40000"/>
                    <a:lumOff val="60000"/>
                  </a:schemeClr>
                </a:solidFill>
              </a:rPr>
              <a:t>To implement event handling systems where an event triggers multiple actions.</a:t>
            </a:r>
          </a:p>
          <a:p>
            <a:pPr marL="342900" indent="-342900">
              <a:buFont typeface="Arial" panose="020B0604020202020204" pitchFamily="34" charset="0"/>
              <a:buChar char="•"/>
            </a:pPr>
            <a:r>
              <a:rPr lang="en-US" sz="7200" cap="none" dirty="0" smtClean="0">
                <a:solidFill>
                  <a:schemeClr val="accent2">
                    <a:lumMod val="40000"/>
                    <a:lumOff val="60000"/>
                  </a:schemeClr>
                </a:solidFill>
              </a:rPr>
              <a:t>When an abstraction has two aspects, one dependent on the other, and you want to encapsulate these aspects in separate objects.</a:t>
            </a:r>
            <a:endParaRPr lang="en-US" sz="7200" cap="none" dirty="0">
              <a:solidFill>
                <a:schemeClr val="accent2">
                  <a:lumMod val="40000"/>
                  <a:lumOff val="60000"/>
                </a:schemeClr>
              </a:solidFill>
            </a:endParaRPr>
          </a:p>
        </p:txBody>
      </p:sp>
      <p:cxnSp>
        <p:nvCxnSpPr>
          <p:cNvPr id="6" name="Straight Connector 5"/>
          <p:cNvCxnSpPr/>
          <p:nvPr/>
        </p:nvCxnSpPr>
        <p:spPr>
          <a:xfrm>
            <a:off x="6364224" y="3502152"/>
            <a:ext cx="27432" cy="281635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1934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3232" y="329184"/>
            <a:ext cx="10323576" cy="9692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Example-: Consider a scenario where you have a weather station that provides weather updates. Multiple </a:t>
            </a:r>
            <a:r>
              <a:rPr lang="en-US" dirty="0" smtClean="0"/>
              <a:t>		display </a:t>
            </a:r>
            <a:r>
              <a:rPr lang="en-US" dirty="0"/>
              <a:t>devices subscribe to the weather station to receive updates whenever there's a change in the </a:t>
            </a:r>
            <a:r>
              <a:rPr lang="en-US" dirty="0" smtClean="0"/>
              <a:t>	weather</a:t>
            </a:r>
            <a:r>
              <a:rPr lang="en-US"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47" y="1410461"/>
            <a:ext cx="2957869" cy="114071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947" y="2663189"/>
            <a:ext cx="3799117" cy="19948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47" y="4770019"/>
            <a:ext cx="3187813" cy="179199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5049" y="1410462"/>
            <a:ext cx="2891279" cy="3273218"/>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60313" y="1490390"/>
            <a:ext cx="3770799" cy="1837991"/>
          </a:xfrm>
          <a:prstGeom prst="rect">
            <a:avLst/>
          </a:prstGeom>
        </p:spPr>
      </p:pic>
      <p:sp>
        <p:nvSpPr>
          <p:cNvPr id="8" name="Rectangle 7"/>
          <p:cNvSpPr/>
          <p:nvPr/>
        </p:nvSpPr>
        <p:spPr>
          <a:xfrm>
            <a:off x="4489704" y="5172238"/>
            <a:ext cx="1344168" cy="5884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Output-:</a:t>
            </a:r>
            <a:endParaRPr lang="en-US"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0093" y="4862148"/>
            <a:ext cx="4591286" cy="1797142"/>
          </a:xfrm>
          <a:prstGeom prst="rect">
            <a:avLst/>
          </a:prstGeom>
        </p:spPr>
      </p:pic>
    </p:spTree>
    <p:extLst>
      <p:ext uri="{BB962C8B-B14F-4D97-AF65-F5344CB8AC3E}">
        <p14:creationId xmlns:p14="http://schemas.microsoft.com/office/powerpoint/2010/main" val="3788596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265</TotalTime>
  <Words>534</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Times New Roman</vt:lpstr>
      <vt:lpstr>Trebuchet MS</vt:lpstr>
      <vt:lpstr>Tw Cen MT</vt:lpstr>
      <vt:lpstr>Circuit</vt:lpstr>
      <vt:lpstr>OO Design    patterns    IS4106-softwareArchitecture</vt:lpstr>
      <vt:lpstr>Introduction</vt:lpstr>
      <vt:lpstr>What are Design Patterns?  Design patterns are reusable solutions to common problems encountered in software design. They provide a template for how to solve a problem in various contexts, promoting best practices and improving code quality.  Design patterns are classified into three main categories:</vt:lpstr>
      <vt:lpstr>Creational Patterns  Creational patterns focus on the process of object creation, providing techniques to instantiate objects in a flexible and reusable manner. They abstract the instantiation process, making a system independent of how its objects are created. Examples include singleton, factory method, abstract factory, builder, and prototype. These patterns help manage object creation, ensuring that the right objects are created for specific situations.</vt:lpstr>
      <vt:lpstr>PowerPoint Presentation</vt:lpstr>
      <vt:lpstr>Structural Patterns  Structural patterns focus on how objects and classes are composed to form larger structures. They facilitate design by identifying a simple way to realize relationships between entities, ensuring that the system is organized in a flexible and efficient manner. These patterns help ensure that if one part of a system changes, the overall structure remains stable and easy to maintain.</vt:lpstr>
      <vt:lpstr>PowerPoint Presentation</vt:lpstr>
      <vt:lpstr>Behavioral Patterns  Behavioral patterns focus on how objects interact and communicate with each other, defining the responsibilities and interactions between objects. These patterns help make the interactions between objects more flexible, understandable, and manageable by encapsulating behavior in objects, promoting loose coupling, and enhancing code maintainability.</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23</cp:revision>
  <dcterms:created xsi:type="dcterms:W3CDTF">2024-06-12T18:21:16Z</dcterms:created>
  <dcterms:modified xsi:type="dcterms:W3CDTF">2024-06-19T08:02:57Z</dcterms:modified>
</cp:coreProperties>
</file>