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4"/>
  </p:notesMasterIdLst>
  <p:sldIdLst>
    <p:sldId id="256" r:id="rId2"/>
    <p:sldId id="258" r:id="rId3"/>
    <p:sldId id="259" r:id="rId4"/>
    <p:sldId id="297" r:id="rId5"/>
    <p:sldId id="298" r:id="rId6"/>
    <p:sldId id="280" r:id="rId7"/>
    <p:sldId id="291" r:id="rId8"/>
    <p:sldId id="292" r:id="rId9"/>
    <p:sldId id="293" r:id="rId10"/>
    <p:sldId id="294" r:id="rId11"/>
    <p:sldId id="295" r:id="rId12"/>
    <p:sldId id="296" r:id="rId13"/>
    <p:sldId id="301" r:id="rId14"/>
    <p:sldId id="268" r:id="rId15"/>
    <p:sldId id="300" r:id="rId16"/>
    <p:sldId id="269" r:id="rId17"/>
    <p:sldId id="270" r:id="rId18"/>
    <p:sldId id="299" r:id="rId19"/>
    <p:sldId id="302" r:id="rId20"/>
    <p:sldId id="303" r:id="rId21"/>
    <p:sldId id="304" r:id="rId22"/>
    <p:sldId id="290" r:id="rId23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5"/>
      <p:bold r:id="rId26"/>
      <p:italic r:id="rId27"/>
      <p:boldItalic r:id="rId28"/>
    </p:embeddedFont>
    <p:embeddedFont>
      <p:font typeface="Barlow Semi Condensed Medium" panose="00000606000000000000" pitchFamily="2" charset="0"/>
      <p:regular r:id="rId29"/>
      <p:bold r:id="rId30"/>
      <p:italic r:id="rId31"/>
      <p:boldItalic r:id="rId32"/>
    </p:embeddedFont>
    <p:embeddedFont>
      <p:font typeface="Fjalla One" panose="02000506040000020004" pitchFamily="2" charset="0"/>
      <p:regular r:id="rId33"/>
    </p:embeddedFont>
    <p:embeddedFont>
      <p:font typeface="Roboto Condensed Light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0A55EB-83DB-432D-B724-36F918879AD7}">
  <a:tblStyle styleId="{270A55EB-83DB-432D-B724-36F918879A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c8da4234c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c8da4234c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1251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c8da4234c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c8da4234c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176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c8da4234c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c8da4234c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585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c8da4234c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c8da4234c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493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28d314d913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28d314d913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28d314d913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28d314d913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924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265f953e34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265f953e34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265f953e34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6" name="Google Shape;2186;g265f953e34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265f953e34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6" name="Google Shape;2186;g265f953e34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635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c8da4234c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c8da4234c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52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0" name="Google Shape;205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c8da4234c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c8da4234c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857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c8da4234c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c8da4234c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715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g243b3bf0e4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3" name="Google Shape;2403;g243b3bf0e4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984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695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c8da4234c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c8da4234c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c8da4234c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c8da4234c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038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c8da4234c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c8da4234c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2719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c8da4234c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c8da4234c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32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7F1F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4663483" y="1567553"/>
            <a:ext cx="4232084" cy="3321319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0" name="Google Shape;1880;p33"/>
          <p:cNvSpPr txBox="1">
            <a:spLocks noGrp="1"/>
          </p:cNvSpPr>
          <p:nvPr>
            <p:ph type="ctrTitle"/>
          </p:nvPr>
        </p:nvSpPr>
        <p:spPr>
          <a:xfrm>
            <a:off x="355554" y="326176"/>
            <a:ext cx="5089500" cy="1078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800" dirty="0"/>
              <a:t>Bug Tracking System</a:t>
            </a:r>
            <a:endParaRPr sz="3800" dirty="0"/>
          </a:p>
        </p:txBody>
      </p:sp>
      <p:sp>
        <p:nvSpPr>
          <p:cNvPr id="1881" name="Google Shape;1881;p33"/>
          <p:cNvSpPr txBox="1">
            <a:spLocks noGrp="1"/>
          </p:cNvSpPr>
          <p:nvPr>
            <p:ph type="subTitle" idx="1"/>
          </p:nvPr>
        </p:nvSpPr>
        <p:spPr>
          <a:xfrm>
            <a:off x="349364" y="1414927"/>
            <a:ext cx="4325400" cy="3321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Group ID: </a:t>
            </a:r>
            <a:r>
              <a:rPr lang="en-US" sz="1800" b="1" dirty="0">
                <a:solidFill>
                  <a:srgbClr val="1C458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WFS3_PUN_Team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rgbClr val="1C458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1C4587"/>
                </a:solidFill>
              </a:rPr>
              <a:t>Arpit Sagar       (Team Leader)	(45393742)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1C4587"/>
                </a:solidFill>
              </a:rPr>
              <a:t>Gautam Khaire 		(45393748)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1C4587"/>
                </a:solidFill>
              </a:rPr>
              <a:t>Pankaj Kumar 		(45393344)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1C4587"/>
                </a:solidFill>
              </a:rPr>
              <a:t>Niharika Harmalkar 		(45393428)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1C4587"/>
                </a:solidFill>
              </a:rPr>
              <a:t>Aayush Ranjan 		(45393340)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1C4587"/>
                </a:solidFill>
              </a:rPr>
              <a:t>Abhijeet Bahuguna 		(45393528)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1C4587"/>
                </a:solidFill>
              </a:rPr>
              <a:t>Abhisek Singh 		(45393491)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1C4587"/>
                </a:solidFill>
              </a:rPr>
              <a:t>Naveen Datti 		(45394141)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1C4587"/>
                </a:solidFill>
              </a:rPr>
              <a:t>Anushka Agarwal 		(45393574)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800" dirty="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1C458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57"/>
          <p:cNvSpPr txBox="1">
            <a:spLocks noGrp="1"/>
          </p:cNvSpPr>
          <p:nvPr>
            <p:ph type="title"/>
          </p:nvPr>
        </p:nvSpPr>
        <p:spPr>
          <a:xfrm>
            <a:off x="1568850" y="121221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UI Snapshots</a:t>
            </a:r>
            <a:endParaRPr sz="3100" dirty="0"/>
          </a:p>
        </p:txBody>
      </p:sp>
      <p:sp>
        <p:nvSpPr>
          <p:cNvPr id="6" name="Google Shape;2299;p57">
            <a:extLst>
              <a:ext uri="{FF2B5EF4-FFF2-40B4-BE49-F238E27FC236}">
                <a16:creationId xmlns:a16="http://schemas.microsoft.com/office/drawing/2014/main" id="{B63557FC-C50C-773D-BFA1-D9A7365B2F52}"/>
              </a:ext>
            </a:extLst>
          </p:cNvPr>
          <p:cNvSpPr txBox="1">
            <a:spLocks/>
          </p:cNvSpPr>
          <p:nvPr/>
        </p:nvSpPr>
        <p:spPr>
          <a:xfrm>
            <a:off x="0" y="2237332"/>
            <a:ext cx="1552398" cy="1659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IN" sz="3100" dirty="0"/>
              <a:t>New Project Form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206E76B-E0CF-2780-9FA3-A2083001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541" y="1001142"/>
            <a:ext cx="7141029" cy="4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0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57"/>
          <p:cNvSpPr txBox="1">
            <a:spLocks noGrp="1"/>
          </p:cNvSpPr>
          <p:nvPr>
            <p:ph type="title"/>
          </p:nvPr>
        </p:nvSpPr>
        <p:spPr>
          <a:xfrm>
            <a:off x="1568850" y="70421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UI Snapshots</a:t>
            </a:r>
            <a:endParaRPr sz="3100" dirty="0"/>
          </a:p>
        </p:txBody>
      </p:sp>
      <p:sp>
        <p:nvSpPr>
          <p:cNvPr id="6" name="Google Shape;2299;p57">
            <a:extLst>
              <a:ext uri="{FF2B5EF4-FFF2-40B4-BE49-F238E27FC236}">
                <a16:creationId xmlns:a16="http://schemas.microsoft.com/office/drawing/2014/main" id="{B63557FC-C50C-773D-BFA1-D9A7365B2F52}"/>
              </a:ext>
            </a:extLst>
          </p:cNvPr>
          <p:cNvSpPr txBox="1">
            <a:spLocks/>
          </p:cNvSpPr>
          <p:nvPr/>
        </p:nvSpPr>
        <p:spPr>
          <a:xfrm>
            <a:off x="1040565" y="4216401"/>
            <a:ext cx="3945091" cy="76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IN" sz="3100" dirty="0"/>
              <a:t>Charts</a:t>
            </a:r>
          </a:p>
          <a:p>
            <a:r>
              <a:rPr lang="en-IN" sz="1800" dirty="0"/>
              <a:t>(for better visualization of bugs)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A6BB0790-77B8-5CF2-C603-E0E814258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2" y="717021"/>
            <a:ext cx="7003143" cy="3535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3E7137-414E-9B1E-2D39-B3A6B3699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856" y="2493477"/>
            <a:ext cx="2400947" cy="257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2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57"/>
          <p:cNvSpPr txBox="1">
            <a:spLocks noGrp="1"/>
          </p:cNvSpPr>
          <p:nvPr>
            <p:ph type="title"/>
          </p:nvPr>
        </p:nvSpPr>
        <p:spPr>
          <a:xfrm>
            <a:off x="1568850" y="121221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UI Snapshots</a:t>
            </a:r>
            <a:endParaRPr sz="3100" dirty="0"/>
          </a:p>
        </p:txBody>
      </p:sp>
      <p:sp>
        <p:nvSpPr>
          <p:cNvPr id="6" name="Google Shape;2299;p57">
            <a:extLst>
              <a:ext uri="{FF2B5EF4-FFF2-40B4-BE49-F238E27FC236}">
                <a16:creationId xmlns:a16="http://schemas.microsoft.com/office/drawing/2014/main" id="{B63557FC-C50C-773D-BFA1-D9A7365B2F52}"/>
              </a:ext>
            </a:extLst>
          </p:cNvPr>
          <p:cNvSpPr txBox="1">
            <a:spLocks/>
          </p:cNvSpPr>
          <p:nvPr/>
        </p:nvSpPr>
        <p:spPr>
          <a:xfrm>
            <a:off x="7480807" y="2158744"/>
            <a:ext cx="1728507" cy="2166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IN" sz="3100" dirty="0"/>
              <a:t>Individual Project Details Page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FD90E0D-BBF3-2CB9-1433-0F8950278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3" y="964053"/>
            <a:ext cx="7480808" cy="405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8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57"/>
          <p:cNvSpPr txBox="1">
            <a:spLocks noGrp="1"/>
          </p:cNvSpPr>
          <p:nvPr>
            <p:ph type="title"/>
          </p:nvPr>
        </p:nvSpPr>
        <p:spPr>
          <a:xfrm>
            <a:off x="1568850" y="121221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UI Snapshots</a:t>
            </a:r>
            <a:endParaRPr sz="3100" dirty="0"/>
          </a:p>
        </p:txBody>
      </p:sp>
      <p:sp>
        <p:nvSpPr>
          <p:cNvPr id="6" name="Google Shape;2299;p57">
            <a:extLst>
              <a:ext uri="{FF2B5EF4-FFF2-40B4-BE49-F238E27FC236}">
                <a16:creationId xmlns:a16="http://schemas.microsoft.com/office/drawing/2014/main" id="{B63557FC-C50C-773D-BFA1-D9A7365B2F52}"/>
              </a:ext>
            </a:extLst>
          </p:cNvPr>
          <p:cNvSpPr txBox="1">
            <a:spLocks/>
          </p:cNvSpPr>
          <p:nvPr/>
        </p:nvSpPr>
        <p:spPr>
          <a:xfrm>
            <a:off x="7480807" y="2158744"/>
            <a:ext cx="1728507" cy="2166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IN" sz="3100" dirty="0"/>
              <a:t>Developer</a:t>
            </a:r>
          </a:p>
          <a:p>
            <a:r>
              <a:rPr lang="en-IN" sz="3100" dirty="0"/>
              <a:t>Bug Tracking Page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D41C7C0-7382-826A-09A6-882DD1350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3" y="818243"/>
            <a:ext cx="7480807" cy="422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28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45"/>
          <p:cNvSpPr txBox="1">
            <a:spLocks noGrp="1"/>
          </p:cNvSpPr>
          <p:nvPr>
            <p:ph type="title"/>
          </p:nvPr>
        </p:nvSpPr>
        <p:spPr>
          <a:xfrm>
            <a:off x="1630800" y="107800"/>
            <a:ext cx="5730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UML Diagrams</a:t>
            </a:r>
            <a:endParaRPr sz="3300"/>
          </a:p>
        </p:txBody>
      </p:sp>
      <p:sp>
        <p:nvSpPr>
          <p:cNvPr id="2174" name="Google Shape;2174;p45"/>
          <p:cNvSpPr txBox="1"/>
          <p:nvPr/>
        </p:nvSpPr>
        <p:spPr>
          <a:xfrm>
            <a:off x="648121" y="2033564"/>
            <a:ext cx="1662000" cy="69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 Flow  Diagram (DFD)</a:t>
            </a:r>
            <a:endParaRPr sz="21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6" name="Picture 5" descr="A diagram of a bug management system&#10;&#10;Description automatically generated">
            <a:extLst>
              <a:ext uri="{FF2B5EF4-FFF2-40B4-BE49-F238E27FC236}">
                <a16:creationId xmlns:a16="http://schemas.microsoft.com/office/drawing/2014/main" id="{FD5A74CE-CA82-91DE-94E6-12D0588E8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923" y="734500"/>
            <a:ext cx="6565219" cy="40987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45"/>
          <p:cNvSpPr txBox="1">
            <a:spLocks noGrp="1"/>
          </p:cNvSpPr>
          <p:nvPr>
            <p:ph type="title"/>
          </p:nvPr>
        </p:nvSpPr>
        <p:spPr>
          <a:xfrm>
            <a:off x="1630800" y="107800"/>
            <a:ext cx="5730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UML Diagrams</a:t>
            </a:r>
            <a:endParaRPr sz="3300"/>
          </a:p>
        </p:txBody>
      </p:sp>
      <p:sp>
        <p:nvSpPr>
          <p:cNvPr id="2174" name="Google Shape;2174;p45"/>
          <p:cNvSpPr txBox="1"/>
          <p:nvPr/>
        </p:nvSpPr>
        <p:spPr>
          <a:xfrm>
            <a:off x="633607" y="2171450"/>
            <a:ext cx="1662000" cy="69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ER Diagram</a:t>
            </a:r>
            <a:endParaRPr sz="21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A5F0AC0C-9CC3-B711-7C0C-B8231E602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727" y="734500"/>
            <a:ext cx="6641265" cy="422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46"/>
          <p:cNvSpPr txBox="1">
            <a:spLocks noGrp="1"/>
          </p:cNvSpPr>
          <p:nvPr>
            <p:ph type="title"/>
          </p:nvPr>
        </p:nvSpPr>
        <p:spPr>
          <a:xfrm>
            <a:off x="1630800" y="31600"/>
            <a:ext cx="5730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UML Diagrams</a:t>
            </a:r>
            <a:endParaRPr sz="3300"/>
          </a:p>
        </p:txBody>
      </p:sp>
      <p:sp>
        <p:nvSpPr>
          <p:cNvPr id="2181" name="Google Shape;2181;p46"/>
          <p:cNvSpPr txBox="1"/>
          <p:nvPr/>
        </p:nvSpPr>
        <p:spPr>
          <a:xfrm>
            <a:off x="1630800" y="2403543"/>
            <a:ext cx="1662000" cy="69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Use Case Diagram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E9A7215D-189B-7934-DD8C-EF83189AC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144" y="646724"/>
            <a:ext cx="3926115" cy="44651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47"/>
          <p:cNvSpPr txBox="1">
            <a:spLocks noGrp="1"/>
          </p:cNvSpPr>
          <p:nvPr>
            <p:ph type="title"/>
          </p:nvPr>
        </p:nvSpPr>
        <p:spPr>
          <a:xfrm>
            <a:off x="1707000" y="87225"/>
            <a:ext cx="5730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UML Diagrams</a:t>
            </a:r>
            <a:endParaRPr sz="3300"/>
          </a:p>
        </p:txBody>
      </p:sp>
      <p:sp>
        <p:nvSpPr>
          <p:cNvPr id="2189" name="Google Shape;2189;p47"/>
          <p:cNvSpPr txBox="1"/>
          <p:nvPr/>
        </p:nvSpPr>
        <p:spPr>
          <a:xfrm>
            <a:off x="1277257" y="2425315"/>
            <a:ext cx="1686600" cy="677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Diagram</a:t>
            </a:r>
            <a:endParaRPr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A22C6CCF-92DE-9074-EE7A-3DB6B40AE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543" y="707161"/>
            <a:ext cx="4666343" cy="43491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47"/>
          <p:cNvSpPr txBox="1">
            <a:spLocks noGrp="1"/>
          </p:cNvSpPr>
          <p:nvPr>
            <p:ph type="title"/>
          </p:nvPr>
        </p:nvSpPr>
        <p:spPr>
          <a:xfrm>
            <a:off x="1707000" y="87225"/>
            <a:ext cx="5730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Application Workflow</a:t>
            </a:r>
            <a:endParaRPr sz="3300" dirty="0"/>
          </a:p>
        </p:txBody>
      </p:sp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B17AB106-26D6-D125-C08E-D596EDABF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18" y="805543"/>
            <a:ext cx="7486763" cy="415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53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57"/>
          <p:cNvSpPr txBox="1">
            <a:spLocks noGrp="1"/>
          </p:cNvSpPr>
          <p:nvPr>
            <p:ph type="title"/>
          </p:nvPr>
        </p:nvSpPr>
        <p:spPr>
          <a:xfrm>
            <a:off x="1568850" y="2518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Implementation Details</a:t>
            </a:r>
            <a:endParaRPr sz="3100" dirty="0"/>
          </a:p>
        </p:txBody>
      </p:sp>
      <p:sp>
        <p:nvSpPr>
          <p:cNvPr id="2300" name="Google Shape;2300;p57"/>
          <p:cNvSpPr txBox="1"/>
          <p:nvPr/>
        </p:nvSpPr>
        <p:spPr>
          <a:xfrm>
            <a:off x="4020200" y="1049875"/>
            <a:ext cx="4660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900"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01" name="Google Shape;2301;p57"/>
          <p:cNvSpPr txBox="1"/>
          <p:nvPr/>
        </p:nvSpPr>
        <p:spPr>
          <a:xfrm>
            <a:off x="463650" y="1148624"/>
            <a:ext cx="8216700" cy="368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00"/>
              <a:buFont typeface="Barlow Semi Condensed"/>
              <a:buAutoNum type="arabicPeriod"/>
            </a:pPr>
            <a:endParaRPr lang="en-IN" sz="1900" b="1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492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00"/>
              <a:buFont typeface="Barlow Semi Condensed"/>
              <a:buAutoNum type="arabicPeriod"/>
            </a:pPr>
            <a:endParaRPr lang="en-IN" sz="1900" b="1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07950" lvl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00"/>
            </a:pPr>
            <a:r>
              <a:rPr lang="en-I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Project Management (</a:t>
            </a:r>
            <a:r>
              <a:rPr lang="en-IN" sz="1900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addProject</a:t>
            </a:r>
            <a:r>
              <a:rPr lang="en-I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IN" sz="1900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updateProject</a:t>
            </a:r>
            <a:r>
              <a:rPr lang="en-I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IN" sz="1900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deleteProject</a:t>
            </a:r>
            <a:r>
              <a:rPr lang="en-I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):</a:t>
            </a:r>
            <a:r>
              <a:rPr lang="e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</a:p>
          <a:p>
            <a:pPr marL="107950" lvl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00"/>
            </a:pPr>
            <a:r>
              <a:rPr lang="e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	</a:t>
            </a:r>
            <a:r>
              <a:rPr lang="en-US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These methods handle core business operations related to managing projects within the bug tracking system. </a:t>
            </a:r>
          </a:p>
          <a:p>
            <a:pPr marL="107950" lvl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00"/>
            </a:pPr>
            <a:r>
              <a:rPr lang="en-US" sz="19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addProject</a:t>
            </a:r>
            <a:r>
              <a:rPr lang="en-US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</a:t>
            </a:r>
            <a:r>
              <a:rPr lang="en-US" sz="19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updateProject</a:t>
            </a:r>
            <a:r>
              <a:rPr lang="en-US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methods ensure that the system maintains accurate and up-to-date project data.   </a:t>
            </a:r>
          </a:p>
          <a:p>
            <a:pPr marL="107950" lvl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00"/>
            </a:pPr>
            <a:r>
              <a:rPr lang="en-US" sz="19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deleteProject</a:t>
            </a:r>
            <a:r>
              <a:rPr lang="en-US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is crucial for maintaining data integrity, ensuring that projects can be safely removed while handling cases where the project does not exist, which is managed by throwing a </a:t>
            </a:r>
            <a:r>
              <a:rPr lang="en-US" sz="19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ProjectNotFoundException</a:t>
            </a:r>
            <a:r>
              <a:rPr lang="en-US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107950" lvl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00"/>
            </a:pPr>
            <a:endParaRPr lang="en-US" sz="19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07950" lvl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00"/>
            </a:pPr>
            <a:endParaRPr lang="en-US" sz="19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07950" lvl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00"/>
            </a:pPr>
            <a:endParaRPr sz="19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1072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p35"/>
          <p:cNvGrpSpPr/>
          <p:nvPr/>
        </p:nvGrpSpPr>
        <p:grpSpPr>
          <a:xfrm>
            <a:off x="3732436" y="374516"/>
            <a:ext cx="1679127" cy="1679127"/>
            <a:chOff x="3614228" y="234880"/>
            <a:chExt cx="1915500" cy="1915500"/>
          </a:xfrm>
        </p:grpSpPr>
        <p:sp>
          <p:nvSpPr>
            <p:cNvPr id="2053" name="Google Shape;2053;p35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5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5" name="Google Shape;2055;p35"/>
          <p:cNvGrpSpPr/>
          <p:nvPr/>
        </p:nvGrpSpPr>
        <p:grpSpPr>
          <a:xfrm>
            <a:off x="4276542" y="918774"/>
            <a:ext cx="591455" cy="590639"/>
            <a:chOff x="1190625" y="238125"/>
            <a:chExt cx="5238750" cy="5231525"/>
          </a:xfrm>
        </p:grpSpPr>
        <p:sp>
          <p:nvSpPr>
            <p:cNvPr id="2056" name="Google Shape;2056;p35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057" name="Google Shape;2057;p35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058" name="Google Shape;2058;p35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059" name="Google Shape;2059;p35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060" name="Google Shape;2060;p35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066" name="Google Shape;2066;p35"/>
          <p:cNvSpPr txBox="1">
            <a:spLocks noGrp="1"/>
          </p:cNvSpPr>
          <p:nvPr>
            <p:ph type="title"/>
          </p:nvPr>
        </p:nvSpPr>
        <p:spPr>
          <a:xfrm>
            <a:off x="2167128" y="22494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Problem Statement</a:t>
            </a:r>
            <a:endParaRPr sz="3400"/>
          </a:p>
        </p:txBody>
      </p:sp>
      <p:sp>
        <p:nvSpPr>
          <p:cNvPr id="2067" name="Google Shape;2067;p35"/>
          <p:cNvSpPr txBox="1">
            <a:spLocks noGrp="1"/>
          </p:cNvSpPr>
          <p:nvPr>
            <p:ph type="subTitle" idx="1"/>
          </p:nvPr>
        </p:nvSpPr>
        <p:spPr>
          <a:xfrm>
            <a:off x="1214225" y="2977824"/>
            <a:ext cx="6716100" cy="210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 project is an online bug tracking system for projects. The application allows software testers to report bugs for a project, project managers to view all bugs, assign bugs to developers and developers to update the bug status.</a:t>
            </a:r>
            <a:endParaRPr sz="2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57"/>
          <p:cNvSpPr txBox="1">
            <a:spLocks noGrp="1"/>
          </p:cNvSpPr>
          <p:nvPr>
            <p:ph type="title"/>
          </p:nvPr>
        </p:nvSpPr>
        <p:spPr>
          <a:xfrm>
            <a:off x="1568850" y="2518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Implementation Details</a:t>
            </a:r>
            <a:endParaRPr sz="3100" dirty="0"/>
          </a:p>
        </p:txBody>
      </p:sp>
      <p:sp>
        <p:nvSpPr>
          <p:cNvPr id="2300" name="Google Shape;2300;p57"/>
          <p:cNvSpPr txBox="1"/>
          <p:nvPr/>
        </p:nvSpPr>
        <p:spPr>
          <a:xfrm>
            <a:off x="4020200" y="1049875"/>
            <a:ext cx="4660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900"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01" name="Google Shape;2301;p57"/>
          <p:cNvSpPr txBox="1"/>
          <p:nvPr/>
        </p:nvSpPr>
        <p:spPr>
          <a:xfrm>
            <a:off x="463650" y="1148624"/>
            <a:ext cx="8216700" cy="368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00"/>
              <a:buFont typeface="Barlow Semi Condensed"/>
              <a:buAutoNum type="arabicPeriod"/>
            </a:pPr>
            <a:endParaRPr lang="en-IN" sz="1900" b="1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07950" lvl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00"/>
            </a:pPr>
            <a:r>
              <a:rPr lang="en-I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Bug Management (</a:t>
            </a:r>
            <a:r>
              <a:rPr lang="en-IN" sz="1900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addBug</a:t>
            </a:r>
            <a:r>
              <a:rPr lang="en-I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IN" sz="1900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updateBug</a:t>
            </a:r>
            <a:r>
              <a:rPr lang="en-I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IN" sz="1900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deleteBug</a:t>
            </a:r>
            <a:r>
              <a:rPr lang="en-I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IN" sz="1900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assignBug</a:t>
            </a:r>
            <a:r>
              <a:rPr lang="en-I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):</a:t>
            </a:r>
            <a:r>
              <a:rPr lang="e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	</a:t>
            </a:r>
          </a:p>
          <a:p>
            <a:pPr marL="107950" lvl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00"/>
            </a:pPr>
            <a:r>
              <a:rPr lang="e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	</a:t>
            </a:r>
            <a:r>
              <a:rPr lang="en-US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methods for managing bugs, such as </a:t>
            </a:r>
            <a:r>
              <a:rPr lang="en-US" sz="19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addBug</a:t>
            </a:r>
            <a:r>
              <a:rPr lang="en-US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</a:t>
            </a:r>
            <a:r>
              <a:rPr lang="en-US" sz="19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updateBug</a:t>
            </a:r>
            <a:r>
              <a:rPr lang="en-US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represent essential business logic to maintain a current record of all issues within projects.    </a:t>
            </a:r>
            <a:r>
              <a:rPr lang="en-US" sz="19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assignBug</a:t>
            </a:r>
            <a:r>
              <a:rPr lang="en-US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involves business logic to ensure that the right users (like developers or testers) are assigned to resolve specific bugs, directly impacting workflow and resource management.    </a:t>
            </a:r>
          </a:p>
          <a:p>
            <a:pPr marL="107950" lvl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00"/>
            </a:pPr>
            <a:r>
              <a:rPr lang="en-US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Handling the deletion of bugs with </a:t>
            </a:r>
            <a:r>
              <a:rPr lang="en-US" sz="19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deleteBug</a:t>
            </a:r>
            <a:r>
              <a:rPr lang="en-US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involves validation to ensure the bug exists, throwing a </a:t>
            </a:r>
            <a:r>
              <a:rPr lang="en-US" sz="19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BugNotFoundException</a:t>
            </a:r>
            <a:r>
              <a:rPr lang="en-US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if it does not.</a:t>
            </a:r>
          </a:p>
          <a:p>
            <a:pPr marL="107950" lvl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00"/>
            </a:pPr>
            <a:endParaRPr lang="en-US" sz="19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07950" lvl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00"/>
            </a:pPr>
            <a:endParaRPr sz="19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47294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57"/>
          <p:cNvSpPr txBox="1">
            <a:spLocks noGrp="1"/>
          </p:cNvSpPr>
          <p:nvPr>
            <p:ph type="title"/>
          </p:nvPr>
        </p:nvSpPr>
        <p:spPr>
          <a:xfrm>
            <a:off x="1568850" y="2518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Implementation Details</a:t>
            </a:r>
            <a:endParaRPr sz="3100" dirty="0"/>
          </a:p>
        </p:txBody>
      </p:sp>
      <p:sp>
        <p:nvSpPr>
          <p:cNvPr id="2300" name="Google Shape;2300;p57"/>
          <p:cNvSpPr txBox="1"/>
          <p:nvPr/>
        </p:nvSpPr>
        <p:spPr>
          <a:xfrm>
            <a:off x="4020200" y="1049875"/>
            <a:ext cx="4660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900"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01" name="Google Shape;2301;p57"/>
          <p:cNvSpPr txBox="1"/>
          <p:nvPr/>
        </p:nvSpPr>
        <p:spPr>
          <a:xfrm>
            <a:off x="463650" y="1148624"/>
            <a:ext cx="8542464" cy="368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7950" lvl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00"/>
            </a:pPr>
            <a:r>
              <a:rPr lang="en-I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User Management (</a:t>
            </a:r>
            <a:r>
              <a:rPr lang="en-IN" sz="1900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addUser</a:t>
            </a:r>
            <a:r>
              <a:rPr lang="en-I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IN" sz="1900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updateUser</a:t>
            </a:r>
            <a:r>
              <a:rPr lang="en-I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IN" sz="1900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deleteUser</a:t>
            </a:r>
            <a:r>
              <a:rPr lang="en-I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):</a:t>
            </a:r>
            <a:r>
              <a:rPr lang="e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	</a:t>
            </a:r>
          </a:p>
          <a:p>
            <a:pPr marL="107950" lvl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00"/>
            </a:pPr>
            <a:r>
              <a:rPr lang="e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	</a:t>
            </a:r>
            <a:r>
              <a:rPr lang="en-US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User management methods are central to maintaining a secure and functional system where users (project managers, testers, developers) can perform their roles.    </a:t>
            </a:r>
          </a:p>
          <a:p>
            <a:pPr marL="107950" lvl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00"/>
            </a:pPr>
            <a:r>
              <a:rPr lang="en-US" sz="19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addUser</a:t>
            </a:r>
            <a:r>
              <a:rPr lang="en-US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ensures that new users are only added if they do not already exist, handling conflicts through a </a:t>
            </a:r>
            <a:r>
              <a:rPr lang="en-US" sz="19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UserAlreadyExistsException</a:t>
            </a:r>
            <a:r>
              <a:rPr lang="en-US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    </a:t>
            </a:r>
          </a:p>
          <a:p>
            <a:pPr marL="107950" lvl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00"/>
            </a:pPr>
            <a:r>
              <a:rPr lang="en-US" sz="19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deleteUser</a:t>
            </a:r>
            <a:r>
              <a:rPr lang="en-US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includes logic to ensure that users who are referenced in other parts of the system (like assigned bugs) are handled correctly, preventing potential data corruption or orphaned records by throwing </a:t>
            </a:r>
            <a:r>
              <a:rPr lang="en-US" sz="19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UserNotFoundException</a:t>
            </a:r>
            <a:r>
              <a:rPr lang="en-US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 when necessary.</a:t>
            </a:r>
          </a:p>
          <a:p>
            <a:pPr marL="107950" lvl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00"/>
            </a:pPr>
            <a:endParaRPr sz="19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52046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p67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36"/>
          <p:cNvSpPr txBox="1">
            <a:spLocks noGrp="1"/>
          </p:cNvSpPr>
          <p:nvPr>
            <p:ph type="title"/>
          </p:nvPr>
        </p:nvSpPr>
        <p:spPr>
          <a:xfrm>
            <a:off x="1568850" y="351475"/>
            <a:ext cx="60063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Application Features</a:t>
            </a:r>
            <a:endParaRPr sz="3500" dirty="0"/>
          </a:p>
        </p:txBody>
      </p:sp>
      <p:sp>
        <p:nvSpPr>
          <p:cNvPr id="2073" name="Google Shape;2073;p36"/>
          <p:cNvSpPr txBox="1">
            <a:spLocks noGrp="1"/>
          </p:cNvSpPr>
          <p:nvPr>
            <p:ph type="subTitle" idx="5"/>
          </p:nvPr>
        </p:nvSpPr>
        <p:spPr>
          <a:xfrm>
            <a:off x="557549" y="1247875"/>
            <a:ext cx="8760621" cy="3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300"/>
              <a:buFont typeface="Barlow Semi Condensed"/>
              <a:buChar char="●"/>
            </a:pPr>
            <a:r>
              <a:rPr lang="en-IN" sz="2300" b="1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Project Management</a:t>
            </a:r>
            <a:r>
              <a:rPr lang="en" sz="23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</a:p>
          <a:p>
            <a:pPr marL="82550" lvl="8">
              <a:lnSpc>
                <a:spcPct val="115000"/>
              </a:lnSpc>
              <a:buClr>
                <a:srgbClr val="073763"/>
              </a:buClr>
              <a:buSzPts val="2300"/>
            </a:pPr>
            <a:r>
              <a:rPr lang="en-US" sz="18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Create New Projects:       Project Managers can create and manage projects with</a:t>
            </a:r>
          </a:p>
          <a:p>
            <a:pPr marL="82550" lvl="8">
              <a:lnSpc>
                <a:spcPct val="115000"/>
              </a:lnSpc>
              <a:buClr>
                <a:srgbClr val="073763"/>
              </a:buClr>
              <a:buSzPts val="2300"/>
            </a:pPr>
            <a:r>
              <a:rPr lang="en-US" sz="18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		                  automatic unique ID generation.</a:t>
            </a:r>
          </a:p>
          <a:p>
            <a:pPr marL="82550" lvl="4">
              <a:lnSpc>
                <a:spcPct val="115000"/>
              </a:lnSpc>
              <a:buClr>
                <a:srgbClr val="073763"/>
              </a:buClr>
              <a:buSzPts val="2300"/>
            </a:pPr>
            <a:r>
              <a:rPr lang="en-US" sz="18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Team Assignment:            Project Managers can assign team members to projects,</a:t>
            </a:r>
          </a:p>
          <a:p>
            <a:pPr marL="82550" lvl="4">
              <a:lnSpc>
                <a:spcPct val="115000"/>
              </a:lnSpc>
              <a:buClr>
                <a:srgbClr val="073763"/>
              </a:buClr>
              <a:buSzPts val="2300"/>
            </a:pPr>
            <a:r>
              <a:rPr lang="en-US" sz="18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           	                  with constraints on how many projects a user can be assigned.</a:t>
            </a:r>
          </a:p>
          <a:p>
            <a:pPr marL="82550" lvl="4">
              <a:lnSpc>
                <a:spcPct val="115000"/>
              </a:lnSpc>
              <a:buClr>
                <a:srgbClr val="073763"/>
              </a:buClr>
              <a:buSzPts val="2300"/>
            </a:pPr>
            <a:r>
              <a:rPr lang="en-US" sz="18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 Project Overview:             Detailed view of project information, including project</a:t>
            </a:r>
          </a:p>
          <a:p>
            <a:pPr marL="82550" lvl="4">
              <a:lnSpc>
                <a:spcPct val="115000"/>
              </a:lnSpc>
              <a:buClr>
                <a:srgbClr val="073763"/>
              </a:buClr>
              <a:buSzPts val="2300"/>
            </a:pPr>
            <a:r>
              <a:rPr lang="en-US" sz="18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                                                name, start date, status, and assigned team members.</a:t>
            </a:r>
          </a:p>
          <a:p>
            <a:pPr marL="82550" lvl="4">
              <a:lnSpc>
                <a:spcPct val="115000"/>
              </a:lnSpc>
              <a:buClr>
                <a:srgbClr val="073763"/>
              </a:buClr>
              <a:buSzPts val="2300"/>
            </a:pPr>
            <a:r>
              <a:rPr lang="en-US" sz="18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 Project Status Tracking: Projects can have statuses like "In Progress", “Closed” </a:t>
            </a:r>
          </a:p>
          <a:p>
            <a:pPr marL="82550" lvl="4">
              <a:lnSpc>
                <a:spcPct val="115000"/>
              </a:lnSpc>
              <a:buClr>
                <a:srgbClr val="073763"/>
              </a:buClr>
              <a:buSzPts val="2300"/>
            </a:pPr>
            <a:r>
              <a:rPr lang="en-US" sz="18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                                                and “Open" helps to monitor project progress.</a:t>
            </a:r>
            <a:endParaRPr lang="en-US" sz="2300" dirty="0">
              <a:solidFill>
                <a:srgbClr val="07376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82550" lvl="8">
              <a:lnSpc>
                <a:spcPct val="115000"/>
              </a:lnSpc>
              <a:buClr>
                <a:srgbClr val="073763"/>
              </a:buClr>
              <a:buSzPts val="2300"/>
            </a:pPr>
            <a:endParaRPr lang="en-US" sz="2300" dirty="0">
              <a:solidFill>
                <a:srgbClr val="07376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36"/>
          <p:cNvSpPr txBox="1">
            <a:spLocks noGrp="1"/>
          </p:cNvSpPr>
          <p:nvPr>
            <p:ph type="title"/>
          </p:nvPr>
        </p:nvSpPr>
        <p:spPr>
          <a:xfrm>
            <a:off x="1568850" y="351475"/>
            <a:ext cx="60063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Application Features</a:t>
            </a:r>
            <a:endParaRPr sz="3500" dirty="0"/>
          </a:p>
        </p:txBody>
      </p:sp>
      <p:sp>
        <p:nvSpPr>
          <p:cNvPr id="2073" name="Google Shape;2073;p36"/>
          <p:cNvSpPr txBox="1">
            <a:spLocks noGrp="1"/>
          </p:cNvSpPr>
          <p:nvPr>
            <p:ph type="subTitle" idx="5"/>
          </p:nvPr>
        </p:nvSpPr>
        <p:spPr>
          <a:xfrm>
            <a:off x="557549" y="1247875"/>
            <a:ext cx="8760621" cy="3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300"/>
              <a:buFont typeface="Barlow Semi Condensed"/>
              <a:buChar char="●"/>
            </a:pPr>
            <a:r>
              <a:rPr lang="en-IN" sz="2300" b="1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Bug Reporting &amp; Management</a:t>
            </a:r>
            <a:r>
              <a:rPr lang="en" sz="23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</a:p>
          <a:p>
            <a:pPr marL="82550" lvl="8">
              <a:lnSpc>
                <a:spcPct val="115000"/>
              </a:lnSpc>
              <a:buClr>
                <a:srgbClr val="073763"/>
              </a:buClr>
              <a:buSzPts val="2300"/>
            </a:pPr>
            <a:r>
              <a:rPr lang="en-US" sz="18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Bug Reporting:            Testers can report bugs against projects they are assigned to,</a:t>
            </a:r>
          </a:p>
          <a:p>
            <a:pPr marL="82550" lvl="8">
              <a:lnSpc>
                <a:spcPct val="115000"/>
              </a:lnSpc>
              <a:buClr>
                <a:srgbClr val="073763"/>
              </a:buClr>
              <a:buSzPts val="2300"/>
            </a:pPr>
            <a:r>
              <a:rPr lang="en-US" sz="18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                                         capturing critical details like severity, title, and description.</a:t>
            </a:r>
          </a:p>
          <a:p>
            <a:pPr marL="82550" lvl="4">
              <a:lnSpc>
                <a:spcPct val="115000"/>
              </a:lnSpc>
              <a:buClr>
                <a:srgbClr val="073763"/>
              </a:buClr>
              <a:buSzPts val="2300"/>
            </a:pPr>
            <a:r>
              <a:rPr lang="en-US" sz="18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Bug Assignment:         Project Managers can assign reported bugs to developers for</a:t>
            </a:r>
          </a:p>
          <a:p>
            <a:pPr marL="82550" lvl="4">
              <a:lnSpc>
                <a:spcPct val="115000"/>
              </a:lnSpc>
              <a:buClr>
                <a:srgbClr val="073763"/>
              </a:buClr>
              <a:buSzPts val="2300"/>
            </a:pPr>
            <a:r>
              <a:rPr lang="en-US" sz="18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                                         resolution.</a:t>
            </a:r>
          </a:p>
          <a:p>
            <a:pPr marL="82550" lvl="4">
              <a:lnSpc>
                <a:spcPct val="115000"/>
              </a:lnSpc>
              <a:buClr>
                <a:srgbClr val="073763"/>
              </a:buClr>
              <a:buSzPts val="2300"/>
            </a:pPr>
            <a:r>
              <a:rPr lang="en-US" sz="18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Bug Status Tracking: Track the lifecycle of a bug from "Open" to "Closed," with updates </a:t>
            </a:r>
          </a:p>
          <a:p>
            <a:pPr marL="82550" lvl="4">
              <a:lnSpc>
                <a:spcPct val="115000"/>
              </a:lnSpc>
              <a:buClr>
                <a:srgbClr val="073763"/>
              </a:buClr>
              <a:buSzPts val="2300"/>
            </a:pPr>
            <a:r>
              <a:rPr lang="en-US" sz="18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                                         as developers work on resolving issues.</a:t>
            </a:r>
          </a:p>
          <a:p>
            <a:pPr marL="82550" lvl="4">
              <a:lnSpc>
                <a:spcPct val="115000"/>
              </a:lnSpc>
              <a:buClr>
                <a:srgbClr val="073763"/>
              </a:buClr>
              <a:buSzPts val="2300"/>
            </a:pPr>
            <a:r>
              <a:rPr lang="en-US" sz="18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Severity Levels:          Bugs can be categorized by severity (Low, Medium, High, Critical), 			           impacting their priority and resolution timelines.</a:t>
            </a:r>
            <a:endParaRPr lang="en-US" sz="2300" dirty="0">
              <a:solidFill>
                <a:srgbClr val="07376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1808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36"/>
          <p:cNvSpPr txBox="1">
            <a:spLocks noGrp="1"/>
          </p:cNvSpPr>
          <p:nvPr>
            <p:ph type="title"/>
          </p:nvPr>
        </p:nvSpPr>
        <p:spPr>
          <a:xfrm>
            <a:off x="1568850" y="351475"/>
            <a:ext cx="60063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Application Features</a:t>
            </a:r>
            <a:endParaRPr sz="3500" dirty="0"/>
          </a:p>
        </p:txBody>
      </p:sp>
      <p:sp>
        <p:nvSpPr>
          <p:cNvPr id="2073" name="Google Shape;2073;p36"/>
          <p:cNvSpPr txBox="1">
            <a:spLocks noGrp="1"/>
          </p:cNvSpPr>
          <p:nvPr>
            <p:ph type="subTitle" idx="5"/>
          </p:nvPr>
        </p:nvSpPr>
        <p:spPr>
          <a:xfrm>
            <a:off x="557549" y="1247875"/>
            <a:ext cx="8760621" cy="3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300"/>
              <a:buFont typeface="Barlow Semi Condensed"/>
              <a:buChar char="●"/>
            </a:pPr>
            <a:r>
              <a:rPr lang="en-IN" sz="2300" b="1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Dashboard &amp; User Interface</a:t>
            </a:r>
            <a:r>
              <a:rPr lang="en" sz="23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</a:p>
          <a:p>
            <a:pPr marL="82550" lvl="8">
              <a:lnSpc>
                <a:spcPct val="115000"/>
              </a:lnSpc>
              <a:buClr>
                <a:srgbClr val="073763"/>
              </a:buClr>
              <a:buSzPts val="2300"/>
            </a:pPr>
            <a:r>
              <a:rPr lang="en-US" sz="18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Personalized Dashboards:     Separate dashboards for Project Managers, Developers, and</a:t>
            </a:r>
          </a:p>
          <a:p>
            <a:pPr marL="82550" lvl="8">
              <a:lnSpc>
                <a:spcPct val="115000"/>
              </a:lnSpc>
              <a:buClr>
                <a:srgbClr val="073763"/>
              </a:buClr>
              <a:buSzPts val="2300"/>
            </a:pPr>
            <a:r>
              <a:rPr lang="en-US" sz="18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                                                       Testers with relevant project and bug information.</a:t>
            </a:r>
          </a:p>
          <a:p>
            <a:pPr marL="82550" lvl="8">
              <a:lnSpc>
                <a:spcPct val="115000"/>
              </a:lnSpc>
              <a:buClr>
                <a:srgbClr val="073763"/>
              </a:buClr>
              <a:buSzPts val="2300"/>
            </a:pPr>
            <a:r>
              <a:rPr lang="en-US" sz="18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Project Manager Dashboard: Overview of all managed projects, team members, and bug</a:t>
            </a:r>
          </a:p>
          <a:p>
            <a:pPr marL="82550" lvl="8">
              <a:lnSpc>
                <a:spcPct val="115000"/>
              </a:lnSpc>
              <a:buClr>
                <a:srgbClr val="073763"/>
              </a:buClr>
              <a:buSzPts val="2300"/>
            </a:pPr>
            <a:r>
              <a:rPr lang="en-US" sz="18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                                                       status with options to create new projects.</a:t>
            </a:r>
          </a:p>
          <a:p>
            <a:pPr marL="82550" lvl="8">
              <a:lnSpc>
                <a:spcPct val="115000"/>
              </a:lnSpc>
              <a:buClr>
                <a:srgbClr val="073763"/>
              </a:buClr>
              <a:buSzPts val="2300"/>
            </a:pPr>
            <a:r>
              <a:rPr lang="en-US" sz="18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Tester Dashboard:                   Display of assigned projects and bugs reported by the tester,                 			     with the ability to report new bugs.</a:t>
            </a:r>
          </a:p>
          <a:p>
            <a:pPr marL="82550" lvl="8">
              <a:lnSpc>
                <a:spcPct val="115000"/>
              </a:lnSpc>
              <a:buClr>
                <a:srgbClr val="073763"/>
              </a:buClr>
              <a:buSzPts val="2300"/>
            </a:pPr>
            <a:r>
              <a:rPr lang="en-US" sz="1800" dirty="0">
                <a:solidFill>
                  <a:srgbClr val="0737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    Developer Dashboard: 	     Display of assigned projects and bugs, with the ability to mark                 			     bugs as resolved or closed.</a:t>
            </a:r>
            <a:endParaRPr lang="en-US" sz="2300" dirty="0">
              <a:solidFill>
                <a:srgbClr val="07376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0030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57"/>
          <p:cNvSpPr txBox="1">
            <a:spLocks noGrp="1"/>
          </p:cNvSpPr>
          <p:nvPr>
            <p:ph type="title"/>
          </p:nvPr>
        </p:nvSpPr>
        <p:spPr>
          <a:xfrm>
            <a:off x="1568850" y="2518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Frontend Website Components</a:t>
            </a:r>
            <a:endParaRPr sz="3100"/>
          </a:p>
        </p:txBody>
      </p:sp>
      <p:sp>
        <p:nvSpPr>
          <p:cNvPr id="2300" name="Google Shape;2300;p57"/>
          <p:cNvSpPr txBox="1"/>
          <p:nvPr/>
        </p:nvSpPr>
        <p:spPr>
          <a:xfrm>
            <a:off x="4020200" y="1049875"/>
            <a:ext cx="4660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900"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01" name="Google Shape;2301;p57"/>
          <p:cNvSpPr txBox="1"/>
          <p:nvPr/>
        </p:nvSpPr>
        <p:spPr>
          <a:xfrm>
            <a:off x="463650" y="1148624"/>
            <a:ext cx="8216700" cy="368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900"/>
              <a:buFont typeface="Barlow Semi Condensed"/>
              <a:buAutoNum type="arabicPeriod"/>
            </a:pPr>
            <a:r>
              <a:rPr lang="e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Login/ Signup Page - </a:t>
            </a:r>
            <a:r>
              <a:rPr lang="en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Registration for new users, or log into existing account for existing users</a:t>
            </a:r>
            <a:endParaRPr sz="19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rlow Semi Condensed"/>
              <a:buAutoNum type="arabicPeriod"/>
            </a:pPr>
            <a:r>
              <a:rPr lang="e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Bug Tracking Page – </a:t>
            </a:r>
            <a:r>
              <a:rPr lang="en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Create a new project, display a list of all projects and their details, Raise a new bug, Role-based (Project Manager, Developer, Tester) page layouts</a:t>
            </a:r>
            <a:endParaRPr sz="19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rlow Semi Condensed"/>
              <a:buAutoNum type="arabicPeriod"/>
            </a:pPr>
            <a:r>
              <a:rPr lang="e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New Project Form -  </a:t>
            </a:r>
            <a:r>
              <a:rPr lang="en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Create a new project having a Project name, Start Date at least 2 days later than the current date, Project status as “In Progress”, Developers assignment, etc.</a:t>
            </a:r>
            <a:endParaRPr sz="19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rlow Semi Condensed"/>
              <a:buAutoNum type="arabicPeriod"/>
            </a:pPr>
            <a:r>
              <a:rPr lang="en-I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R</a:t>
            </a:r>
            <a:r>
              <a:rPr lang="en" sz="1900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eport New Bug Form – </a:t>
            </a:r>
            <a:r>
              <a:rPr lang="en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Report a new bug </a:t>
            </a:r>
            <a:r>
              <a:rPr lang="en-US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with a project name, description, severity level, title</a:t>
            </a:r>
            <a:r>
              <a:rPr lang="en" sz="19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etc. </a:t>
            </a:r>
            <a:endParaRPr sz="19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57"/>
          <p:cNvSpPr txBox="1">
            <a:spLocks noGrp="1"/>
          </p:cNvSpPr>
          <p:nvPr>
            <p:ph type="title"/>
          </p:nvPr>
        </p:nvSpPr>
        <p:spPr>
          <a:xfrm>
            <a:off x="1568850" y="121221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UI Snapshots</a:t>
            </a:r>
            <a:endParaRPr sz="3100" dirty="0"/>
          </a:p>
        </p:txBody>
      </p:sp>
      <p:pic>
        <p:nvPicPr>
          <p:cNvPr id="3" name="Picture 2" descr="A screenshot of a login form&#10;&#10;Description automatically generated">
            <a:extLst>
              <a:ext uri="{FF2B5EF4-FFF2-40B4-BE49-F238E27FC236}">
                <a16:creationId xmlns:a16="http://schemas.microsoft.com/office/drawing/2014/main" id="{4E0A317E-E6C5-F552-4E51-2F4883D56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14" y="847650"/>
            <a:ext cx="7492387" cy="4254625"/>
          </a:xfrm>
          <a:prstGeom prst="rect">
            <a:avLst/>
          </a:prstGeom>
        </p:spPr>
      </p:pic>
      <p:sp>
        <p:nvSpPr>
          <p:cNvPr id="6" name="Google Shape;2299;p57">
            <a:extLst>
              <a:ext uri="{FF2B5EF4-FFF2-40B4-BE49-F238E27FC236}">
                <a16:creationId xmlns:a16="http://schemas.microsoft.com/office/drawing/2014/main" id="{B63557FC-C50C-773D-BFA1-D9A7365B2F52}"/>
              </a:ext>
            </a:extLst>
          </p:cNvPr>
          <p:cNvSpPr txBox="1">
            <a:spLocks/>
          </p:cNvSpPr>
          <p:nvPr/>
        </p:nvSpPr>
        <p:spPr>
          <a:xfrm>
            <a:off x="7409542" y="2328362"/>
            <a:ext cx="1952171" cy="1089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IN" sz="3100" dirty="0"/>
              <a:t>Sign in Page</a:t>
            </a:r>
          </a:p>
        </p:txBody>
      </p:sp>
    </p:spTree>
    <p:extLst>
      <p:ext uri="{BB962C8B-B14F-4D97-AF65-F5344CB8AC3E}">
        <p14:creationId xmlns:p14="http://schemas.microsoft.com/office/powerpoint/2010/main" val="301984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57"/>
          <p:cNvSpPr txBox="1">
            <a:spLocks noGrp="1"/>
          </p:cNvSpPr>
          <p:nvPr>
            <p:ph type="title"/>
          </p:nvPr>
        </p:nvSpPr>
        <p:spPr>
          <a:xfrm>
            <a:off x="1568850" y="121221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UI Snapshots</a:t>
            </a:r>
            <a:endParaRPr sz="3100" dirty="0"/>
          </a:p>
        </p:txBody>
      </p:sp>
      <p:sp>
        <p:nvSpPr>
          <p:cNvPr id="6" name="Google Shape;2299;p57">
            <a:extLst>
              <a:ext uri="{FF2B5EF4-FFF2-40B4-BE49-F238E27FC236}">
                <a16:creationId xmlns:a16="http://schemas.microsoft.com/office/drawing/2014/main" id="{B63557FC-C50C-773D-BFA1-D9A7365B2F52}"/>
              </a:ext>
            </a:extLst>
          </p:cNvPr>
          <p:cNvSpPr txBox="1">
            <a:spLocks/>
          </p:cNvSpPr>
          <p:nvPr/>
        </p:nvSpPr>
        <p:spPr>
          <a:xfrm>
            <a:off x="-101601" y="2237332"/>
            <a:ext cx="1952171" cy="1089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IN" sz="3100" dirty="0"/>
              <a:t>Sign up Page</a:t>
            </a:r>
          </a:p>
        </p:txBody>
      </p:sp>
      <p:pic>
        <p:nvPicPr>
          <p:cNvPr id="4" name="Picture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CF289456-DE8A-B7B6-064E-3DBED3F7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18" y="916144"/>
            <a:ext cx="7338126" cy="413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0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57"/>
          <p:cNvSpPr txBox="1">
            <a:spLocks noGrp="1"/>
          </p:cNvSpPr>
          <p:nvPr>
            <p:ph type="title"/>
          </p:nvPr>
        </p:nvSpPr>
        <p:spPr>
          <a:xfrm>
            <a:off x="1568850" y="121221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UI Snapshots</a:t>
            </a:r>
            <a:endParaRPr sz="3100" dirty="0"/>
          </a:p>
        </p:txBody>
      </p:sp>
      <p:sp>
        <p:nvSpPr>
          <p:cNvPr id="6" name="Google Shape;2299;p57">
            <a:extLst>
              <a:ext uri="{FF2B5EF4-FFF2-40B4-BE49-F238E27FC236}">
                <a16:creationId xmlns:a16="http://schemas.microsoft.com/office/drawing/2014/main" id="{B63557FC-C50C-773D-BFA1-D9A7365B2F52}"/>
              </a:ext>
            </a:extLst>
          </p:cNvPr>
          <p:cNvSpPr txBox="1">
            <a:spLocks/>
          </p:cNvSpPr>
          <p:nvPr/>
        </p:nvSpPr>
        <p:spPr>
          <a:xfrm>
            <a:off x="7575150" y="2187774"/>
            <a:ext cx="1786563" cy="151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IN" sz="3100" dirty="0"/>
              <a:t>Bug Tracking Page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A2B76C4-F308-A658-D199-B9FFB4915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9" y="928681"/>
            <a:ext cx="7649094" cy="409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7376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902</Words>
  <Application>Microsoft Office PowerPoint</Application>
  <PresentationFormat>On-screen Show (16:9)</PresentationFormat>
  <Paragraphs>92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Barlow Semi Condensed Medium</vt:lpstr>
      <vt:lpstr>Roboto Condensed Light</vt:lpstr>
      <vt:lpstr>Arial</vt:lpstr>
      <vt:lpstr>Barlow Semi Condensed</vt:lpstr>
      <vt:lpstr>Fjalla One</vt:lpstr>
      <vt:lpstr>Technology Consulting by Slidesgo</vt:lpstr>
      <vt:lpstr>Bug Tracking System</vt:lpstr>
      <vt:lpstr>Problem Statement</vt:lpstr>
      <vt:lpstr>Application Features</vt:lpstr>
      <vt:lpstr>Application Features</vt:lpstr>
      <vt:lpstr>Application Features</vt:lpstr>
      <vt:lpstr>Frontend Website Components</vt:lpstr>
      <vt:lpstr>UI Snapshots</vt:lpstr>
      <vt:lpstr>UI Snapshots</vt:lpstr>
      <vt:lpstr>UI Snapshots</vt:lpstr>
      <vt:lpstr>UI Snapshots</vt:lpstr>
      <vt:lpstr>UI Snapshots</vt:lpstr>
      <vt:lpstr>UI Snapshots</vt:lpstr>
      <vt:lpstr>UI Snapshots</vt:lpstr>
      <vt:lpstr>UML Diagrams</vt:lpstr>
      <vt:lpstr>UML Diagrams</vt:lpstr>
      <vt:lpstr>UML Diagrams</vt:lpstr>
      <vt:lpstr>UML Diagrams</vt:lpstr>
      <vt:lpstr>Application Workflow</vt:lpstr>
      <vt:lpstr>Implementation Details</vt:lpstr>
      <vt:lpstr>Implementation Details</vt:lpstr>
      <vt:lpstr>Implementation Details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Automation for Text Content FAQs Generation</dc:title>
  <dc:creator>hp</dc:creator>
  <cp:lastModifiedBy>Gautam Khaire</cp:lastModifiedBy>
  <cp:revision>11</cp:revision>
  <dcterms:modified xsi:type="dcterms:W3CDTF">2024-08-25T10:28:31Z</dcterms:modified>
</cp:coreProperties>
</file>