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0" r:id="rId3"/>
    <p:sldId id="261" r:id="rId4"/>
    <p:sldId id="262" r:id="rId5"/>
    <p:sldId id="257" r:id="rId6"/>
    <p:sldId id="258" r:id="rId7"/>
    <p:sldId id="266" r:id="rId8"/>
    <p:sldId id="263" r:id="rId9"/>
    <p:sldId id="26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autoAdjust="0"/>
    <p:restoredTop sz="77347" autoAdjust="0"/>
  </p:normalViewPr>
  <p:slideViewPr>
    <p:cSldViewPr snapToGrid="0" snapToObjects="1">
      <p:cViewPr>
        <p:scale>
          <a:sx n="136" d="100"/>
          <a:sy n="136" d="100"/>
        </p:scale>
        <p:origin x="1496" y="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524F17-1E5D-8F46-936C-BCA9F881C0F5}" type="doc">
      <dgm:prSet loTypeId="urn:microsoft.com/office/officeart/2005/8/layout/process2" loCatId="" qsTypeId="urn:microsoft.com/office/officeart/2005/8/quickstyle/simple1" qsCatId="simple" csTypeId="urn:microsoft.com/office/officeart/2005/8/colors/accent1_2" csCatId="accent1" phldr="1"/>
      <dgm:spPr/>
    </dgm:pt>
    <dgm:pt modelId="{0CA49107-45BF-8446-83FF-89ACD1EC5C3B}">
      <dgm:prSet phldrT="[Text]"/>
      <dgm:spPr/>
      <dgm:t>
        <a:bodyPr/>
        <a:lstStyle/>
        <a:p>
          <a:r>
            <a:rPr lang="en-US" dirty="0"/>
            <a:t>Run DESEQ</a:t>
          </a:r>
        </a:p>
      </dgm:t>
    </dgm:pt>
    <dgm:pt modelId="{4714C7C2-E832-3645-A638-05996FF3D05C}" type="parTrans" cxnId="{B99821B2-C2CC-5847-8225-A9B100F37230}">
      <dgm:prSet/>
      <dgm:spPr/>
      <dgm:t>
        <a:bodyPr/>
        <a:lstStyle/>
        <a:p>
          <a:endParaRPr lang="en-US"/>
        </a:p>
      </dgm:t>
    </dgm:pt>
    <dgm:pt modelId="{E0C20E28-31C8-954C-AA27-E1F99C7B337B}" type="sibTrans" cxnId="{B99821B2-C2CC-5847-8225-A9B100F37230}">
      <dgm:prSet/>
      <dgm:spPr/>
      <dgm:t>
        <a:bodyPr/>
        <a:lstStyle/>
        <a:p>
          <a:endParaRPr lang="en-US"/>
        </a:p>
      </dgm:t>
    </dgm:pt>
    <dgm:pt modelId="{DD41FC98-6302-504F-9AEB-2DDC51A4243C}">
      <dgm:prSet phldrT="[Text]"/>
      <dgm:spPr/>
      <dgm:t>
        <a:bodyPr/>
        <a:lstStyle/>
        <a:p>
          <a:r>
            <a:rPr lang="en-US" dirty="0"/>
            <a:t>Filter for High expression</a:t>
          </a:r>
        </a:p>
      </dgm:t>
    </dgm:pt>
    <dgm:pt modelId="{29D832B7-F7A9-6F41-A61C-F44E5EF102CE}" type="parTrans" cxnId="{40B97AA4-267E-B446-B9E7-AEFC73848908}">
      <dgm:prSet/>
      <dgm:spPr/>
      <dgm:t>
        <a:bodyPr/>
        <a:lstStyle/>
        <a:p>
          <a:endParaRPr lang="en-US"/>
        </a:p>
      </dgm:t>
    </dgm:pt>
    <dgm:pt modelId="{90225BCF-D4B5-6642-9BA5-4BEB5ED9C620}" type="sibTrans" cxnId="{40B97AA4-267E-B446-B9E7-AEFC73848908}">
      <dgm:prSet/>
      <dgm:spPr/>
      <dgm:t>
        <a:bodyPr/>
        <a:lstStyle/>
        <a:p>
          <a:endParaRPr lang="en-US"/>
        </a:p>
      </dgm:t>
    </dgm:pt>
    <dgm:pt modelId="{CDD4F70B-07DF-9942-88B7-E7806352BE85}">
      <dgm:prSet phldrT="[Text]"/>
      <dgm:spPr/>
      <dgm:t>
        <a:bodyPr/>
        <a:lstStyle/>
        <a:p>
          <a:r>
            <a:rPr lang="en-US" dirty="0"/>
            <a:t>Run GSEA</a:t>
          </a:r>
        </a:p>
      </dgm:t>
    </dgm:pt>
    <dgm:pt modelId="{5A47530E-3A38-A848-B914-85FD2C01CDE3}" type="parTrans" cxnId="{0CF6B70A-87C2-B44F-ACAA-58D9EB4D47B4}">
      <dgm:prSet/>
      <dgm:spPr/>
      <dgm:t>
        <a:bodyPr/>
        <a:lstStyle/>
        <a:p>
          <a:endParaRPr lang="en-US"/>
        </a:p>
      </dgm:t>
    </dgm:pt>
    <dgm:pt modelId="{BEA51586-A670-9D4E-9D6A-17D4B9D416BD}" type="sibTrans" cxnId="{0CF6B70A-87C2-B44F-ACAA-58D9EB4D47B4}">
      <dgm:prSet/>
      <dgm:spPr/>
      <dgm:t>
        <a:bodyPr/>
        <a:lstStyle/>
        <a:p>
          <a:endParaRPr lang="en-US"/>
        </a:p>
      </dgm:t>
    </dgm:pt>
    <dgm:pt modelId="{B515FCD2-9F7C-8040-AE58-14A5C0751B4B}" type="pres">
      <dgm:prSet presAssocID="{19524F17-1E5D-8F46-936C-BCA9F881C0F5}" presName="linearFlow" presStyleCnt="0">
        <dgm:presLayoutVars>
          <dgm:resizeHandles val="exact"/>
        </dgm:presLayoutVars>
      </dgm:prSet>
      <dgm:spPr/>
    </dgm:pt>
    <dgm:pt modelId="{0075A511-F359-5D46-81E3-127F6A682A89}" type="pres">
      <dgm:prSet presAssocID="{0CA49107-45BF-8446-83FF-89ACD1EC5C3B}" presName="node" presStyleLbl="node1" presStyleIdx="0" presStyleCnt="3">
        <dgm:presLayoutVars>
          <dgm:bulletEnabled val="1"/>
        </dgm:presLayoutVars>
      </dgm:prSet>
      <dgm:spPr/>
    </dgm:pt>
    <dgm:pt modelId="{2CEE59C5-C082-9941-BB99-45E4594E00F2}" type="pres">
      <dgm:prSet presAssocID="{E0C20E28-31C8-954C-AA27-E1F99C7B337B}" presName="sibTrans" presStyleLbl="sibTrans2D1" presStyleIdx="0" presStyleCnt="2"/>
      <dgm:spPr/>
    </dgm:pt>
    <dgm:pt modelId="{38095EB6-5B16-974C-B832-23617FE5ECEC}" type="pres">
      <dgm:prSet presAssocID="{E0C20E28-31C8-954C-AA27-E1F99C7B337B}" presName="connectorText" presStyleLbl="sibTrans2D1" presStyleIdx="0" presStyleCnt="2"/>
      <dgm:spPr/>
    </dgm:pt>
    <dgm:pt modelId="{F9A5C12A-8F84-2044-981A-41694FC0CD98}" type="pres">
      <dgm:prSet presAssocID="{DD41FC98-6302-504F-9AEB-2DDC51A4243C}" presName="node" presStyleLbl="node1" presStyleIdx="1" presStyleCnt="3">
        <dgm:presLayoutVars>
          <dgm:bulletEnabled val="1"/>
        </dgm:presLayoutVars>
      </dgm:prSet>
      <dgm:spPr/>
    </dgm:pt>
    <dgm:pt modelId="{F4EBF150-4B1C-A441-820F-082841EBE8D4}" type="pres">
      <dgm:prSet presAssocID="{90225BCF-D4B5-6642-9BA5-4BEB5ED9C620}" presName="sibTrans" presStyleLbl="sibTrans2D1" presStyleIdx="1" presStyleCnt="2"/>
      <dgm:spPr/>
    </dgm:pt>
    <dgm:pt modelId="{FF949F66-2B64-424B-839A-04FB2D5D1B1E}" type="pres">
      <dgm:prSet presAssocID="{90225BCF-D4B5-6642-9BA5-4BEB5ED9C620}" presName="connectorText" presStyleLbl="sibTrans2D1" presStyleIdx="1" presStyleCnt="2"/>
      <dgm:spPr/>
    </dgm:pt>
    <dgm:pt modelId="{A9B89F22-7BEF-5A48-BFBE-05EB02B00B0E}" type="pres">
      <dgm:prSet presAssocID="{CDD4F70B-07DF-9942-88B7-E7806352BE85}" presName="node" presStyleLbl="node1" presStyleIdx="2" presStyleCnt="3">
        <dgm:presLayoutVars>
          <dgm:bulletEnabled val="1"/>
        </dgm:presLayoutVars>
      </dgm:prSet>
      <dgm:spPr/>
    </dgm:pt>
  </dgm:ptLst>
  <dgm:cxnLst>
    <dgm:cxn modelId="{0CF6B70A-87C2-B44F-ACAA-58D9EB4D47B4}" srcId="{19524F17-1E5D-8F46-936C-BCA9F881C0F5}" destId="{CDD4F70B-07DF-9942-88B7-E7806352BE85}" srcOrd="2" destOrd="0" parTransId="{5A47530E-3A38-A848-B914-85FD2C01CDE3}" sibTransId="{BEA51586-A670-9D4E-9D6A-17D4B9D416BD}"/>
    <dgm:cxn modelId="{D3600645-A76E-434D-A2FC-EB00ABAA8852}" type="presOf" srcId="{90225BCF-D4B5-6642-9BA5-4BEB5ED9C620}" destId="{F4EBF150-4B1C-A441-820F-082841EBE8D4}" srcOrd="0" destOrd="0" presId="urn:microsoft.com/office/officeart/2005/8/layout/process2"/>
    <dgm:cxn modelId="{11357F55-F497-C944-9ED3-4A04580DC718}" type="presOf" srcId="{E0C20E28-31C8-954C-AA27-E1F99C7B337B}" destId="{2CEE59C5-C082-9941-BB99-45E4594E00F2}" srcOrd="0" destOrd="0" presId="urn:microsoft.com/office/officeart/2005/8/layout/process2"/>
    <dgm:cxn modelId="{93B9B96A-ECDD-2A46-96E0-D52B8BFEC4C0}" type="presOf" srcId="{90225BCF-D4B5-6642-9BA5-4BEB5ED9C620}" destId="{FF949F66-2B64-424B-839A-04FB2D5D1B1E}" srcOrd="1" destOrd="0" presId="urn:microsoft.com/office/officeart/2005/8/layout/process2"/>
    <dgm:cxn modelId="{AB49A873-71D0-4E41-907A-18F5879F02A8}" type="presOf" srcId="{19524F17-1E5D-8F46-936C-BCA9F881C0F5}" destId="{B515FCD2-9F7C-8040-AE58-14A5C0751B4B}" srcOrd="0" destOrd="0" presId="urn:microsoft.com/office/officeart/2005/8/layout/process2"/>
    <dgm:cxn modelId="{239DAE94-3E30-964C-8BA4-A7F4CCA3B72E}" type="presOf" srcId="{DD41FC98-6302-504F-9AEB-2DDC51A4243C}" destId="{F9A5C12A-8F84-2044-981A-41694FC0CD98}" srcOrd="0" destOrd="0" presId="urn:microsoft.com/office/officeart/2005/8/layout/process2"/>
    <dgm:cxn modelId="{09C63D9D-A0D9-1142-89CC-9F7F47363289}" type="presOf" srcId="{E0C20E28-31C8-954C-AA27-E1F99C7B337B}" destId="{38095EB6-5B16-974C-B832-23617FE5ECEC}" srcOrd="1" destOrd="0" presId="urn:microsoft.com/office/officeart/2005/8/layout/process2"/>
    <dgm:cxn modelId="{40B97AA4-267E-B446-B9E7-AEFC73848908}" srcId="{19524F17-1E5D-8F46-936C-BCA9F881C0F5}" destId="{DD41FC98-6302-504F-9AEB-2DDC51A4243C}" srcOrd="1" destOrd="0" parTransId="{29D832B7-F7A9-6F41-A61C-F44E5EF102CE}" sibTransId="{90225BCF-D4B5-6642-9BA5-4BEB5ED9C620}"/>
    <dgm:cxn modelId="{B8E4CBB0-5058-4741-9171-496105328242}" type="presOf" srcId="{CDD4F70B-07DF-9942-88B7-E7806352BE85}" destId="{A9B89F22-7BEF-5A48-BFBE-05EB02B00B0E}" srcOrd="0" destOrd="0" presId="urn:microsoft.com/office/officeart/2005/8/layout/process2"/>
    <dgm:cxn modelId="{B99821B2-C2CC-5847-8225-A9B100F37230}" srcId="{19524F17-1E5D-8F46-936C-BCA9F881C0F5}" destId="{0CA49107-45BF-8446-83FF-89ACD1EC5C3B}" srcOrd="0" destOrd="0" parTransId="{4714C7C2-E832-3645-A638-05996FF3D05C}" sibTransId="{E0C20E28-31C8-954C-AA27-E1F99C7B337B}"/>
    <dgm:cxn modelId="{B84CADE9-8F79-F847-A756-6F342B8DA9A6}" type="presOf" srcId="{0CA49107-45BF-8446-83FF-89ACD1EC5C3B}" destId="{0075A511-F359-5D46-81E3-127F6A682A89}" srcOrd="0" destOrd="0" presId="urn:microsoft.com/office/officeart/2005/8/layout/process2"/>
    <dgm:cxn modelId="{C8A963E5-A6AC-E842-A61B-F06A26A4E275}" type="presParOf" srcId="{B515FCD2-9F7C-8040-AE58-14A5C0751B4B}" destId="{0075A511-F359-5D46-81E3-127F6A682A89}" srcOrd="0" destOrd="0" presId="urn:microsoft.com/office/officeart/2005/8/layout/process2"/>
    <dgm:cxn modelId="{AEF5617F-7A77-2C4D-AB47-C9C0CF68C3A7}" type="presParOf" srcId="{B515FCD2-9F7C-8040-AE58-14A5C0751B4B}" destId="{2CEE59C5-C082-9941-BB99-45E4594E00F2}" srcOrd="1" destOrd="0" presId="urn:microsoft.com/office/officeart/2005/8/layout/process2"/>
    <dgm:cxn modelId="{3C7EB8F6-6F03-9348-84DB-EC1C63E2B49C}" type="presParOf" srcId="{2CEE59C5-C082-9941-BB99-45E4594E00F2}" destId="{38095EB6-5B16-974C-B832-23617FE5ECEC}" srcOrd="0" destOrd="0" presId="urn:microsoft.com/office/officeart/2005/8/layout/process2"/>
    <dgm:cxn modelId="{6A7B4E90-CA1E-CE49-9AC6-9769467A2363}" type="presParOf" srcId="{B515FCD2-9F7C-8040-AE58-14A5C0751B4B}" destId="{F9A5C12A-8F84-2044-981A-41694FC0CD98}" srcOrd="2" destOrd="0" presId="urn:microsoft.com/office/officeart/2005/8/layout/process2"/>
    <dgm:cxn modelId="{BD0581E0-6B2E-FF44-9919-FE4F487A39BF}" type="presParOf" srcId="{B515FCD2-9F7C-8040-AE58-14A5C0751B4B}" destId="{F4EBF150-4B1C-A441-820F-082841EBE8D4}" srcOrd="3" destOrd="0" presId="urn:microsoft.com/office/officeart/2005/8/layout/process2"/>
    <dgm:cxn modelId="{2745EA45-2857-4B49-81DB-4724F468CB3F}" type="presParOf" srcId="{F4EBF150-4B1C-A441-820F-082841EBE8D4}" destId="{FF949F66-2B64-424B-839A-04FB2D5D1B1E}" srcOrd="0" destOrd="0" presId="urn:microsoft.com/office/officeart/2005/8/layout/process2"/>
    <dgm:cxn modelId="{D4AF0997-916F-0942-9664-AE4F3FE42F48}" type="presParOf" srcId="{B515FCD2-9F7C-8040-AE58-14A5C0751B4B}" destId="{A9B89F22-7BEF-5A48-BFBE-05EB02B00B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5A511-F359-5D46-81E3-127F6A682A89}">
      <dsp:nvSpPr>
        <dsp:cNvPr id="0" name=""/>
        <dsp:cNvSpPr/>
      </dsp:nvSpPr>
      <dsp:spPr>
        <a:xfrm>
          <a:off x="3223726" y="0"/>
          <a:ext cx="1782147" cy="9900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Run DESEQ</a:t>
          </a:r>
        </a:p>
      </dsp:txBody>
      <dsp:txXfrm>
        <a:off x="3252724" y="28998"/>
        <a:ext cx="1724151" cy="932085"/>
      </dsp:txXfrm>
    </dsp:sp>
    <dsp:sp modelId="{2CEE59C5-C082-9941-BB99-45E4594E00F2}">
      <dsp:nvSpPr>
        <dsp:cNvPr id="0" name=""/>
        <dsp:cNvSpPr/>
      </dsp:nvSpPr>
      <dsp:spPr>
        <a:xfrm rot="5400000">
          <a:off x="3929159" y="1014833"/>
          <a:ext cx="371280" cy="44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3981138" y="1051961"/>
        <a:ext cx="267322" cy="259896"/>
      </dsp:txXfrm>
    </dsp:sp>
    <dsp:sp modelId="{F9A5C12A-8F84-2044-981A-41694FC0CD98}">
      <dsp:nvSpPr>
        <dsp:cNvPr id="0" name=""/>
        <dsp:cNvSpPr/>
      </dsp:nvSpPr>
      <dsp:spPr>
        <a:xfrm>
          <a:off x="3223726" y="1485122"/>
          <a:ext cx="1782147" cy="9900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Filter for High expression</a:t>
          </a:r>
        </a:p>
      </dsp:txBody>
      <dsp:txXfrm>
        <a:off x="3252724" y="1514120"/>
        <a:ext cx="1724151" cy="932085"/>
      </dsp:txXfrm>
    </dsp:sp>
    <dsp:sp modelId="{F4EBF150-4B1C-A441-820F-082841EBE8D4}">
      <dsp:nvSpPr>
        <dsp:cNvPr id="0" name=""/>
        <dsp:cNvSpPr/>
      </dsp:nvSpPr>
      <dsp:spPr>
        <a:xfrm rot="5400000">
          <a:off x="3929159" y="2499956"/>
          <a:ext cx="371280" cy="44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3981138" y="2537084"/>
        <a:ext cx="267322" cy="259896"/>
      </dsp:txXfrm>
    </dsp:sp>
    <dsp:sp modelId="{A9B89F22-7BEF-5A48-BFBE-05EB02B00B0E}">
      <dsp:nvSpPr>
        <dsp:cNvPr id="0" name=""/>
        <dsp:cNvSpPr/>
      </dsp:nvSpPr>
      <dsp:spPr>
        <a:xfrm>
          <a:off x="3223726" y="2970245"/>
          <a:ext cx="1782147" cy="9900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Run GSEA</a:t>
          </a:r>
        </a:p>
      </dsp:txBody>
      <dsp:txXfrm>
        <a:off x="3252724" y="2999243"/>
        <a:ext cx="1724151" cy="9320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587A7-7023-6F44-9A43-05FD88FEA9C2}" type="datetimeFigureOut">
              <a:rPr lang="en-US" smtClean="0"/>
              <a:t>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3DE6A-ABF3-5C45-A0DB-AA498151604D}" type="slidenum">
              <a:rPr lang="en-US" smtClean="0"/>
              <a:t>‹#›</a:t>
            </a:fld>
            <a:endParaRPr lang="en-US"/>
          </a:p>
        </p:txBody>
      </p:sp>
    </p:spTree>
    <p:extLst>
      <p:ext uri="{BB962C8B-B14F-4D97-AF65-F5344CB8AC3E}">
        <p14:creationId xmlns:p14="http://schemas.microsoft.com/office/powerpoint/2010/main" val="2859333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it can be seen the first 18 samples are primary tumors (colorectal cancer) and the next 19 are normal and then the rest are liver metastasis samples. For this tutorial we will use only the first 37, so primary tumor and normal samples.</a:t>
            </a:r>
          </a:p>
          <a:p>
            <a:endParaRPr lang="en-US" dirty="0"/>
          </a:p>
        </p:txBody>
      </p:sp>
      <p:sp>
        <p:nvSpPr>
          <p:cNvPr id="4" name="Slide Number Placeholder 3"/>
          <p:cNvSpPr>
            <a:spLocks noGrp="1"/>
          </p:cNvSpPr>
          <p:nvPr>
            <p:ph type="sldNum" sz="quarter" idx="5"/>
          </p:nvPr>
        </p:nvSpPr>
        <p:spPr/>
        <p:txBody>
          <a:bodyPr/>
          <a:lstStyle/>
          <a:p>
            <a:fld id="{C803DE6A-ABF3-5C45-A0DB-AA498151604D}" type="slidenum">
              <a:rPr lang="en-US" smtClean="0"/>
              <a:t>3</a:t>
            </a:fld>
            <a:endParaRPr lang="en-US"/>
          </a:p>
        </p:txBody>
      </p:sp>
    </p:spTree>
    <p:extLst>
      <p:ext uri="{BB962C8B-B14F-4D97-AF65-F5344CB8AC3E}">
        <p14:creationId xmlns:p14="http://schemas.microsoft.com/office/powerpoint/2010/main" val="240083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40166 with nonzero total read count adjusted p-value &lt; 1e-06 LFC &gt; 0 (up) : 121, 0.3% LFC &lt; 0 (down) : 30, 0.075% outliers [1] : 0, 0% low counts [2] : 17491, 44% (mean count &lt; 1) [1] see '</a:t>
            </a:r>
            <a:r>
              <a:rPr lang="en-US" dirty="0" err="1"/>
              <a:t>cooksCutoff</a:t>
            </a:r>
            <a:r>
              <a:rPr lang="en-US" dirty="0"/>
              <a:t>' argument of ?results [2] see '</a:t>
            </a:r>
            <a:r>
              <a:rPr lang="en-US" dirty="0" err="1"/>
              <a:t>independentFiltering</a:t>
            </a:r>
            <a:r>
              <a:rPr lang="en-US" dirty="0"/>
              <a:t>' argument of ?results </a:t>
            </a:r>
            <a:br>
              <a:rPr lang="en-US" dirty="0"/>
            </a:br>
            <a:endParaRPr lang="en-US" dirty="0"/>
          </a:p>
        </p:txBody>
      </p:sp>
      <p:sp>
        <p:nvSpPr>
          <p:cNvPr id="4" name="Slide Number Placeholder 3"/>
          <p:cNvSpPr>
            <a:spLocks noGrp="1"/>
          </p:cNvSpPr>
          <p:nvPr>
            <p:ph type="sldNum" sz="quarter" idx="5"/>
          </p:nvPr>
        </p:nvSpPr>
        <p:spPr/>
        <p:txBody>
          <a:bodyPr/>
          <a:lstStyle/>
          <a:p>
            <a:fld id="{C803DE6A-ABF3-5C45-A0DB-AA498151604D}" type="slidenum">
              <a:rPr lang="en-US" smtClean="0"/>
              <a:t>5</a:t>
            </a:fld>
            <a:endParaRPr lang="en-US"/>
          </a:p>
        </p:txBody>
      </p:sp>
    </p:spTree>
    <p:extLst>
      <p:ext uri="{BB962C8B-B14F-4D97-AF65-F5344CB8AC3E}">
        <p14:creationId xmlns:p14="http://schemas.microsoft.com/office/powerpoint/2010/main" val="350842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2/16/24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Oncology Bioinformatics Project_Denver</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Denver Ncube</a:t>
            </a:r>
          </a:p>
        </p:txBody>
      </p:sp>
      <p:sp>
        <p:nvSpPr>
          <p:cNvPr id="4" name="Date Placeholder 3"/>
          <p:cNvSpPr>
            <a:spLocks noGrp="1"/>
          </p:cNvSpPr>
          <p:nvPr>
            <p:ph type="dt" sz="half" idx="10"/>
          </p:nvPr>
        </p:nvSpPr>
        <p:spPr/>
        <p:txBody>
          <a:bodyPr/>
          <a:lstStyle/>
          <a:p>
            <a:pPr marL="0" lvl="0" indent="0">
              <a:buNone/>
            </a:pPr>
            <a:r>
              <a:t>2024-02-11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B9A9-D000-CBE8-96D9-8DAE03BC40A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15A89CF-7491-54A9-F76B-D1205E4AF33E}"/>
              </a:ext>
            </a:extLst>
          </p:cNvPr>
          <p:cNvSpPr>
            <a:spLocks noGrp="1"/>
          </p:cNvSpPr>
          <p:nvPr>
            <p:ph idx="1"/>
          </p:nvPr>
        </p:nvSpPr>
        <p:spPr/>
        <p:txBody>
          <a:bodyPr/>
          <a:lstStyle/>
          <a:p>
            <a:r>
              <a:rPr lang="en-US" dirty="0"/>
              <a:t>Use basic Deseq2 for biomarker discovery</a:t>
            </a:r>
          </a:p>
          <a:p>
            <a:pPr marL="0" indent="0">
              <a:buNone/>
            </a:pPr>
            <a:endParaRPr lang="en-US" dirty="0"/>
          </a:p>
          <a:p>
            <a:r>
              <a:rPr lang="en-US" dirty="0"/>
              <a:t>Data visualization</a:t>
            </a:r>
          </a:p>
        </p:txBody>
      </p:sp>
    </p:spTree>
    <p:extLst>
      <p:ext uri="{BB962C8B-B14F-4D97-AF65-F5344CB8AC3E}">
        <p14:creationId xmlns:p14="http://schemas.microsoft.com/office/powerpoint/2010/main" val="359918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960E-5E2C-0C68-C383-D0E95AFDA4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BA64B7-F0D1-4763-9827-FF5939B53825}"/>
              </a:ext>
            </a:extLst>
          </p:cNvPr>
          <p:cNvSpPr>
            <a:spLocks noGrp="1"/>
          </p:cNvSpPr>
          <p:nvPr>
            <p:ph idx="1"/>
          </p:nvPr>
        </p:nvSpPr>
        <p:spPr/>
        <p:txBody>
          <a:bodyPr/>
          <a:lstStyle/>
          <a:p>
            <a:r>
              <a:rPr lang="en-US" dirty="0"/>
              <a:t>The dataset used in this presentation is based on an actual study: "Kim SK, Kim SY, Kim JH, </a:t>
            </a:r>
            <a:r>
              <a:rPr lang="en-US" dirty="0" err="1"/>
              <a:t>Roh</a:t>
            </a:r>
            <a:r>
              <a:rPr lang="en-US" dirty="0"/>
              <a:t> SA, Cho DH et al. (2014) A nineteen gene-based risk score classifier predicts prognosis of colorectal cancer patients. </a:t>
            </a:r>
          </a:p>
        </p:txBody>
      </p:sp>
    </p:spTree>
    <p:extLst>
      <p:ext uri="{BB962C8B-B14F-4D97-AF65-F5344CB8AC3E}">
        <p14:creationId xmlns:p14="http://schemas.microsoft.com/office/powerpoint/2010/main" val="19451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32EB-3A59-3ED9-5480-AEBEBCA03C84}"/>
              </a:ext>
            </a:extLst>
          </p:cNvPr>
          <p:cNvSpPr>
            <a:spLocks noGrp="1"/>
          </p:cNvSpPr>
          <p:nvPr>
            <p:ph type="title"/>
          </p:nvPr>
        </p:nvSpPr>
        <p:spPr>
          <a:xfrm>
            <a:off x="457200" y="119944"/>
            <a:ext cx="8229600" cy="606821"/>
          </a:xfrm>
        </p:spPr>
        <p:txBody>
          <a:bodyPr/>
          <a:lstStyle/>
          <a:p>
            <a:r>
              <a:rPr lang="en-US" dirty="0"/>
              <a:t>Overview of analysis</a:t>
            </a:r>
          </a:p>
        </p:txBody>
      </p:sp>
      <p:graphicFrame>
        <p:nvGraphicFramePr>
          <p:cNvPr id="4" name="Content Placeholder 3">
            <a:extLst>
              <a:ext uri="{FF2B5EF4-FFF2-40B4-BE49-F238E27FC236}">
                <a16:creationId xmlns:a16="http://schemas.microsoft.com/office/drawing/2014/main" id="{E78B3728-44E8-4FC6-AD40-5F4009E4389F}"/>
              </a:ext>
            </a:extLst>
          </p:cNvPr>
          <p:cNvGraphicFramePr>
            <a:graphicFrameLocks noGrp="1"/>
          </p:cNvGraphicFramePr>
          <p:nvPr>
            <p:ph idx="1"/>
            <p:extLst>
              <p:ext uri="{D42A27DB-BD31-4B8C-83A1-F6EECF244321}">
                <p14:modId xmlns:p14="http://schemas.microsoft.com/office/powerpoint/2010/main" val="4202836348"/>
              </p:ext>
            </p:extLst>
          </p:nvPr>
        </p:nvGraphicFramePr>
        <p:xfrm>
          <a:off x="457200" y="1063229"/>
          <a:ext cx="8229600" cy="3960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94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omarkr-Discovery-with-DeSeq2_files/figure-pptx/unnamed-chunk-8-1.png"/>
          <p:cNvPicPr>
            <a:picLocks noGrp="1" noChangeAspect="1"/>
          </p:cNvPicPr>
          <p:nvPr/>
        </p:nvPicPr>
        <p:blipFill>
          <a:blip r:embed="rId3"/>
          <a:stretch>
            <a:fillRect/>
          </a:stretch>
        </p:blipFill>
        <p:spPr bwMode="auto">
          <a:xfrm>
            <a:off x="4477928" y="-24694"/>
            <a:ext cx="4666072" cy="5192888"/>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27916C04-2B67-2B10-2A8D-49DF4C20323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graph with numbers and dots&#10;&#10;Description automatically generated with medium confidence">
            <a:extLst>
              <a:ext uri="{FF2B5EF4-FFF2-40B4-BE49-F238E27FC236}">
                <a16:creationId xmlns:a16="http://schemas.microsoft.com/office/drawing/2014/main" id="{9F3E2AFD-68AF-66DC-C1E5-D0E35ED1A677}"/>
              </a:ext>
            </a:extLst>
          </p:cNvPr>
          <p:cNvPicPr>
            <a:picLocks noChangeAspect="1"/>
          </p:cNvPicPr>
          <p:nvPr/>
        </p:nvPicPr>
        <p:blipFill>
          <a:blip r:embed="rId2"/>
          <a:stretch>
            <a:fillRect/>
          </a:stretch>
        </p:blipFill>
        <p:spPr>
          <a:xfrm>
            <a:off x="685800" y="168361"/>
            <a:ext cx="7772400" cy="48067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8452DC-857E-943E-5B1A-5B2FA889101E}"/>
              </a:ext>
            </a:extLst>
          </p:cNvPr>
          <p:cNvSpPr>
            <a:spLocks noGrp="1"/>
          </p:cNvSpPr>
          <p:nvPr>
            <p:ph type="title"/>
          </p:nvPr>
        </p:nvSpPr>
        <p:spPr/>
        <p:txBody>
          <a:bodyPr/>
          <a:lstStyle/>
          <a:p>
            <a:r>
              <a:rPr lang="en-US" dirty="0"/>
              <a:t>Overview of DESEQ result</a:t>
            </a:r>
          </a:p>
        </p:txBody>
      </p:sp>
      <p:sp>
        <p:nvSpPr>
          <p:cNvPr id="6" name="Content Placeholder 5">
            <a:extLst>
              <a:ext uri="{FF2B5EF4-FFF2-40B4-BE49-F238E27FC236}">
                <a16:creationId xmlns:a16="http://schemas.microsoft.com/office/drawing/2014/main" id="{37BE16C2-7D6E-57DA-5E46-64BAB9E4F87C}"/>
              </a:ext>
            </a:extLst>
          </p:cNvPr>
          <p:cNvSpPr>
            <a:spLocks noGrp="1"/>
          </p:cNvSpPr>
          <p:nvPr>
            <p:ph sz="half" idx="1"/>
          </p:nvPr>
        </p:nvSpPr>
        <p:spPr/>
        <p:txBody>
          <a:bodyPr/>
          <a:lstStyle/>
          <a:p>
            <a:r>
              <a:rPr lang="en-US" dirty="0"/>
              <a:t>Out of 40166 with nonzero total read count adjusted p-value &lt; 1e-06 </a:t>
            </a:r>
          </a:p>
          <a:p>
            <a:r>
              <a:rPr lang="en-US" dirty="0"/>
              <a:t>LFC &gt; 0 (up) : 121, 0.3% </a:t>
            </a:r>
          </a:p>
          <a:p>
            <a:r>
              <a:rPr lang="en-US" dirty="0"/>
              <a:t>LFC &lt; 0 (down) : 30, 0.075%</a:t>
            </a:r>
          </a:p>
        </p:txBody>
      </p:sp>
    </p:spTree>
    <p:extLst>
      <p:ext uri="{BB962C8B-B14F-4D97-AF65-F5344CB8AC3E}">
        <p14:creationId xmlns:p14="http://schemas.microsoft.com/office/powerpoint/2010/main" val="235559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012ABE-39AD-3C1E-BB8F-93308DBB8C28}"/>
              </a:ext>
            </a:extLst>
          </p:cNvPr>
          <p:cNvSpPr>
            <a:spLocks noGrp="1"/>
          </p:cNvSpPr>
          <p:nvPr>
            <p:ph type="title"/>
          </p:nvPr>
        </p:nvSpPr>
        <p:spPr>
          <a:xfrm>
            <a:off x="0" y="120650"/>
            <a:ext cx="3800168" cy="857250"/>
          </a:xfrm>
        </p:spPr>
        <p:txBody>
          <a:bodyPr>
            <a:normAutofit/>
          </a:bodyPr>
          <a:lstStyle/>
          <a:p>
            <a:r>
              <a:rPr lang="en-US" dirty="0"/>
              <a:t>Gene Set Enrichment </a:t>
            </a:r>
          </a:p>
        </p:txBody>
      </p:sp>
      <p:pic>
        <p:nvPicPr>
          <p:cNvPr id="8" name="Content Placeholder 7" descr="A graph with blue and red squares&#10;&#10;Description automatically generated">
            <a:extLst>
              <a:ext uri="{FF2B5EF4-FFF2-40B4-BE49-F238E27FC236}">
                <a16:creationId xmlns:a16="http://schemas.microsoft.com/office/drawing/2014/main" id="{24E7E0B4-C1B1-245D-984F-103107ACB991}"/>
              </a:ext>
            </a:extLst>
          </p:cNvPr>
          <p:cNvPicPr>
            <a:picLocks noGrp="1" noChangeAspect="1"/>
          </p:cNvPicPr>
          <p:nvPr>
            <p:ph idx="1"/>
          </p:nvPr>
        </p:nvPicPr>
        <p:blipFill>
          <a:blip r:embed="rId2"/>
          <a:stretch>
            <a:fillRect/>
          </a:stretch>
        </p:blipFill>
        <p:spPr>
          <a:xfrm>
            <a:off x="4516800" y="-1"/>
            <a:ext cx="4627200" cy="5143500"/>
          </a:xfrm>
        </p:spPr>
      </p:pic>
      <p:sp>
        <p:nvSpPr>
          <p:cNvPr id="10" name="Rectangle 9">
            <a:extLst>
              <a:ext uri="{FF2B5EF4-FFF2-40B4-BE49-F238E27FC236}">
                <a16:creationId xmlns:a16="http://schemas.microsoft.com/office/drawing/2014/main" id="{8A2F16E4-D338-C7E8-BE8A-005B84AC9FCF}"/>
              </a:ext>
            </a:extLst>
          </p:cNvPr>
          <p:cNvSpPr/>
          <p:nvPr/>
        </p:nvSpPr>
        <p:spPr>
          <a:xfrm>
            <a:off x="4610560" y="120651"/>
            <a:ext cx="4026664" cy="15696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BE8D42-8432-EBCF-9707-73CB136595F1}"/>
              </a:ext>
            </a:extLst>
          </p:cNvPr>
          <p:cNvSpPr/>
          <p:nvPr/>
        </p:nvSpPr>
        <p:spPr>
          <a:xfrm>
            <a:off x="4610560" y="1840919"/>
            <a:ext cx="4026664" cy="16048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323102-7F1E-EBF9-F3DB-F2970D563804}"/>
              </a:ext>
            </a:extLst>
          </p:cNvPr>
          <p:cNvSpPr/>
          <p:nvPr/>
        </p:nvSpPr>
        <p:spPr>
          <a:xfrm>
            <a:off x="4610560" y="3293707"/>
            <a:ext cx="4026664" cy="186611"/>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B8DD122-353C-3AEA-D238-850491175C68}"/>
              </a:ext>
            </a:extLst>
          </p:cNvPr>
          <p:cNvSpPr txBox="1"/>
          <p:nvPr/>
        </p:nvSpPr>
        <p:spPr>
          <a:xfrm>
            <a:off x="12254" y="905500"/>
            <a:ext cx="4298489" cy="2031325"/>
          </a:xfrm>
          <a:prstGeom prst="rect">
            <a:avLst/>
          </a:prstGeom>
          <a:noFill/>
        </p:spPr>
        <p:txBody>
          <a:bodyPr wrap="square" rtlCol="0">
            <a:spAutoFit/>
          </a:bodyPr>
          <a:lstStyle/>
          <a:p>
            <a:r>
              <a:rPr lang="en-US" dirty="0"/>
              <a:t>Important pathways that are enriched</a:t>
            </a:r>
          </a:p>
          <a:p>
            <a:pPr marL="285750" indent="-285750">
              <a:buFont typeface="Arial" panose="020B0604020202020204" pitchFamily="34" charset="0"/>
              <a:buChar char="•"/>
            </a:pPr>
            <a:r>
              <a:rPr lang="en-US" dirty="0" err="1"/>
              <a:t>Myc</a:t>
            </a:r>
            <a:r>
              <a:rPr lang="en-US" dirty="0"/>
              <a:t> </a:t>
            </a:r>
          </a:p>
          <a:p>
            <a:pPr marL="285750" indent="-285750">
              <a:buFont typeface="Arial" panose="020B0604020202020204" pitchFamily="34" charset="0"/>
              <a:buChar char="•"/>
            </a:pPr>
            <a:r>
              <a:rPr lang="en-US" dirty="0"/>
              <a:t>G2M checkpoint</a:t>
            </a:r>
          </a:p>
          <a:p>
            <a:pPr marL="285750" indent="-285750">
              <a:buFont typeface="Arial" panose="020B0604020202020204" pitchFamily="34" charset="0"/>
              <a:buChar char="•"/>
            </a:pPr>
            <a:r>
              <a:rPr lang="en-US" dirty="0"/>
              <a:t>EMT</a:t>
            </a:r>
          </a:p>
          <a:p>
            <a:pPr marL="285750" indent="-285750">
              <a:buFont typeface="Arial" panose="020B0604020202020204" pitchFamily="34" charset="0"/>
              <a:buChar char="•"/>
            </a:pPr>
            <a:r>
              <a:rPr lang="en-US" dirty="0"/>
              <a:t>DNA Repair</a:t>
            </a:r>
          </a:p>
          <a:p>
            <a:pPr marL="285750" indent="-285750">
              <a:buFont typeface="Arial" panose="020B0604020202020204" pitchFamily="34" charset="0"/>
              <a:buChar char="•"/>
            </a:pPr>
            <a:r>
              <a:rPr lang="en-US" dirty="0"/>
              <a:t>Angiogenesis</a:t>
            </a:r>
          </a:p>
          <a:p>
            <a:pPr marL="285750" indent="-285750">
              <a:buFont typeface="Arial" panose="020B0604020202020204" pitchFamily="34" charset="0"/>
              <a:buChar char="•"/>
            </a:pPr>
            <a:r>
              <a:rPr lang="en-US" dirty="0" err="1"/>
              <a:t>Wnt</a:t>
            </a:r>
            <a:r>
              <a:rPr lang="en-US" dirty="0"/>
              <a:t>-B-catenin </a:t>
            </a:r>
            <a:r>
              <a:rPr lang="en-US" dirty="0" err="1"/>
              <a:t>signalling</a:t>
            </a:r>
            <a:endParaRPr lang="en-US" dirty="0"/>
          </a:p>
        </p:txBody>
      </p:sp>
      <p:sp>
        <p:nvSpPr>
          <p:cNvPr id="16" name="Rectangle 15">
            <a:extLst>
              <a:ext uri="{FF2B5EF4-FFF2-40B4-BE49-F238E27FC236}">
                <a16:creationId xmlns:a16="http://schemas.microsoft.com/office/drawing/2014/main" id="{A1225071-7571-9932-45E6-C318F71B332B}"/>
              </a:ext>
            </a:extLst>
          </p:cNvPr>
          <p:cNvSpPr/>
          <p:nvPr/>
        </p:nvSpPr>
        <p:spPr>
          <a:xfrm>
            <a:off x="4610560" y="2258008"/>
            <a:ext cx="4026664" cy="38255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DC526D-3CCC-8D1E-1328-D79CAE81D0E5}"/>
              </a:ext>
            </a:extLst>
          </p:cNvPr>
          <p:cNvSpPr/>
          <p:nvPr/>
        </p:nvSpPr>
        <p:spPr>
          <a:xfrm>
            <a:off x="4610560" y="3956180"/>
            <a:ext cx="4026664" cy="96415"/>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9A7759A-EF7E-72E3-9DE4-FBB231476C11}"/>
              </a:ext>
            </a:extLst>
          </p:cNvPr>
          <p:cNvSpPr txBox="1"/>
          <p:nvPr/>
        </p:nvSpPr>
        <p:spPr>
          <a:xfrm>
            <a:off x="12254" y="2941700"/>
            <a:ext cx="4298489" cy="1754326"/>
          </a:xfrm>
          <a:prstGeom prst="rect">
            <a:avLst/>
          </a:prstGeom>
          <a:noFill/>
        </p:spPr>
        <p:txBody>
          <a:bodyPr wrap="square" rtlCol="0">
            <a:spAutoFit/>
          </a:bodyPr>
          <a:lstStyle/>
          <a:p>
            <a:r>
              <a:rPr lang="en-US" dirty="0"/>
              <a:t>Important pathways that are NOT enriched</a:t>
            </a:r>
          </a:p>
          <a:p>
            <a:pPr marL="285750" indent="-285750">
              <a:buFont typeface="Arial" panose="020B0604020202020204" pitchFamily="34" charset="0"/>
              <a:buChar char="•"/>
            </a:pPr>
            <a:r>
              <a:rPr lang="en-US" dirty="0"/>
              <a:t>IL6-JAK-STAT3 pathway*</a:t>
            </a:r>
          </a:p>
          <a:p>
            <a:pPr marL="285750" indent="-285750">
              <a:buFont typeface="Arial" panose="020B0604020202020204" pitchFamily="34" charset="0"/>
              <a:buChar char="•"/>
            </a:pPr>
            <a:r>
              <a:rPr lang="en-US" dirty="0"/>
              <a:t>IL2-STAT5</a:t>
            </a:r>
          </a:p>
          <a:p>
            <a:pPr marL="285750" indent="-285750">
              <a:buFont typeface="Arial" panose="020B0604020202020204" pitchFamily="34" charset="0"/>
              <a:buChar char="•"/>
            </a:pPr>
            <a:r>
              <a:rPr lang="en-US" dirty="0"/>
              <a:t>KRAS-</a:t>
            </a:r>
            <a:r>
              <a:rPr lang="en-US" dirty="0" err="1"/>
              <a:t>signalling</a:t>
            </a:r>
            <a:endParaRPr lang="en-US" dirty="0"/>
          </a:p>
          <a:p>
            <a:pPr marL="285750" indent="-285750">
              <a:buFont typeface="Arial" panose="020B0604020202020204" pitchFamily="34" charset="0"/>
              <a:buChar char="•"/>
            </a:pPr>
            <a:r>
              <a:rPr lang="en-US" dirty="0"/>
              <a:t>Complement pathway</a:t>
            </a:r>
          </a:p>
          <a:p>
            <a:pPr marL="285750" indent="-285750">
              <a:buFont typeface="Arial" panose="020B0604020202020204" pitchFamily="34" charset="0"/>
              <a:buChar char="•"/>
            </a:pPr>
            <a:endParaRPr lang="en-US" dirty="0"/>
          </a:p>
        </p:txBody>
      </p:sp>
      <p:sp>
        <p:nvSpPr>
          <p:cNvPr id="20" name="Rectangle 19">
            <a:extLst>
              <a:ext uri="{FF2B5EF4-FFF2-40B4-BE49-F238E27FC236}">
                <a16:creationId xmlns:a16="http://schemas.microsoft.com/office/drawing/2014/main" id="{4002439A-1F5C-A52F-59A8-7E3974948AC5}"/>
              </a:ext>
            </a:extLst>
          </p:cNvPr>
          <p:cNvSpPr/>
          <p:nvPr/>
        </p:nvSpPr>
        <p:spPr>
          <a:xfrm>
            <a:off x="4610560" y="4133462"/>
            <a:ext cx="4026664" cy="96415"/>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52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1C4E-68C6-A982-BBC4-8F8949DBA737}"/>
              </a:ext>
            </a:extLst>
          </p:cNvPr>
          <p:cNvSpPr>
            <a:spLocks noGrp="1"/>
          </p:cNvSpPr>
          <p:nvPr>
            <p:ph type="title"/>
          </p:nvPr>
        </p:nvSpPr>
        <p:spPr/>
        <p:txBody>
          <a:bodyPr/>
          <a:lstStyle/>
          <a:p>
            <a:r>
              <a:rPr lang="en-US" dirty="0"/>
              <a:t>Insights from GSEA + Next Steps</a:t>
            </a:r>
          </a:p>
        </p:txBody>
      </p:sp>
      <p:sp>
        <p:nvSpPr>
          <p:cNvPr id="3" name="Content Placeholder 2">
            <a:extLst>
              <a:ext uri="{FF2B5EF4-FFF2-40B4-BE49-F238E27FC236}">
                <a16:creationId xmlns:a16="http://schemas.microsoft.com/office/drawing/2014/main" id="{48FFE726-4BB7-3AA1-4E03-A1C8C81CBB0A}"/>
              </a:ext>
            </a:extLst>
          </p:cNvPr>
          <p:cNvSpPr>
            <a:spLocks noGrp="1"/>
          </p:cNvSpPr>
          <p:nvPr>
            <p:ph idx="1"/>
          </p:nvPr>
        </p:nvSpPr>
        <p:spPr>
          <a:xfrm>
            <a:off x="457200" y="970384"/>
            <a:ext cx="8229600" cy="3967137"/>
          </a:xfrm>
        </p:spPr>
        <p:txBody>
          <a:bodyPr/>
          <a:lstStyle/>
          <a:p>
            <a:r>
              <a:rPr lang="en-US" b="0" i="0" u="none" strike="noStrike" dirty="0">
                <a:solidFill>
                  <a:srgbClr val="242424"/>
                </a:solidFill>
                <a:effectLst/>
                <a:latin typeface="source-serif-pro"/>
              </a:rPr>
              <a:t>Final interpretation would be that the interesting genes were identified starting with COL11A1, CEMIP, ADAM12, MMP1, OTOP3. </a:t>
            </a:r>
          </a:p>
          <a:p>
            <a:endParaRPr lang="en-US" b="0" i="0" u="none" strike="noStrike" dirty="0">
              <a:solidFill>
                <a:srgbClr val="242424"/>
              </a:solidFill>
              <a:effectLst/>
              <a:latin typeface="source-serif-pro"/>
            </a:endParaRPr>
          </a:p>
          <a:p>
            <a:r>
              <a:rPr lang="en-US" dirty="0">
                <a:solidFill>
                  <a:srgbClr val="242424"/>
                </a:solidFill>
                <a:latin typeface="source-serif-pro"/>
              </a:rPr>
              <a:t>F</a:t>
            </a:r>
            <a:r>
              <a:rPr lang="en-US" b="0" i="0" u="none" strike="noStrike" dirty="0">
                <a:solidFill>
                  <a:srgbClr val="242424"/>
                </a:solidFill>
                <a:effectLst/>
                <a:latin typeface="source-serif-pro"/>
              </a:rPr>
              <a:t>urther experimental research would be needed to conclude if any of these are potential cancer treatment targets.</a:t>
            </a:r>
          </a:p>
          <a:p>
            <a:endParaRPr lang="en-US" dirty="0">
              <a:solidFill>
                <a:srgbClr val="242424"/>
              </a:solidFill>
              <a:latin typeface="source-serif-pro"/>
            </a:endParaRPr>
          </a:p>
          <a:p>
            <a:r>
              <a:rPr lang="en-US" b="0" i="0" u="none" strike="noStrike" dirty="0">
                <a:solidFill>
                  <a:srgbClr val="242424"/>
                </a:solidFill>
                <a:effectLst/>
                <a:latin typeface="source-serif-pro"/>
              </a:rPr>
              <a:t>Whole Exome Seq plus variant curation</a:t>
            </a:r>
          </a:p>
          <a:p>
            <a:endParaRPr lang="en-US" dirty="0"/>
          </a:p>
        </p:txBody>
      </p:sp>
    </p:spTree>
    <p:extLst>
      <p:ext uri="{BB962C8B-B14F-4D97-AF65-F5344CB8AC3E}">
        <p14:creationId xmlns:p14="http://schemas.microsoft.com/office/powerpoint/2010/main" val="421745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4459</TotalTime>
  <Words>328</Words>
  <Application>Microsoft Macintosh PowerPoint</Application>
  <PresentationFormat>On-screen Show (16:9)</PresentationFormat>
  <Paragraphs>39</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source-serif-pro</vt:lpstr>
      <vt:lpstr>Office Theme</vt:lpstr>
      <vt:lpstr>Oncology Bioinformatics Project_Denver</vt:lpstr>
      <vt:lpstr>Objective</vt:lpstr>
      <vt:lpstr>PowerPoint Presentation</vt:lpstr>
      <vt:lpstr>Overview of analysis</vt:lpstr>
      <vt:lpstr>PowerPoint Presentation</vt:lpstr>
      <vt:lpstr>PowerPoint Presentation</vt:lpstr>
      <vt:lpstr>Overview of DESEQ result</vt:lpstr>
      <vt:lpstr>Gene Set Enrichment </vt:lpstr>
      <vt:lpstr>Insights from GSEA + Next Steps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Oncology Bioinformatics Project_Denver</dc:title>
  <dc:creator>Denver Ncube</dc:creator>
  <cp:keywords/>
  <cp:lastModifiedBy>Denver Ncube</cp:lastModifiedBy>
  <cp:revision>2</cp:revision>
  <dcterms:created xsi:type="dcterms:W3CDTF">2024-02-11T23:52:31Z</dcterms:created>
  <dcterms:modified xsi:type="dcterms:W3CDTF">2024-02-19T17:51:53Z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2024-02-11</vt:lpwstr>
  </property>
  <property fmtid="{D5CDD505-2E9C-101B-9397-08002B2CF9AE}" pid="3" name="output">
    <vt:lpwstr>powerpoint_presentation</vt:lpwstr>
  </property>
</Properties>
</file>